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3.xml" ContentType="application/vnd.openxmlformats-officedocument.presentationml.tags+xml"/>
  <Override PartName="/ppt/notesSlides/notesSlide70.xml" ContentType="application/vnd.openxmlformats-officedocument.presentationml.notesSlide+xml"/>
  <Override PartName="/ppt/tags/tag14.xml" ContentType="application/vnd.openxmlformats-officedocument.presentationml.tags+xml"/>
  <Override PartName="/ppt/notesSlides/notesSlide71.xml" ContentType="application/vnd.openxmlformats-officedocument.presentationml.notesSlide+xml"/>
  <Override PartName="/ppt/tags/tag15.xml" ContentType="application/vnd.openxmlformats-officedocument.presentationml.tags+xml"/>
  <Override PartName="/ppt/notesSlides/notesSlide72.xml" ContentType="application/vnd.openxmlformats-officedocument.presentationml.notesSlide+xml"/>
  <Override PartName="/ppt/tags/tag16.xml" ContentType="application/vnd.openxmlformats-officedocument.presentationml.tags+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150"/>
  </p:notesMasterIdLst>
  <p:handoutMasterIdLst>
    <p:handoutMasterId r:id="rId151"/>
  </p:handoutMasterIdLst>
  <p:sldIdLst>
    <p:sldId id="256" r:id="rId3"/>
    <p:sldId id="257" r:id="rId4"/>
    <p:sldId id="693" r:id="rId5"/>
    <p:sldId id="694" r:id="rId6"/>
    <p:sldId id="695" r:id="rId7"/>
    <p:sldId id="696" r:id="rId8"/>
    <p:sldId id="697" r:id="rId9"/>
    <p:sldId id="698" r:id="rId10"/>
    <p:sldId id="699" r:id="rId11"/>
    <p:sldId id="700" r:id="rId12"/>
    <p:sldId id="701" r:id="rId13"/>
    <p:sldId id="702" r:id="rId14"/>
    <p:sldId id="352" r:id="rId15"/>
    <p:sldId id="608" r:id="rId16"/>
    <p:sldId id="477" r:id="rId17"/>
    <p:sldId id="476" r:id="rId18"/>
    <p:sldId id="466" r:id="rId19"/>
    <p:sldId id="478" r:id="rId20"/>
    <p:sldId id="480" r:id="rId21"/>
    <p:sldId id="481" r:id="rId22"/>
    <p:sldId id="493" r:id="rId23"/>
    <p:sldId id="494" r:id="rId24"/>
    <p:sldId id="496" r:id="rId25"/>
    <p:sldId id="507" r:id="rId26"/>
    <p:sldId id="508" r:id="rId27"/>
    <p:sldId id="492" r:id="rId28"/>
    <p:sldId id="524" r:id="rId29"/>
    <p:sldId id="525" r:id="rId30"/>
    <p:sldId id="519" r:id="rId31"/>
    <p:sldId id="526" r:id="rId32"/>
    <p:sldId id="527" r:id="rId33"/>
    <p:sldId id="528" r:id="rId34"/>
    <p:sldId id="1819" r:id="rId35"/>
    <p:sldId id="552" r:id="rId36"/>
    <p:sldId id="551" r:id="rId37"/>
    <p:sldId id="558" r:id="rId38"/>
    <p:sldId id="1820" r:id="rId39"/>
    <p:sldId id="598" r:id="rId40"/>
    <p:sldId id="609" r:id="rId41"/>
    <p:sldId id="611" r:id="rId42"/>
    <p:sldId id="612" r:id="rId43"/>
    <p:sldId id="610" r:id="rId44"/>
    <p:sldId id="615" r:id="rId45"/>
    <p:sldId id="614" r:id="rId46"/>
    <p:sldId id="617" r:id="rId47"/>
    <p:sldId id="616" r:id="rId48"/>
    <p:sldId id="619" r:id="rId49"/>
    <p:sldId id="295" r:id="rId50"/>
    <p:sldId id="1821" r:id="rId51"/>
    <p:sldId id="678" r:id="rId52"/>
    <p:sldId id="679" r:id="rId53"/>
    <p:sldId id="680" r:id="rId54"/>
    <p:sldId id="681" r:id="rId55"/>
    <p:sldId id="682" r:id="rId56"/>
    <p:sldId id="683" r:id="rId57"/>
    <p:sldId id="684" r:id="rId58"/>
    <p:sldId id="685" r:id="rId59"/>
    <p:sldId id="686" r:id="rId60"/>
    <p:sldId id="687" r:id="rId61"/>
    <p:sldId id="688" r:id="rId62"/>
    <p:sldId id="689" r:id="rId63"/>
    <p:sldId id="690" r:id="rId64"/>
    <p:sldId id="691" r:id="rId65"/>
    <p:sldId id="805" r:id="rId66"/>
    <p:sldId id="413" r:id="rId67"/>
    <p:sldId id="806" r:id="rId68"/>
    <p:sldId id="808" r:id="rId69"/>
    <p:sldId id="807" r:id="rId70"/>
    <p:sldId id="809" r:id="rId71"/>
    <p:sldId id="810" r:id="rId72"/>
    <p:sldId id="811" r:id="rId73"/>
    <p:sldId id="931" r:id="rId74"/>
    <p:sldId id="876" r:id="rId75"/>
    <p:sldId id="1822" r:id="rId76"/>
    <p:sldId id="1787" r:id="rId77"/>
    <p:sldId id="1788" r:id="rId78"/>
    <p:sldId id="1789" r:id="rId79"/>
    <p:sldId id="1790" r:id="rId80"/>
    <p:sldId id="1791" r:id="rId81"/>
    <p:sldId id="1792" r:id="rId82"/>
    <p:sldId id="1793" r:id="rId83"/>
    <p:sldId id="1823" r:id="rId84"/>
    <p:sldId id="1824" r:id="rId85"/>
    <p:sldId id="415" r:id="rId86"/>
    <p:sldId id="1825" r:id="rId87"/>
    <p:sldId id="1826" r:id="rId88"/>
    <p:sldId id="416" r:id="rId89"/>
    <p:sldId id="971" r:id="rId90"/>
    <p:sldId id="972" r:id="rId91"/>
    <p:sldId id="1326" r:id="rId92"/>
    <p:sldId id="1327" r:id="rId93"/>
    <p:sldId id="1328" r:id="rId94"/>
    <p:sldId id="1329" r:id="rId95"/>
    <p:sldId id="1330" r:id="rId96"/>
    <p:sldId id="1331" r:id="rId97"/>
    <p:sldId id="1332" r:id="rId98"/>
    <p:sldId id="1333" r:id="rId99"/>
    <p:sldId id="973" r:id="rId100"/>
    <p:sldId id="996" r:id="rId101"/>
    <p:sldId id="1827" r:id="rId102"/>
    <p:sldId id="1334" r:id="rId103"/>
    <p:sldId id="1335" r:id="rId104"/>
    <p:sldId id="1336" r:id="rId105"/>
    <p:sldId id="997" r:id="rId106"/>
    <p:sldId id="1058" r:id="rId107"/>
    <p:sldId id="1828" r:id="rId108"/>
    <p:sldId id="1337" r:id="rId109"/>
    <p:sldId id="1338" r:id="rId110"/>
    <p:sldId id="1564" r:id="rId111"/>
    <p:sldId id="1565" r:id="rId112"/>
    <p:sldId id="1829" r:id="rId113"/>
    <p:sldId id="1566" r:id="rId114"/>
    <p:sldId id="1567" r:id="rId115"/>
    <p:sldId id="1630" r:id="rId116"/>
    <p:sldId id="1568" r:id="rId117"/>
    <p:sldId id="1830" r:id="rId118"/>
    <p:sldId id="417" r:id="rId119"/>
    <p:sldId id="1794" r:id="rId120"/>
    <p:sldId id="1795" r:id="rId121"/>
    <p:sldId id="1796" r:id="rId122"/>
    <p:sldId id="1797" r:id="rId123"/>
    <p:sldId id="1814" r:id="rId124"/>
    <p:sldId id="1815" r:id="rId125"/>
    <p:sldId id="1798" r:id="rId126"/>
    <p:sldId id="1799" r:id="rId127"/>
    <p:sldId id="1813" r:id="rId128"/>
    <p:sldId id="703" r:id="rId129"/>
    <p:sldId id="708" r:id="rId130"/>
    <p:sldId id="709" r:id="rId131"/>
    <p:sldId id="710" r:id="rId132"/>
    <p:sldId id="711" r:id="rId133"/>
    <p:sldId id="712" r:id="rId134"/>
    <p:sldId id="713" r:id="rId135"/>
    <p:sldId id="714" r:id="rId136"/>
    <p:sldId id="715" r:id="rId137"/>
    <p:sldId id="716" r:id="rId138"/>
    <p:sldId id="1809" r:id="rId139"/>
    <p:sldId id="1810" r:id="rId140"/>
    <p:sldId id="1811" r:id="rId141"/>
    <p:sldId id="1812" r:id="rId142"/>
    <p:sldId id="1832" r:id="rId143"/>
    <p:sldId id="717" r:id="rId144"/>
    <p:sldId id="718" r:id="rId145"/>
    <p:sldId id="719" r:id="rId146"/>
    <p:sldId id="720" r:id="rId147"/>
    <p:sldId id="721" r:id="rId148"/>
    <p:sldId id="1831" r:id="rId149"/>
  </p:sldIdLst>
  <p:sldSz cx="24384000" cy="13716000"/>
  <p:notesSz cx="6858000" cy="9144000"/>
  <p:custDataLst>
    <p:tags r:id="rId152"/>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6E88"/>
    <a:srgbClr val="0035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3BA23B1-9221-436E-865A-0063620EA4FD}" styleName="">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2" autoAdjust="0"/>
    <p:restoredTop sz="90288"/>
  </p:normalViewPr>
  <p:slideViewPr>
    <p:cSldViewPr snapToGrid="0">
      <p:cViewPr varScale="1">
        <p:scale>
          <a:sx n="39" d="100"/>
          <a:sy n="39" d="100"/>
        </p:scale>
        <p:origin x="5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handoutMaster" Target="handoutMasters/handoutMaster1.xml"/><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tags" Target="tags/tag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2025-06-18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a:defRPr>
    </a:lvl1pPr>
    <a:lvl2pPr indent="228600" defTabSz="457200" latinLnBrk="0">
      <a:lnSpc>
        <a:spcPct val="118000"/>
      </a:lnSpc>
      <a:defRPr sz="2200">
        <a:latin typeface="+mn-lt"/>
        <a:ea typeface="+mn-ea"/>
        <a:cs typeface="+mn-cs"/>
        <a:sym typeface="Helvetica"/>
      </a:defRPr>
    </a:lvl2pPr>
    <a:lvl3pPr indent="457200" defTabSz="457200" latinLnBrk="0">
      <a:lnSpc>
        <a:spcPct val="118000"/>
      </a:lnSpc>
      <a:defRPr sz="2200">
        <a:latin typeface="+mn-lt"/>
        <a:ea typeface="+mn-ea"/>
        <a:cs typeface="+mn-cs"/>
        <a:sym typeface="Helvetica"/>
      </a:defRPr>
    </a:lvl3pPr>
    <a:lvl4pPr indent="685800" defTabSz="457200" latinLnBrk="0">
      <a:lnSpc>
        <a:spcPct val="118000"/>
      </a:lnSpc>
      <a:defRPr sz="2200">
        <a:latin typeface="+mn-lt"/>
        <a:ea typeface="+mn-ea"/>
        <a:cs typeface="+mn-cs"/>
        <a:sym typeface="Helvetica"/>
      </a:defRPr>
    </a:lvl4pPr>
    <a:lvl5pPr indent="914400" defTabSz="457200" latinLnBrk="0">
      <a:lnSpc>
        <a:spcPct val="118000"/>
      </a:lnSpc>
      <a:defRPr sz="2200">
        <a:latin typeface="+mn-lt"/>
        <a:ea typeface="+mn-ea"/>
        <a:cs typeface="+mn-cs"/>
        <a:sym typeface="Helvetica"/>
      </a:defRPr>
    </a:lvl5pPr>
    <a:lvl6pPr indent="1143000" defTabSz="457200" latinLnBrk="0">
      <a:lnSpc>
        <a:spcPct val="118000"/>
      </a:lnSpc>
      <a:defRPr sz="2200">
        <a:latin typeface="+mn-lt"/>
        <a:ea typeface="+mn-ea"/>
        <a:cs typeface="+mn-cs"/>
        <a:sym typeface="Helvetica"/>
      </a:defRPr>
    </a:lvl6pPr>
    <a:lvl7pPr indent="1371600" defTabSz="457200" latinLnBrk="0">
      <a:lnSpc>
        <a:spcPct val="118000"/>
      </a:lnSpc>
      <a:defRPr sz="2200">
        <a:latin typeface="+mn-lt"/>
        <a:ea typeface="+mn-ea"/>
        <a:cs typeface="+mn-cs"/>
        <a:sym typeface="Helvetica"/>
      </a:defRPr>
    </a:lvl7pPr>
    <a:lvl8pPr indent="1600200" defTabSz="457200" latinLnBrk="0">
      <a:lnSpc>
        <a:spcPct val="118000"/>
      </a:lnSpc>
      <a:defRPr sz="2200">
        <a:latin typeface="+mn-lt"/>
        <a:ea typeface="+mn-ea"/>
        <a:cs typeface="+mn-cs"/>
        <a:sym typeface="Helvetica"/>
      </a:defRPr>
    </a:lvl8pPr>
    <a:lvl9pPr indent="1828800" defTabSz="457200" latinLnBrk="0">
      <a:lnSpc>
        <a:spcPct val="118000"/>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Barcode correction:</a:t>
            </a:r>
          </a:p>
          <a:p>
            <a:r>
              <a:rPr lang="zh-CN" altLang="en-US" dirty="0"/>
              <a:t>为了确保barcode序列的准确性，会将捕获到的barcode与白名单进行比较</a:t>
            </a:r>
          </a:p>
          <a:p>
            <a:r>
              <a:rPr lang="zh-CN" altLang="en-US" dirty="0"/>
              <a:t>• Single cell 3’v2: 737000</a:t>
            </a:r>
          </a:p>
          <a:p>
            <a:r>
              <a:rPr lang="zh-CN" altLang="en-US" dirty="0"/>
              <a:t>• Single cell 3’v3: ~3 million</a:t>
            </a:r>
          </a:p>
          <a:p>
            <a:r>
              <a:rPr lang="zh-CN" altLang="en-US" dirty="0"/>
              <a:t>如果数据中的barcode不存在且与白名单中的序列有1个单位的汉明距离</a:t>
            </a:r>
          </a:p>
          <a:p>
            <a:r>
              <a:rPr lang="zh-CN" altLang="en-US" dirty="0"/>
              <a:t>• 计算后验概率</a:t>
            </a:r>
          </a:p>
          <a:p>
            <a:r>
              <a:rPr lang="zh-CN" altLang="en-US" dirty="0"/>
              <a:t>• 概率大于0.975，将该barcode替换为白名单中对应的barcode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适用于3′基因表达测定 将cDNA 5′端非模板TSO序列和3′端poly-A尾剪去，提高比对的准确性和灵敏度。</a:t>
            </a:r>
          </a:p>
          <a:p>
            <a:endParaRPr lang="zh-CN" altLang="en-US" dirty="0"/>
          </a:p>
          <a:p>
            <a:r>
              <a:rPr lang="zh-CN" altLang="en-US" dirty="0"/>
              <a:t>Genome alignment:</a:t>
            </a:r>
          </a:p>
          <a:p>
            <a:r>
              <a:rPr lang="zh-CN" altLang="en-US" dirty="0"/>
              <a:t>将reads按照如下规则划分为exonic、intronic和intergenic</a:t>
            </a:r>
          </a:p>
          <a:p>
            <a:r>
              <a:rPr lang="zh-CN" altLang="en-US" dirty="0"/>
              <a:t>• Exonic：与外显子区域有50%以上重合率的reads</a:t>
            </a:r>
          </a:p>
          <a:p>
            <a:r>
              <a:rPr lang="zh-CN" altLang="en-US" dirty="0"/>
              <a:t>• Intronic：与内含子区域有重合的非外显子reads</a:t>
            </a:r>
          </a:p>
          <a:p>
            <a:r>
              <a:rPr lang="zh-CN" altLang="en-US" dirty="0"/>
              <a:t>• Intergenic：其余reads</a:t>
            </a:r>
          </a:p>
          <a:p>
            <a:endParaRPr lang="zh-CN" altLang="en-US" dirty="0"/>
          </a:p>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UMI correction:</a:t>
            </a:r>
          </a:p>
          <a:p>
            <a:r>
              <a:rPr lang="zh-CN" altLang="en-US" dirty="0"/>
              <a:t>正式计数前，会对UMI进行矫正</a:t>
            </a:r>
          </a:p>
          <a:p>
            <a:r>
              <a:rPr lang="zh-CN" altLang="en-US" dirty="0"/>
              <a:t>• 相同barcode和gene</a:t>
            </a:r>
          </a:p>
          <a:p>
            <a:r>
              <a:rPr lang="zh-CN" altLang="en-US" dirty="0"/>
              <a:t>• 相同barcode和UMI</a:t>
            </a:r>
          </a:p>
          <a:p>
            <a:r>
              <a:rPr lang="zh-CN" altLang="en-US" dirty="0"/>
              <a:t>UMI存在一个碱基的差异，reads数较少的一组将被替换</a:t>
            </a:r>
          </a:p>
          <a:p>
            <a:r>
              <a:rPr lang="zh-CN" altLang="en-US" dirty="0"/>
              <a:t>reads数较少的一组直接丢弃</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细胞识别算法主要包括两个步骤</a:t>
            </a:r>
          </a:p>
          <a:p>
            <a:r>
              <a:rPr lang="zh-CN" altLang="en-US" dirty="0"/>
              <a:t>1. 依据总UMI计数值对barcode进行排序，找出高RNA含量的初始细胞</a:t>
            </a:r>
          </a:p>
          <a:p>
            <a:r>
              <a:rPr lang="zh-CN" altLang="en-US" dirty="0"/>
              <a:t>2. 建立背景模型，使用Good-Turning smoothing算法找出低RNA含量的细胞</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lvl1pPr>
              <a:lnSpc>
                <a:spcPct val="125000"/>
              </a:lnSpc>
              <a:defRPr sz="2400">
                <a:latin typeface="Avenir"/>
                <a:ea typeface="Avenir"/>
                <a:cs typeface="Avenir"/>
                <a:sym typeface="Avenir Roman"/>
              </a:defRPr>
            </a:lvl1p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aggr 主要用于合并不同文库的分析结果</a:t>
            </a:r>
            <a:r>
              <a:rPr lang="en-US" altLang="zh-CN" dirty="0"/>
              <a:t>,aggr一般不用于合并单个文库的不同测序结果</a:t>
            </a:r>
          </a:p>
          <a:p>
            <a:r>
              <a:rPr lang="en-US" altLang="zh-CN" dirty="0"/>
              <a:t>测序深度归一化</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aggr 主要用于合并不同文库的分析结果</a:t>
            </a:r>
            <a:r>
              <a:rPr lang="en-US" altLang="zh-CN" dirty="0"/>
              <a:t>,aggr一般不用于合并单个文库的不同测序结果</a:t>
            </a:r>
          </a:p>
          <a:p>
            <a:r>
              <a:rPr lang="en-US" altLang="zh-CN" dirty="0"/>
              <a:t>测序深度归一化</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8F908-0760-CE8C-B3E8-22CEEF7D9B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0F9BF0-DA08-24CD-7A8B-5E17E42A080B}"/>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8A6E315F-A9D6-006F-973A-4E87BA90B573}"/>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55003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indent="0" defTabSz="624205">
              <a:spcBef>
                <a:spcPts val="2300"/>
              </a:spcBef>
              <a:buNone/>
              <a:defRPr sz="3345"/>
            </a:pPr>
            <a:r>
              <a:rPr lang="en-US" altLang="zh-CN"/>
              <a:t>Dr.seq2</a:t>
            </a:r>
            <a:r>
              <a:rPr lang="zh-CN" altLang="en-US"/>
              <a:t>是一个平行单细胞转录组和表观基因组数据的</a:t>
            </a:r>
            <a:r>
              <a:rPr lang="en-US" altLang="zh-CN"/>
              <a:t>QC</a:t>
            </a:r>
            <a:r>
              <a:rPr lang="zh-CN" altLang="en-US"/>
              <a:t>和分析管道。</a:t>
            </a:r>
          </a:p>
          <a:p>
            <a:pPr marL="0" indent="0" defTabSz="624205">
              <a:spcBef>
                <a:spcPts val="2300"/>
              </a:spcBef>
              <a:buNone/>
              <a:defRPr sz="3345"/>
            </a:pPr>
            <a:r>
              <a:rPr sz="2200">
                <a:sym typeface="+mn-ea"/>
              </a:rPr>
              <a:t>1.Dr.seq2支持不同类型的单细胞转录组学数据以及单细胞表观遗传组学数据；</a:t>
            </a:r>
          </a:p>
          <a:p>
            <a:pPr marL="0" indent="0" defTabSz="624205">
              <a:spcBef>
                <a:spcPts val="2300"/>
              </a:spcBef>
              <a:buNone/>
              <a:defRPr sz="3345"/>
            </a:pPr>
            <a:r>
              <a:rPr sz="2200">
                <a:sym typeface="+mn-ea"/>
              </a:rPr>
              <a:t>2.Dr.seq2提供了详尽的质量控制报告以及细胞聚类分析结果。</a:t>
            </a:r>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indent="0">
              <a:buSzTx/>
              <a:buNone/>
            </a:pPr>
            <a:r>
              <a:rPr>
                <a:sym typeface="+mn-ea"/>
              </a:rPr>
              <a:t>（1）原始测序片段层面。对二代测序数据的质量进行整体的评估；</a:t>
            </a:r>
          </a:p>
          <a:p>
            <a:pPr marL="0" indent="0">
              <a:buSzTx/>
              <a:buNone/>
            </a:pPr>
            <a:r>
              <a:rPr>
                <a:sym typeface="+mn-ea"/>
              </a:rPr>
              <a:t>（2）RNA文库建立层面。将测序数据进行序列回帖到特定基因组后，可以得到每个基因的表达值，此时通过一些指标进行细胞质量好坏的判断；</a:t>
            </a:r>
          </a:p>
          <a:p>
            <a:pPr marL="0" indent="0">
              <a:buSzTx/>
              <a:buNone/>
            </a:pPr>
            <a:r>
              <a:rPr>
                <a:sym typeface="+mn-ea"/>
              </a:rPr>
              <a:t>（3）单个细胞测序质量层面；</a:t>
            </a:r>
          </a:p>
          <a:p>
            <a:pPr marL="0" indent="0">
              <a:buSzTx/>
              <a:buNone/>
            </a:pPr>
            <a:r>
              <a:rPr>
                <a:sym typeface="+mn-ea"/>
              </a:rPr>
              <a:t>（4）细胞聚类层面。</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indent="0">
              <a:buSzTx/>
              <a:buNone/>
            </a:pPr>
            <a:r>
              <a:rPr>
                <a:sym typeface="+mn-ea"/>
              </a:rPr>
              <a:t>（1）原始测序片段层面。对二代测序数据的质量进行整体的评估；</a:t>
            </a:r>
          </a:p>
          <a:p>
            <a:pPr marL="0" indent="0">
              <a:buSzTx/>
              <a:buNone/>
            </a:pPr>
            <a:r>
              <a:rPr>
                <a:sym typeface="+mn-ea"/>
              </a:rPr>
              <a:t>（2）RNA文库建立层面。将测序数据进行序列回帖到特定基因组后，可以得到每个基因的表达值，此时通过一些指标进行细胞质量好坏的判断；</a:t>
            </a:r>
          </a:p>
          <a:p>
            <a:pPr marL="0" indent="0">
              <a:buSzTx/>
              <a:buNone/>
            </a:pPr>
            <a:r>
              <a:rPr>
                <a:sym typeface="+mn-ea"/>
              </a:rPr>
              <a:t>（3）单个细胞测序质量层面；</a:t>
            </a:r>
          </a:p>
          <a:p>
            <a:pPr marL="0" indent="0">
              <a:buSzTx/>
              <a:buNone/>
            </a:pPr>
            <a:r>
              <a:rPr>
                <a:sym typeface="+mn-ea"/>
              </a:rPr>
              <a:t>（4）细胞聚类层面。</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C165F-9FAB-B953-CD9B-52C4BC4410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050F98-5415-8AB1-967B-8D149FF6251D}"/>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A516FB29-8523-1372-B06E-A1F50BDD4643}"/>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2319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indent="0" defTabSz="624205">
              <a:spcBef>
                <a:spcPts val="2300"/>
              </a:spcBef>
              <a:buNone/>
              <a:defRPr sz="3345"/>
            </a:pPr>
            <a:r>
              <a:rPr lang="en-US" altLang="zh-CN"/>
              <a:t>1</a:t>
            </a:r>
            <a:r>
              <a:rPr lang="zh-CN" altLang="en-US"/>
              <a:t>、单细胞分选：</a:t>
            </a:r>
            <a:r>
              <a:rPr lang="en-US" altLang="zh-CN"/>
              <a:t>Smart-seq</a:t>
            </a:r>
            <a:r>
              <a:rPr lang="zh-CN" altLang="en-US"/>
              <a:t>使用流式细胞仪进行细胞分选，一次最大分选细胞通量为</a:t>
            </a:r>
            <a:r>
              <a:rPr lang="en-US" altLang="zh-CN"/>
              <a:t>96</a:t>
            </a:r>
            <a:r>
              <a:rPr lang="zh-CN" altLang="en-US"/>
              <a:t>个。</a:t>
            </a:r>
          </a:p>
          <a:p>
            <a:pPr marL="0" indent="0" defTabSz="624205">
              <a:spcBef>
                <a:spcPts val="2300"/>
              </a:spcBef>
              <a:buNone/>
              <a:defRPr sz="3345"/>
            </a:pPr>
            <a:r>
              <a:rPr lang="en-US" altLang="zh-CN"/>
              <a:t>2</a:t>
            </a:r>
            <a:r>
              <a:rPr lang="zh-CN" altLang="en-US"/>
              <a:t>、细胞裂解：在细胞裂解液中进行细胞裂解。</a:t>
            </a:r>
          </a:p>
          <a:p>
            <a:pPr marL="0" indent="0" defTabSz="624205">
              <a:spcBef>
                <a:spcPts val="2300"/>
              </a:spcBef>
              <a:buNone/>
              <a:defRPr sz="3345"/>
            </a:pPr>
            <a:r>
              <a:rPr lang="en-US" altLang="zh-CN"/>
              <a:t>3</a:t>
            </a:r>
            <a:r>
              <a:rPr lang="zh-CN" altLang="en-US"/>
              <a:t>、反转录（</a:t>
            </a:r>
            <a:r>
              <a:rPr lang="en-US" altLang="zh-CN"/>
              <a:t> </a:t>
            </a:r>
            <a:r>
              <a:rPr lang="zh-CN" altLang="en-US"/>
              <a:t>一链合成</a:t>
            </a:r>
            <a:r>
              <a:rPr lang="en-US" altLang="zh-CN"/>
              <a:t> </a:t>
            </a:r>
            <a:r>
              <a:rPr lang="zh-CN" altLang="en-US"/>
              <a:t>）：使用</a:t>
            </a:r>
            <a:r>
              <a:rPr lang="en-US" altLang="zh-CN"/>
              <a:t>Oligo(dT) primer </a:t>
            </a:r>
            <a:r>
              <a:rPr lang="zh-CN" altLang="en-US"/>
              <a:t>对带有</a:t>
            </a:r>
            <a:r>
              <a:rPr lang="en-US" altLang="zh-CN"/>
              <a:t>polyA</a:t>
            </a:r>
            <a:r>
              <a:rPr lang="zh-CN" altLang="en-US"/>
              <a:t>尾的</a:t>
            </a:r>
            <a:r>
              <a:rPr lang="en-US" altLang="zh-CN"/>
              <a:t>RNA( </a:t>
            </a:r>
            <a:r>
              <a:rPr lang="zh-CN" altLang="en-US"/>
              <a:t>主要是</a:t>
            </a:r>
            <a:r>
              <a:rPr lang="en-US" altLang="zh-CN"/>
              <a:t>mRNA )</a:t>
            </a:r>
            <a:r>
              <a:rPr lang="zh-CN" altLang="en-US"/>
              <a:t>进行反转录。由于使用了鼠源的反转录酶</a:t>
            </a:r>
            <a:r>
              <a:rPr lang="en-US" altLang="zh-CN"/>
              <a:t>( Moloney Murine Leukemia Virus )</a:t>
            </a:r>
            <a:r>
              <a:rPr lang="zh-CN" altLang="en-US"/>
              <a:t>进行反转录，所以会在</a:t>
            </a:r>
            <a:r>
              <a:rPr lang="en-US" altLang="zh-CN"/>
              <a:t>cDNA</a:t>
            </a:r>
            <a:r>
              <a:rPr lang="zh-CN" altLang="en-US"/>
              <a:t>链</a:t>
            </a:r>
            <a:r>
              <a:rPr lang="en-US" altLang="zh-CN"/>
              <a:t>3'</a:t>
            </a:r>
            <a:r>
              <a:rPr lang="zh-CN" altLang="en-US"/>
              <a:t>端加上三个</a:t>
            </a:r>
            <a:r>
              <a:rPr lang="en-US" altLang="zh-CN"/>
              <a:t>C</a:t>
            </a:r>
            <a:r>
              <a:rPr lang="zh-CN" altLang="en-US"/>
              <a:t>。</a:t>
            </a:r>
          </a:p>
          <a:p>
            <a:pPr marL="0" indent="0" defTabSz="624205">
              <a:spcBef>
                <a:spcPts val="2300"/>
              </a:spcBef>
              <a:buNone/>
              <a:defRPr sz="3345"/>
            </a:pPr>
            <a:r>
              <a:rPr lang="en-US" altLang="zh-CN"/>
              <a:t>4</a:t>
            </a:r>
            <a:r>
              <a:rPr lang="zh-CN" altLang="en-US"/>
              <a:t>、模板置换（</a:t>
            </a:r>
            <a:r>
              <a:rPr lang="en-US" altLang="zh-CN"/>
              <a:t> </a:t>
            </a:r>
            <a:r>
              <a:rPr lang="zh-CN" altLang="en-US"/>
              <a:t>二链合成</a:t>
            </a:r>
            <a:r>
              <a:rPr lang="en-US" altLang="zh-CN"/>
              <a:t> </a:t>
            </a:r>
            <a:r>
              <a:rPr lang="zh-CN" altLang="en-US"/>
              <a:t>）：该步使用</a:t>
            </a:r>
            <a:r>
              <a:rPr lang="en-US" altLang="zh-CN"/>
              <a:t>TSO ( template-switching oligo )</a:t>
            </a:r>
            <a:r>
              <a:rPr lang="zh-CN" altLang="en-US"/>
              <a:t>引物合成了</a:t>
            </a:r>
            <a:r>
              <a:rPr lang="en-US" altLang="zh-CN"/>
              <a:t>cDNA</a:t>
            </a:r>
            <a:r>
              <a:rPr lang="zh-CN" altLang="en-US"/>
              <a:t>的二链，从而置换了与一链</a:t>
            </a:r>
            <a:r>
              <a:rPr lang="en-US" altLang="zh-CN"/>
              <a:t>cDNA</a:t>
            </a:r>
            <a:r>
              <a:rPr lang="zh-CN" altLang="en-US"/>
              <a:t>互补的</a:t>
            </a:r>
            <a:r>
              <a:rPr lang="en-US" altLang="zh-CN"/>
              <a:t>RNA</a:t>
            </a:r>
            <a:r>
              <a:rPr lang="zh-CN" altLang="en-US"/>
              <a:t>。要注意的是</a:t>
            </a:r>
            <a:r>
              <a:rPr lang="en-US" altLang="zh-CN"/>
              <a:t>TSO 3'</a:t>
            </a:r>
            <a:r>
              <a:rPr lang="zh-CN" altLang="en-US"/>
              <a:t>端有三个</a:t>
            </a:r>
            <a:r>
              <a:rPr lang="en-US" altLang="zh-CN"/>
              <a:t>G</a:t>
            </a:r>
            <a:r>
              <a:rPr lang="zh-CN" altLang="en-US"/>
              <a:t>能与一链</a:t>
            </a:r>
            <a:r>
              <a:rPr lang="en-US" altLang="zh-CN"/>
              <a:t>3'</a:t>
            </a:r>
            <a:r>
              <a:rPr lang="zh-CN" altLang="en-US"/>
              <a:t>端的三个</a:t>
            </a:r>
            <a:r>
              <a:rPr lang="en-US" altLang="zh-CN"/>
              <a:t>C</a:t>
            </a:r>
            <a:r>
              <a:rPr lang="zh-CN" altLang="en-US"/>
              <a:t>互补，而最末端的</a:t>
            </a:r>
            <a:r>
              <a:rPr lang="en-US" altLang="zh-CN"/>
              <a:t>+G</a:t>
            </a:r>
            <a:r>
              <a:rPr lang="zh-CN" altLang="en-US"/>
              <a:t>是一个修饰过的</a:t>
            </a:r>
            <a:r>
              <a:rPr lang="en-US" altLang="zh-CN"/>
              <a:t>G</a:t>
            </a:r>
            <a:r>
              <a:rPr lang="zh-CN" altLang="en-US"/>
              <a:t>，能增加</a:t>
            </a:r>
            <a:r>
              <a:rPr lang="en-US" altLang="zh-CN"/>
              <a:t>TSO</a:t>
            </a:r>
            <a:r>
              <a:rPr lang="zh-CN" altLang="en-US"/>
              <a:t>的热稳定性，以及其与一链</a:t>
            </a:r>
            <a:r>
              <a:rPr lang="en-US" altLang="zh-CN"/>
              <a:t>cDNA</a:t>
            </a:r>
            <a:r>
              <a:rPr lang="zh-CN" altLang="en-US"/>
              <a:t>游离的</a:t>
            </a:r>
            <a:r>
              <a:rPr lang="en-US" altLang="zh-CN"/>
              <a:t>3’</a:t>
            </a:r>
            <a:r>
              <a:rPr lang="zh-CN" altLang="en-US"/>
              <a:t>端的互补的能力。</a:t>
            </a:r>
            <a:r>
              <a:rPr lang="en-US" altLang="zh-CN"/>
              <a:t>TSO </a:t>
            </a:r>
            <a:r>
              <a:rPr lang="zh-CN" altLang="en-US"/>
              <a:t>还带有</a:t>
            </a:r>
            <a:r>
              <a:rPr lang="en-US" altLang="zh-CN"/>
              <a:t>PCR</a:t>
            </a:r>
            <a:r>
              <a:rPr lang="zh-CN" altLang="en-US"/>
              <a:t>所需的引物。</a:t>
            </a:r>
          </a:p>
          <a:p>
            <a:pPr marL="0" indent="0" defTabSz="624205">
              <a:spcBef>
                <a:spcPts val="2300"/>
              </a:spcBef>
              <a:buNone/>
              <a:defRPr sz="3345"/>
            </a:pPr>
            <a:r>
              <a:rPr lang="en-US" altLang="zh-CN"/>
              <a:t>5</a:t>
            </a:r>
            <a:r>
              <a:rPr lang="zh-CN" altLang="en-US"/>
              <a:t>、</a:t>
            </a:r>
            <a:r>
              <a:rPr lang="en-US" altLang="zh-CN"/>
              <a:t>PCR</a:t>
            </a:r>
            <a:r>
              <a:rPr lang="zh-CN" altLang="en-US"/>
              <a:t>扩增：该步进行轻度的</a:t>
            </a:r>
            <a:r>
              <a:rPr lang="en-US" altLang="zh-CN"/>
              <a:t>cDNA</a:t>
            </a:r>
            <a:r>
              <a:rPr lang="zh-CN" altLang="en-US"/>
              <a:t>富集，将</a:t>
            </a:r>
            <a:r>
              <a:rPr lang="en-US" altLang="zh-CN"/>
              <a:t>cDNA</a:t>
            </a:r>
            <a:r>
              <a:rPr lang="zh-CN" altLang="en-US"/>
              <a:t>扩增至</a:t>
            </a:r>
            <a:r>
              <a:rPr lang="en-US" altLang="zh-CN"/>
              <a:t>ng</a:t>
            </a:r>
            <a:r>
              <a:rPr lang="zh-CN" altLang="en-US"/>
              <a:t>级即可。</a:t>
            </a:r>
          </a:p>
          <a:p>
            <a:pPr marL="0" indent="0" defTabSz="624205">
              <a:spcBef>
                <a:spcPts val="2300"/>
              </a:spcBef>
              <a:buNone/>
              <a:defRPr sz="3345"/>
            </a:pPr>
            <a:r>
              <a:rPr lang="en-US" altLang="zh-CN"/>
              <a:t>6</a:t>
            </a:r>
            <a:r>
              <a:rPr lang="zh-CN" altLang="en-US"/>
              <a:t>、标记：利用改造后的高活性</a:t>
            </a:r>
            <a:r>
              <a:rPr lang="en-US" altLang="zh-CN"/>
              <a:t>Tn5</a:t>
            </a:r>
            <a:r>
              <a:rPr lang="zh-CN" altLang="en-US"/>
              <a:t>转座酶对</a:t>
            </a:r>
            <a:r>
              <a:rPr lang="en-US" altLang="zh-CN"/>
              <a:t>DNA</a:t>
            </a:r>
            <a:r>
              <a:rPr lang="zh-CN" altLang="en-US"/>
              <a:t>进行打断的同时将接头添加到</a:t>
            </a:r>
            <a:r>
              <a:rPr lang="en-US" altLang="zh-CN"/>
              <a:t>cDNA</a:t>
            </a:r>
            <a:r>
              <a:rPr lang="zh-CN" altLang="en-US"/>
              <a:t>的两端。标记完成后的</a:t>
            </a:r>
            <a:r>
              <a:rPr lang="en-US" altLang="zh-CN"/>
              <a:t>DNA</a:t>
            </a:r>
            <a:r>
              <a:rPr lang="zh-CN" altLang="en-US"/>
              <a:t>片段通常在</a:t>
            </a:r>
            <a:r>
              <a:rPr lang="en-US" altLang="zh-CN"/>
              <a:t>200-600bp</a:t>
            </a:r>
            <a:r>
              <a:rPr lang="zh-CN" altLang="en-US"/>
              <a:t>。</a:t>
            </a:r>
          </a:p>
          <a:p>
            <a:pPr marL="0" indent="0" defTabSz="624205">
              <a:spcBef>
                <a:spcPts val="2300"/>
              </a:spcBef>
              <a:buNone/>
              <a:defRPr sz="3345"/>
            </a:pPr>
            <a:r>
              <a:rPr lang="en-US" altLang="zh-CN"/>
              <a:t>7</a:t>
            </a:r>
            <a:r>
              <a:rPr lang="zh-CN" altLang="en-US"/>
              <a:t>、</a:t>
            </a:r>
            <a:r>
              <a:rPr lang="en-US" altLang="zh-CN"/>
              <a:t>PCR</a:t>
            </a:r>
            <a:r>
              <a:rPr lang="zh-CN" altLang="en-US"/>
              <a:t>富集</a:t>
            </a:r>
            <a:r>
              <a:rPr lang="en-US" altLang="zh-CN"/>
              <a:t>&amp;</a:t>
            </a:r>
            <a:r>
              <a:rPr lang="zh-CN" altLang="en-US"/>
              <a:t>上级测序：在进行最后一次</a:t>
            </a:r>
            <a:r>
              <a:rPr lang="en-US" altLang="zh-CN"/>
              <a:t>PCR</a:t>
            </a:r>
            <a:r>
              <a:rPr lang="zh-CN" altLang="en-US"/>
              <a:t>扩增后，即可上机测序。</a:t>
            </a:r>
          </a:p>
          <a:p>
            <a:pPr marL="0" indent="0" defTabSz="624205">
              <a:spcBef>
                <a:spcPts val="2300"/>
              </a:spcBef>
              <a:buNone/>
              <a:defRPr sz="3345"/>
            </a:pPr>
            <a:endParaRPr lang="zh-CN" altLang="en-US"/>
          </a:p>
          <a:p>
            <a:pPr marL="0" indent="0" defTabSz="624205">
              <a:spcBef>
                <a:spcPts val="2300"/>
              </a:spcBef>
              <a:buNone/>
              <a:defRPr sz="3345"/>
            </a:pPr>
            <a:r>
              <a:rPr lang="en-US" altLang="zh-CN">
                <a:sym typeface="+mn-ea"/>
              </a:rPr>
              <a:t>SMART-seq2</a:t>
            </a:r>
            <a:r>
              <a:rPr lang="zh-CN" altLang="en-US">
                <a:sym typeface="+mn-ea"/>
              </a:rPr>
              <a:t>是一种低通量单细胞测序法，提供全长转录组的定量，适合研究小细胞组（如差异</a:t>
            </a:r>
            <a:r>
              <a:rPr lang="en-US" altLang="zh-CN">
                <a:sym typeface="+mn-ea"/>
              </a:rPr>
              <a:t>isoform</a:t>
            </a:r>
            <a:r>
              <a:rPr lang="zh-CN" altLang="en-US">
                <a:sym typeface="+mn-ea"/>
              </a:rPr>
              <a:t>使用，低表达转录本的特征）。</a:t>
            </a:r>
            <a:endParaRPr lang="zh-CN" altLang="en-US"/>
          </a:p>
          <a:p>
            <a:pPr marL="0" indent="0" defTabSz="624205">
              <a:spcBef>
                <a:spcPts val="2300"/>
              </a:spcBef>
              <a:buNone/>
              <a:defRPr sz="3345"/>
            </a:pPr>
            <a:r>
              <a:rPr lang="en-US" altLang="zh-CN">
                <a:sym typeface="+mn-ea"/>
              </a:rPr>
              <a:t>10x Chromium</a:t>
            </a:r>
            <a:r>
              <a:rPr lang="zh-CN" altLang="en-US">
                <a:sym typeface="+mn-ea"/>
              </a:rPr>
              <a:t>是一种高通量方法，使用</a:t>
            </a:r>
            <a:r>
              <a:rPr lang="en-US" altLang="zh-CN">
                <a:sym typeface="+mn-ea"/>
              </a:rPr>
              <a:t>UMIs</a:t>
            </a:r>
            <a:r>
              <a:rPr lang="zh-CN" altLang="en-US">
                <a:sym typeface="+mn-ea"/>
              </a:rPr>
              <a:t>进行定量，适合研究高度异质组织和大量的细胞样本</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indent="0" defTabSz="624205">
              <a:spcBef>
                <a:spcPts val="2300"/>
              </a:spcBef>
              <a:buNone/>
              <a:defRPr sz="3345"/>
            </a:pPr>
            <a:r>
              <a:rPr lang="zh-CN" altLang="en-US"/>
              <a:t>新格元基于耶鲁大学独家授权专利开发了系列单细胞系统产品</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indent="0" defTabSz="624205">
              <a:spcBef>
                <a:spcPts val="2300"/>
              </a:spcBef>
              <a:buNone/>
              <a:defRPr sz="3345"/>
            </a:pPr>
            <a:r>
              <a:rPr lang="en-US" altLang="zh-CN"/>
              <a:t>CeleScope</a:t>
            </a:r>
            <a:r>
              <a:rPr lang="zh-CN" altLang="en-US"/>
              <a:t>是一款由新格元生物科技有限公司自主开发的，用于处理新格元单细胞系列产品测序数据的开源生信软件，应用于分析新格元各类单细胞测序数据的生物信息流程。</a:t>
            </a:r>
          </a:p>
          <a:p>
            <a:pPr marL="0" indent="0" defTabSz="624205">
              <a:spcBef>
                <a:spcPts val="2300"/>
              </a:spcBef>
              <a:buNone/>
              <a:defRPr sz="3345"/>
            </a:pPr>
            <a:r>
              <a:rPr lang="zh-CN" altLang="en-US"/>
              <a:t>可从二代测序下机的原始</a:t>
            </a:r>
            <a:r>
              <a:rPr lang="en-US" altLang="zh-CN"/>
              <a:t>fastq</a:t>
            </a:r>
            <a:r>
              <a:rPr lang="zh-CN" altLang="en-US"/>
              <a:t>数据开始处理，包含数据拆分、比对、定量、生成表达矩阵、分群等功能。</a:t>
            </a:r>
          </a:p>
          <a:p>
            <a:pPr marL="0" indent="0" defTabSz="624205">
              <a:spcBef>
                <a:spcPts val="2300"/>
              </a:spcBef>
              <a:buNone/>
              <a:defRPr sz="3345"/>
            </a:pPr>
            <a:r>
              <a:rPr lang="en-US" altLang="zh-CN"/>
              <a:t>CeleScope</a:t>
            </a:r>
            <a:r>
              <a:rPr lang="zh-CN" altLang="en-US"/>
              <a:t>的分析功能十分丰富，已经集成单细胞转录组、免疫组库、转录动态、多样同测、单细胞靶向测序、糖基化等多种分析流程。</a:t>
            </a:r>
          </a:p>
          <a:p>
            <a:pPr marL="0" indent="0" defTabSz="624205">
              <a:spcBef>
                <a:spcPts val="2300"/>
              </a:spcBef>
              <a:buNone/>
              <a:defRPr sz="3345"/>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indent="0" defTabSz="624205">
              <a:spcBef>
                <a:spcPts val="2300"/>
              </a:spcBef>
              <a:buNone/>
              <a:defRPr sz="3345"/>
            </a:pPr>
            <a:r>
              <a:rPr lang="en-US" altLang="zh-CN"/>
              <a:t>rna </a:t>
            </a:r>
            <a:r>
              <a:rPr lang="zh-CN" altLang="en-US"/>
              <a:t>用于分析新格元</a:t>
            </a:r>
            <a:r>
              <a:rPr lang="en-US" altLang="zh-CN"/>
              <a:t> GEXSCOPE</a:t>
            </a:r>
            <a:r>
              <a:rPr lang="en-US" altLang="en-US"/>
              <a:t>®</a:t>
            </a:r>
            <a:r>
              <a:rPr lang="zh-CN" altLang="en-US"/>
              <a:t>单细胞转录组试剂盒建库测序下机的单细胞（核）转录组数据</a:t>
            </a:r>
            <a:r>
              <a:rPr lang="en-US" altLang="zh-CN"/>
              <a:t>.</a:t>
            </a:r>
          </a:p>
          <a:p>
            <a:pPr marL="0" indent="0" defTabSz="624205">
              <a:spcBef>
                <a:spcPts val="2300"/>
              </a:spcBef>
              <a:buNone/>
              <a:defRPr sz="3345"/>
            </a:pPr>
            <a:r>
              <a:rPr lang="en-US" altLang="zh-CN"/>
              <a:t>vdj </a:t>
            </a:r>
            <a:r>
              <a:rPr lang="zh-CN" altLang="en-US"/>
              <a:t>用于分析新格元</a:t>
            </a:r>
            <a:r>
              <a:rPr lang="en-US" altLang="zh-CN"/>
              <a:t> GEXSCOPE</a:t>
            </a:r>
            <a:r>
              <a:rPr lang="en-US" altLang="en-US"/>
              <a:t>®</a:t>
            </a:r>
            <a:r>
              <a:rPr lang="zh-CN" altLang="en-US"/>
              <a:t>单细胞免疫组试剂盒建库测序下机的单细胞免疫组数据</a:t>
            </a:r>
            <a:r>
              <a:rPr lang="en-US" altLang="zh-CN"/>
              <a:t>.</a:t>
            </a:r>
          </a:p>
          <a:p>
            <a:pPr marL="0" indent="0" defTabSz="624205">
              <a:spcBef>
                <a:spcPts val="2300"/>
              </a:spcBef>
              <a:buNone/>
              <a:defRPr sz="3345"/>
            </a:pPr>
            <a:r>
              <a:rPr lang="en-US" altLang="zh-CN"/>
              <a:t>tag </a:t>
            </a:r>
            <a:r>
              <a:rPr lang="zh-CN" altLang="en-US"/>
              <a:t>用于分析单细胞多样同测试剂盒</a:t>
            </a:r>
            <a:r>
              <a:rPr lang="en-US" altLang="zh-CN"/>
              <a:t>CLindex</a:t>
            </a:r>
            <a:r>
              <a:rPr lang="en-US" altLang="en-US"/>
              <a:t>®</a:t>
            </a:r>
            <a:r>
              <a:rPr lang="zh-CN" altLang="en-US"/>
              <a:t>产生的数据，可以分析单细胞转录组混样数据、单细胞免疫组混样数据</a:t>
            </a:r>
            <a:r>
              <a:rPr lang="en-US" altLang="zh-CN"/>
              <a:t>.</a:t>
            </a:r>
          </a:p>
          <a:p>
            <a:pPr marL="0" indent="0" defTabSz="624205">
              <a:spcBef>
                <a:spcPts val="2300"/>
              </a:spcBef>
              <a:buNone/>
              <a:defRPr sz="3345"/>
            </a:pPr>
            <a:r>
              <a:rPr lang="en-US" altLang="zh-CN"/>
              <a:t>dynaseq </a:t>
            </a:r>
            <a:r>
              <a:rPr lang="zh-CN" altLang="en-US"/>
              <a:t>用于分析新格元</a:t>
            </a:r>
            <a:r>
              <a:rPr lang="en-US" altLang="zh-CN"/>
              <a:t> DynaSCOPE</a:t>
            </a:r>
            <a:r>
              <a:rPr lang="en-US" altLang="en-US"/>
              <a:t>®</a:t>
            </a:r>
            <a:r>
              <a:rPr lang="zh-CN" altLang="en-US"/>
              <a:t>转录动态试剂盒建库测序的下机数据</a:t>
            </a:r>
            <a:r>
              <a:rPr lang="en-US" altLang="zh-CN"/>
              <a:t>.</a:t>
            </a:r>
          </a:p>
          <a:p>
            <a:pPr marL="0" indent="0" defTabSz="624205">
              <a:spcBef>
                <a:spcPts val="2300"/>
              </a:spcBef>
              <a:buNone/>
              <a:defRPr sz="3345"/>
            </a:pPr>
            <a:r>
              <a:rPr lang="en-US" altLang="zh-CN"/>
              <a:t>snp </a:t>
            </a:r>
            <a:r>
              <a:rPr lang="zh-CN" altLang="en-US"/>
              <a:t>用于分析新格元</a:t>
            </a:r>
            <a:r>
              <a:rPr lang="en-US" altLang="zh-CN"/>
              <a:t>FocuSCOPE</a:t>
            </a:r>
            <a:r>
              <a:rPr lang="en-US" altLang="en-US"/>
              <a:t>®</a:t>
            </a:r>
            <a:r>
              <a:rPr lang="zh-CN" altLang="en-US"/>
              <a:t>单细胞肺癌靶向试剂盒建库测序的下机数据</a:t>
            </a:r>
            <a:r>
              <a:rPr lang="en-US" altLang="zh-CN"/>
              <a:t>.</a:t>
            </a:r>
          </a:p>
          <a:p>
            <a:pPr marL="0" indent="0" defTabSz="624205">
              <a:spcBef>
                <a:spcPts val="2300"/>
              </a:spcBef>
              <a:buNone/>
              <a:defRPr sz="3345"/>
            </a:pPr>
            <a:r>
              <a:rPr lang="en-US" altLang="zh-CN"/>
              <a:t>capture_virus </a:t>
            </a:r>
            <a:r>
              <a:rPr lang="zh-CN" altLang="en-US"/>
              <a:t>用于分析新格元</a:t>
            </a:r>
            <a:r>
              <a:rPr lang="en-US" altLang="zh-CN"/>
              <a:t> FocuSCOPE</a:t>
            </a:r>
            <a:r>
              <a:rPr lang="en-US" altLang="en-US"/>
              <a:t>®</a:t>
            </a:r>
            <a:r>
              <a:rPr lang="zh-CN" altLang="en-US"/>
              <a:t>单细胞</a:t>
            </a:r>
            <a:r>
              <a:rPr lang="en-US" altLang="zh-CN"/>
              <a:t>EBV</a:t>
            </a:r>
            <a:r>
              <a:rPr lang="zh-CN" altLang="en-US"/>
              <a:t>病毒靶向试剂盒建库测序的下机数据。</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indent="0" defTabSz="624205">
              <a:spcBef>
                <a:spcPts val="2300"/>
              </a:spcBef>
              <a:buNone/>
              <a:defRPr sz="3345"/>
            </a:pPr>
            <a:r>
              <a:rPr lang="en-US" altLang="zh-CN">
                <a:sym typeface="+mn-ea"/>
              </a:rPr>
              <a:t>rna </a:t>
            </a:r>
            <a:r>
              <a:rPr lang="zh-CN" altLang="en-US">
                <a:sym typeface="+mn-ea"/>
              </a:rPr>
              <a:t>用于分析新格元</a:t>
            </a:r>
            <a:r>
              <a:rPr lang="en-US" altLang="zh-CN">
                <a:sym typeface="+mn-ea"/>
              </a:rPr>
              <a:t> GEXSCOPE</a:t>
            </a:r>
            <a:r>
              <a:rPr lang="en-US" altLang="en-US">
                <a:sym typeface="+mn-ea"/>
              </a:rPr>
              <a:t>®</a:t>
            </a:r>
            <a:r>
              <a:rPr lang="zh-CN" altLang="en-US">
                <a:sym typeface="+mn-ea"/>
              </a:rPr>
              <a:t>单细胞转录组试剂盒建库测序下机的单细胞（核）转录组数据</a:t>
            </a:r>
            <a:r>
              <a:rPr lang="en-US" altLang="zh-CN">
                <a:sym typeface="+mn-ea"/>
              </a:rPr>
              <a:t>.</a:t>
            </a:r>
            <a:endParaRPr lang="en-US" altLang="zh-CN"/>
          </a:p>
          <a:p>
            <a:pPr marL="0" indent="0" defTabSz="624205">
              <a:spcBef>
                <a:spcPts val="2300"/>
              </a:spcBef>
              <a:buNone/>
              <a:defRPr sz="3345"/>
            </a:pPr>
            <a:r>
              <a:rPr lang="en-US" altLang="zh-CN">
                <a:sym typeface="+mn-ea"/>
              </a:rPr>
              <a:t>vdj </a:t>
            </a:r>
            <a:r>
              <a:rPr lang="zh-CN" altLang="en-US">
                <a:sym typeface="+mn-ea"/>
              </a:rPr>
              <a:t>用于分析新格元</a:t>
            </a:r>
            <a:r>
              <a:rPr lang="en-US" altLang="zh-CN">
                <a:sym typeface="+mn-ea"/>
              </a:rPr>
              <a:t> GEXSCOPE</a:t>
            </a:r>
            <a:r>
              <a:rPr lang="en-US" altLang="en-US">
                <a:sym typeface="+mn-ea"/>
              </a:rPr>
              <a:t>®</a:t>
            </a:r>
            <a:r>
              <a:rPr lang="zh-CN" altLang="en-US">
                <a:sym typeface="+mn-ea"/>
              </a:rPr>
              <a:t>单细胞免疫组试剂盒建库测序下机的单细胞免疫组数据</a:t>
            </a:r>
            <a:r>
              <a:rPr lang="en-US" altLang="zh-CN">
                <a:sym typeface="+mn-ea"/>
              </a:rPr>
              <a:t>.</a:t>
            </a:r>
            <a:endParaRPr lang="en-US" altLang="zh-CN"/>
          </a:p>
          <a:p>
            <a:pPr marL="0" indent="0" defTabSz="624205">
              <a:spcBef>
                <a:spcPts val="2300"/>
              </a:spcBef>
              <a:buNone/>
              <a:defRPr sz="3345"/>
            </a:pPr>
            <a:r>
              <a:rPr lang="en-US" altLang="zh-CN">
                <a:sym typeface="+mn-ea"/>
              </a:rPr>
              <a:t>tag </a:t>
            </a:r>
            <a:r>
              <a:rPr lang="zh-CN" altLang="en-US">
                <a:sym typeface="+mn-ea"/>
              </a:rPr>
              <a:t>用于分析单细胞多样同测试剂盒</a:t>
            </a:r>
            <a:r>
              <a:rPr lang="en-US" altLang="zh-CN">
                <a:sym typeface="+mn-ea"/>
              </a:rPr>
              <a:t>CLindex</a:t>
            </a:r>
            <a:r>
              <a:rPr lang="en-US" altLang="en-US">
                <a:sym typeface="+mn-ea"/>
              </a:rPr>
              <a:t>®</a:t>
            </a:r>
            <a:r>
              <a:rPr lang="zh-CN" altLang="en-US">
                <a:sym typeface="+mn-ea"/>
              </a:rPr>
              <a:t>产生的数据，可以分析单细胞转录组混样数据、单细胞免疫组混样数据</a:t>
            </a:r>
            <a:r>
              <a:rPr lang="en-US" altLang="zh-CN">
                <a:sym typeface="+mn-ea"/>
              </a:rPr>
              <a:t>.</a:t>
            </a:r>
            <a:endParaRPr lang="en-US" altLang="zh-CN"/>
          </a:p>
          <a:p>
            <a:pPr marL="0" indent="0" defTabSz="624205">
              <a:spcBef>
                <a:spcPts val="2300"/>
              </a:spcBef>
              <a:buNone/>
              <a:defRPr sz="3345"/>
            </a:pPr>
            <a:r>
              <a:rPr lang="en-US" altLang="zh-CN">
                <a:sym typeface="+mn-ea"/>
              </a:rPr>
              <a:t>dynaseq </a:t>
            </a:r>
            <a:r>
              <a:rPr lang="zh-CN" altLang="en-US">
                <a:sym typeface="+mn-ea"/>
              </a:rPr>
              <a:t>用于分析新格元</a:t>
            </a:r>
            <a:r>
              <a:rPr lang="en-US" altLang="zh-CN">
                <a:sym typeface="+mn-ea"/>
              </a:rPr>
              <a:t> DynaSCOPE</a:t>
            </a:r>
            <a:r>
              <a:rPr lang="en-US" altLang="en-US">
                <a:sym typeface="+mn-ea"/>
              </a:rPr>
              <a:t>®</a:t>
            </a:r>
            <a:r>
              <a:rPr lang="zh-CN" altLang="en-US">
                <a:sym typeface="+mn-ea"/>
              </a:rPr>
              <a:t>转录动态试剂盒建库测序的下机数据</a:t>
            </a:r>
            <a:r>
              <a:rPr lang="en-US" altLang="zh-CN">
                <a:sym typeface="+mn-ea"/>
              </a:rPr>
              <a:t>.</a:t>
            </a:r>
            <a:endParaRPr lang="en-US" altLang="zh-CN"/>
          </a:p>
          <a:p>
            <a:pPr marL="0" indent="0" defTabSz="624205">
              <a:spcBef>
                <a:spcPts val="2300"/>
              </a:spcBef>
              <a:buNone/>
              <a:defRPr sz="3345"/>
            </a:pPr>
            <a:r>
              <a:rPr lang="en-US" altLang="zh-CN">
                <a:sym typeface="+mn-ea"/>
              </a:rPr>
              <a:t>snp </a:t>
            </a:r>
            <a:r>
              <a:rPr lang="zh-CN" altLang="en-US">
                <a:sym typeface="+mn-ea"/>
              </a:rPr>
              <a:t>用于分析新格元</a:t>
            </a:r>
            <a:r>
              <a:rPr lang="en-US" altLang="zh-CN">
                <a:sym typeface="+mn-ea"/>
              </a:rPr>
              <a:t>FocuSCOPE</a:t>
            </a:r>
            <a:r>
              <a:rPr lang="en-US" altLang="en-US">
                <a:sym typeface="+mn-ea"/>
              </a:rPr>
              <a:t>®</a:t>
            </a:r>
            <a:r>
              <a:rPr lang="zh-CN" altLang="en-US">
                <a:sym typeface="+mn-ea"/>
              </a:rPr>
              <a:t>单细胞肺癌靶向试剂盒建库测序的下机数据</a:t>
            </a:r>
            <a:r>
              <a:rPr lang="en-US" altLang="zh-CN">
                <a:sym typeface="+mn-ea"/>
              </a:rPr>
              <a:t>.</a:t>
            </a:r>
            <a:endParaRPr lang="en-US" altLang="zh-CN"/>
          </a:p>
          <a:p>
            <a:pPr marL="0" indent="0" defTabSz="624205">
              <a:spcBef>
                <a:spcPts val="2300"/>
              </a:spcBef>
              <a:buNone/>
              <a:defRPr sz="3345"/>
            </a:pPr>
            <a:r>
              <a:rPr lang="en-US" altLang="zh-CN">
                <a:sym typeface="+mn-ea"/>
              </a:rPr>
              <a:t>capture_virus </a:t>
            </a:r>
            <a:r>
              <a:rPr lang="zh-CN" altLang="en-US">
                <a:sym typeface="+mn-ea"/>
              </a:rPr>
              <a:t>用于分析新格元</a:t>
            </a:r>
            <a:r>
              <a:rPr lang="en-US" altLang="zh-CN">
                <a:sym typeface="+mn-ea"/>
              </a:rPr>
              <a:t> FocuSCOPE</a:t>
            </a:r>
            <a:r>
              <a:rPr lang="en-US" altLang="en-US">
                <a:sym typeface="+mn-ea"/>
              </a:rPr>
              <a:t>®</a:t>
            </a:r>
            <a:r>
              <a:rPr lang="zh-CN" altLang="en-US">
                <a:sym typeface="+mn-ea"/>
              </a:rPr>
              <a:t>单细胞</a:t>
            </a:r>
            <a:r>
              <a:rPr lang="en-US" altLang="zh-CN">
                <a:sym typeface="+mn-ea"/>
              </a:rPr>
              <a:t>EBV</a:t>
            </a:r>
            <a:r>
              <a:rPr lang="zh-CN" altLang="en-US">
                <a:sym typeface="+mn-ea"/>
              </a:rPr>
              <a:t>病毒靶向试剂盒建库测序的下机数据。</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mkref</a:t>
            </a:r>
            <a:r>
              <a:rPr lang="zh-CN" altLang="en-US"/>
              <a:t>：创建基因组参考目录</a:t>
            </a:r>
            <a:r>
              <a:rPr lang="en-US" altLang="zh-CN"/>
              <a:t>.</a:t>
            </a:r>
          </a:p>
          <a:p>
            <a:r>
              <a:rPr lang="en-US" altLang="zh-CN"/>
              <a:t>sample</a:t>
            </a:r>
            <a:r>
              <a:rPr lang="zh-CN" altLang="en-US"/>
              <a:t>：提供样本信息，包括样本</a:t>
            </a:r>
            <a:r>
              <a:rPr lang="en-US" altLang="zh-CN"/>
              <a:t>ID</a:t>
            </a:r>
            <a:r>
              <a:rPr lang="zh-CN" altLang="en-US"/>
              <a:t>，分析类型，</a:t>
            </a:r>
            <a:r>
              <a:rPr lang="en-US" altLang="zh-CN"/>
              <a:t>scope </a:t>
            </a:r>
            <a:r>
              <a:rPr lang="zh-CN" altLang="en-US"/>
              <a:t>试剂版本和</a:t>
            </a:r>
            <a:r>
              <a:rPr lang="en-US" altLang="zh-CN"/>
              <a:t> celescope </a:t>
            </a:r>
            <a:r>
              <a:rPr lang="zh-CN" altLang="en-US"/>
              <a:t>软件版本</a:t>
            </a:r>
            <a:r>
              <a:rPr lang="en-US" altLang="zh-CN"/>
              <a:t>.</a:t>
            </a:r>
          </a:p>
          <a:p>
            <a:r>
              <a:rPr lang="en-US" altLang="zh-CN"/>
              <a:t>barcode</a:t>
            </a:r>
            <a:r>
              <a:rPr lang="zh-CN" altLang="en-US"/>
              <a:t>：基于</a:t>
            </a:r>
            <a:r>
              <a:rPr lang="en-US" altLang="zh-CN"/>
              <a:t> read1 </a:t>
            </a:r>
            <a:r>
              <a:rPr lang="zh-CN" altLang="en-US"/>
              <a:t>序列信息过滤，提取并矫正</a:t>
            </a:r>
            <a:r>
              <a:rPr lang="en-US" altLang="zh-CN"/>
              <a:t> barcode</a:t>
            </a:r>
            <a:r>
              <a:rPr lang="zh-CN" altLang="en-US"/>
              <a:t>，将矫正后的</a:t>
            </a:r>
            <a:r>
              <a:rPr lang="en-US" altLang="zh-CN"/>
              <a:t> barcode </a:t>
            </a:r>
            <a:r>
              <a:rPr lang="zh-CN" altLang="en-US"/>
              <a:t>和原始的</a:t>
            </a:r>
            <a:r>
              <a:rPr lang="en-US" altLang="zh-CN"/>
              <a:t> UMI </a:t>
            </a:r>
            <a:r>
              <a:rPr lang="zh-CN" altLang="en-US"/>
              <a:t>序列添加到</a:t>
            </a:r>
            <a:r>
              <a:rPr lang="en-US" altLang="zh-CN"/>
              <a:t> read2 </a:t>
            </a:r>
            <a:r>
              <a:rPr lang="zh-CN" altLang="en-US"/>
              <a:t>的</a:t>
            </a:r>
            <a:r>
              <a:rPr lang="en-US" altLang="zh-CN"/>
              <a:t> ID </a:t>
            </a:r>
            <a:r>
              <a:rPr lang="zh-CN" altLang="en-US"/>
              <a:t>中</a:t>
            </a:r>
            <a:r>
              <a:rPr lang="en-US" altLang="zh-CN"/>
              <a:t>.</a:t>
            </a:r>
          </a:p>
          <a:p>
            <a:r>
              <a:rPr lang="en-US" altLang="zh-CN"/>
              <a:t>cutadapt</a:t>
            </a:r>
            <a:r>
              <a:rPr lang="zh-CN" altLang="en-US"/>
              <a:t>：对数据进行质控</a:t>
            </a:r>
            <a:r>
              <a:rPr lang="en-US" altLang="zh-CN"/>
              <a:t>.</a:t>
            </a:r>
          </a:p>
          <a:p>
            <a:r>
              <a:rPr lang="en-US" altLang="zh-CN"/>
              <a:t>star</a:t>
            </a:r>
            <a:r>
              <a:rPr lang="zh-CN" altLang="en-US"/>
              <a:t>：调用</a:t>
            </a:r>
            <a:r>
              <a:rPr lang="en-US" altLang="zh-CN"/>
              <a:t> STAR </a:t>
            </a:r>
            <a:r>
              <a:rPr lang="zh-CN" altLang="en-US"/>
              <a:t>将</a:t>
            </a:r>
            <a:r>
              <a:rPr lang="en-US" altLang="zh-CN"/>
              <a:t> reads2 </a:t>
            </a:r>
            <a:r>
              <a:rPr lang="zh-CN" altLang="en-US"/>
              <a:t>序列比对到基因组上</a:t>
            </a:r>
            <a:r>
              <a:rPr lang="en-US" altLang="zh-CN"/>
              <a:t>.</a:t>
            </a:r>
          </a:p>
          <a:p>
            <a:r>
              <a:rPr lang="en-US" altLang="zh-CN"/>
              <a:t>featureCounts</a:t>
            </a:r>
            <a:r>
              <a:rPr lang="zh-CN" altLang="en-US"/>
              <a:t>：</a:t>
            </a:r>
            <a:r>
              <a:rPr lang="en-US" altLang="zh-CN"/>
              <a:t>FeatureCounts </a:t>
            </a:r>
            <a:r>
              <a:rPr lang="zh-CN" altLang="en-US"/>
              <a:t>根据</a:t>
            </a:r>
            <a:r>
              <a:rPr lang="en-US" altLang="zh-CN"/>
              <a:t> bam </a:t>
            </a:r>
            <a:r>
              <a:rPr lang="zh-CN" altLang="en-US"/>
              <a:t>文件将序列比对的结果计数到细胞内</a:t>
            </a:r>
            <a:r>
              <a:rPr lang="en-US" altLang="zh-CN"/>
              <a:t>.</a:t>
            </a:r>
          </a:p>
          <a:p>
            <a:r>
              <a:rPr lang="en-US" altLang="zh-CN"/>
              <a:t>count</a:t>
            </a:r>
            <a:r>
              <a:rPr lang="zh-CN" altLang="en-US"/>
              <a:t>：进行</a:t>
            </a:r>
            <a:r>
              <a:rPr lang="en-US" altLang="zh-CN"/>
              <a:t>UMI</a:t>
            </a:r>
            <a:r>
              <a:rPr lang="zh-CN" altLang="en-US"/>
              <a:t>计数以及细胞数目评估</a:t>
            </a:r>
            <a:r>
              <a:rPr lang="en-US" altLang="zh-CN"/>
              <a:t> (cell calling), </a:t>
            </a:r>
            <a:r>
              <a:rPr lang="zh-CN" altLang="en-US"/>
              <a:t>最终输出表达矩阵</a:t>
            </a:r>
            <a:r>
              <a:rPr lang="en-US" altLang="zh-CN"/>
              <a:t>.</a:t>
            </a:r>
          </a:p>
          <a:p>
            <a:r>
              <a:rPr lang="en-US" altLang="zh-CN"/>
              <a:t>analysis</a:t>
            </a:r>
            <a:r>
              <a:rPr lang="zh-CN" altLang="en-US"/>
              <a:t>：分析表达矩阵，包括线粒体统计、</a:t>
            </a:r>
            <a:r>
              <a:rPr lang="en-US" altLang="zh-CN"/>
              <a:t>tSNE </a:t>
            </a:r>
            <a:r>
              <a:rPr lang="zh-CN" altLang="en-US"/>
              <a:t>分群等</a:t>
            </a:r>
            <a:r>
              <a:rPr lang="en-US" altLang="zh-CN"/>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sym typeface="+mn-ea"/>
              </a:rPr>
              <a:t>multi_rna </a:t>
            </a:r>
            <a:r>
              <a:rPr lang="zh-CN" altLang="en-US">
                <a:sym typeface="+mn-ea"/>
              </a:rPr>
              <a:t>是生成</a:t>
            </a:r>
            <a:r>
              <a:rPr lang="en-US" altLang="zh-CN">
                <a:sym typeface="+mn-ea"/>
              </a:rPr>
              <a:t> CeleScope rna </a:t>
            </a:r>
            <a:r>
              <a:rPr lang="zh-CN" altLang="en-US">
                <a:sym typeface="+mn-ea"/>
              </a:rPr>
              <a:t>分析脚本的软件</a:t>
            </a:r>
            <a:endParaRPr lang="zh-CN" altLang="en-US"/>
          </a:p>
          <a:p>
            <a:r>
              <a:rPr lang="zh-CN" altLang="en-US">
                <a:sym typeface="+mn-ea"/>
              </a:rPr>
              <a:t>整合了八个指令中的大部分参数</a:t>
            </a:r>
            <a:endParaRPr lang="zh-CN" altLang="en-US"/>
          </a:p>
          <a:p>
            <a:r>
              <a:rPr lang="zh-CN" altLang="en-US">
                <a:sym typeface="+mn-ea"/>
              </a:rPr>
              <a:t>该指令生成的脚本用</a:t>
            </a:r>
            <a:r>
              <a:rPr lang="en-US" altLang="zh-CN">
                <a:sym typeface="+mn-ea"/>
              </a:rPr>
              <a:t> sh </a:t>
            </a:r>
            <a:r>
              <a:rPr lang="zh-CN" altLang="en-US">
                <a:sym typeface="+mn-ea"/>
              </a:rPr>
              <a:t>运行后，会生成一个包含</a:t>
            </a:r>
            <a:r>
              <a:rPr lang="en-US" altLang="zh-CN">
                <a:sym typeface="+mn-ea"/>
              </a:rPr>
              <a:t> {sample}.sh </a:t>
            </a:r>
            <a:r>
              <a:rPr lang="zh-CN" altLang="en-US">
                <a:sym typeface="+mn-ea"/>
              </a:rPr>
              <a:t>文件的文件夹</a:t>
            </a:r>
            <a:r>
              <a:rPr lang="en-US" altLang="zh-CN">
                <a:sym typeface="+mn-ea"/>
              </a:rPr>
              <a:t> (</a:t>
            </a:r>
            <a:r>
              <a:rPr lang="zh-CN" altLang="en-US">
                <a:sym typeface="+mn-ea"/>
              </a:rPr>
              <a:t>文件夹名为</a:t>
            </a:r>
            <a:r>
              <a:rPr lang="en-US" altLang="zh-CN">
                <a:sym typeface="+mn-ea"/>
              </a:rPr>
              <a:t>shell) </a:t>
            </a:r>
            <a:r>
              <a:rPr lang="zh-CN" altLang="en-US">
                <a:sym typeface="+mn-ea"/>
              </a:rPr>
              <a:t>，</a:t>
            </a:r>
            <a:r>
              <a:rPr lang="en-US" altLang="zh-CN">
                <a:sym typeface="+mn-ea"/>
              </a:rPr>
              <a:t>{sample} </a:t>
            </a:r>
            <a:r>
              <a:rPr lang="zh-CN" altLang="en-US">
                <a:sym typeface="+mn-ea"/>
              </a:rPr>
              <a:t>对应</a:t>
            </a:r>
            <a:r>
              <a:rPr lang="en-US" altLang="zh-CN">
                <a:sym typeface="+mn-ea"/>
              </a:rPr>
              <a:t> mapfile </a:t>
            </a:r>
            <a:r>
              <a:rPr lang="zh-CN" altLang="en-US">
                <a:sym typeface="+mn-ea"/>
              </a:rPr>
              <a:t>第三列翻译</a:t>
            </a:r>
            <a:endParaRPr lang="zh-CN" altLang="en-US"/>
          </a:p>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multi_rna </a:t>
            </a:r>
            <a:r>
              <a:rPr lang="zh-CN" altLang="en-US"/>
              <a:t>是生成</a:t>
            </a:r>
            <a:r>
              <a:rPr lang="en-US" altLang="zh-CN"/>
              <a:t> CeleScope rna </a:t>
            </a:r>
            <a:r>
              <a:rPr lang="zh-CN" altLang="en-US"/>
              <a:t>分析脚本的软件</a:t>
            </a:r>
          </a:p>
          <a:p>
            <a:r>
              <a:rPr lang="zh-CN" altLang="en-US"/>
              <a:t>整合了八个指令中的大部分参数</a:t>
            </a:r>
          </a:p>
          <a:p>
            <a:r>
              <a:rPr lang="zh-CN" altLang="en-US"/>
              <a:t>该指令生成的脚本用</a:t>
            </a:r>
            <a:r>
              <a:rPr lang="en-US" altLang="zh-CN"/>
              <a:t> sh </a:t>
            </a:r>
            <a:r>
              <a:rPr lang="zh-CN" altLang="en-US"/>
              <a:t>运行后，会生成一个包含</a:t>
            </a:r>
            <a:r>
              <a:rPr lang="en-US" altLang="zh-CN"/>
              <a:t> {sample}.sh </a:t>
            </a:r>
            <a:r>
              <a:rPr lang="zh-CN" altLang="en-US"/>
              <a:t>文件的文件夹</a:t>
            </a:r>
            <a:r>
              <a:rPr lang="en-US" altLang="zh-CN"/>
              <a:t> (</a:t>
            </a:r>
            <a:r>
              <a:rPr lang="zh-CN" altLang="en-US"/>
              <a:t>文件夹名为</a:t>
            </a:r>
            <a:r>
              <a:rPr lang="en-US" altLang="zh-CN"/>
              <a:t>shell) </a:t>
            </a:r>
            <a:r>
              <a:rPr lang="zh-CN" altLang="en-US"/>
              <a:t>，</a:t>
            </a:r>
            <a:r>
              <a:rPr lang="en-US" altLang="zh-CN"/>
              <a:t>{sample} </a:t>
            </a:r>
            <a:r>
              <a:rPr lang="zh-CN" altLang="en-US"/>
              <a:t>对应</a:t>
            </a:r>
            <a:r>
              <a:rPr lang="en-US" altLang="zh-CN"/>
              <a:t> mapfile </a:t>
            </a:r>
            <a:r>
              <a:rPr lang="zh-CN" altLang="en-US"/>
              <a:t>第三列翻译</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当我们运行完以后，就可以得到一个单细胞转录组的网页报告。</a:t>
            </a:r>
          </a:p>
          <a:p>
            <a:r>
              <a:rPr lang="zh-CN" altLang="en-US"/>
              <a:t>质控报告的样本和软件的基本信息</a:t>
            </a:r>
          </a:p>
          <a:p>
            <a:r>
              <a:rPr lang="zh-CN" altLang="en-US"/>
              <a:t>数据质控信息</a:t>
            </a:r>
          </a:p>
          <a:p>
            <a:r>
              <a:rPr lang="zh-CN" altLang="en-US"/>
              <a:t>基因组比对信息</a:t>
            </a:r>
          </a:p>
          <a:p>
            <a:r>
              <a:rPr lang="zh-CN" altLang="en-US"/>
              <a:t>细胞与基因定量情况</a:t>
            </a:r>
          </a:p>
          <a:p>
            <a:r>
              <a:rPr lang="zh-CN" altLang="en-US"/>
              <a:t>初步降维聚类结果</a:t>
            </a:r>
          </a:p>
          <a:p>
            <a:r>
              <a:rPr lang="zh-CN" altLang="en-US"/>
              <a:t>亚群间差异分析</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514D3-4CB9-9380-088F-8AEFCD269C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E06AA-40AD-4093-7FA8-783C4B403ADD}"/>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C3AFD69C-C08D-2F6A-640F-AEADF161B6B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92195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Drop-seq </a:t>
            </a:r>
            <a:r>
              <a:rPr lang="zh-CN" altLang="en-US"/>
              <a:t>包括以下步骤（图</a:t>
            </a:r>
            <a:r>
              <a:rPr lang="en-US" altLang="zh-CN"/>
              <a:t> 1A</a:t>
            </a:r>
            <a:r>
              <a:rPr lang="zh-CN" altLang="en-US"/>
              <a:t>）：（</a:t>
            </a:r>
            <a:r>
              <a:rPr lang="en-US" altLang="zh-CN"/>
              <a:t>1</a:t>
            </a:r>
            <a:r>
              <a:rPr lang="zh-CN" altLang="en-US"/>
              <a:t>）从组织中制备单细胞悬浮液；（</a:t>
            </a:r>
            <a:r>
              <a:rPr lang="en-US" altLang="zh-CN"/>
              <a:t>2</a:t>
            </a:r>
            <a:r>
              <a:rPr lang="zh-CN" altLang="en-US"/>
              <a:t>）将每个细胞与带有不同条形码的</a:t>
            </a:r>
            <a:r>
              <a:rPr lang="en-US" altLang="zh-CN"/>
              <a:t>beads</a:t>
            </a:r>
            <a:r>
              <a:rPr lang="zh-CN" altLang="en-US"/>
              <a:t>（珠子）共同封装在纳升级的液滴中；（</a:t>
            </a:r>
            <a:r>
              <a:rPr lang="en-US" altLang="zh-CN"/>
              <a:t>3</a:t>
            </a:r>
            <a:r>
              <a:rPr lang="zh-CN" altLang="en-US"/>
              <a:t>）将细胞分离到液滴中后</a:t>
            </a:r>
            <a:r>
              <a:rPr lang="zh-CN" altLang="en-US">
                <a:sym typeface="+mn-ea"/>
              </a:rPr>
              <a:t>在</a:t>
            </a:r>
            <a:r>
              <a:rPr lang="en-US" altLang="zh-CN">
                <a:sym typeface="+mn-ea"/>
              </a:rPr>
              <a:t>GEMs</a:t>
            </a:r>
            <a:r>
              <a:rPr lang="zh-CN" altLang="en-US">
                <a:sym typeface="+mn-ea"/>
              </a:rPr>
              <a:t>中被裂解</a:t>
            </a:r>
            <a:r>
              <a:rPr lang="zh-CN" altLang="en-US"/>
              <a:t>进行裂解，</a:t>
            </a:r>
            <a:r>
              <a:rPr lang="zh-CN" altLang="en-US">
                <a:sym typeface="+mn-ea"/>
              </a:rPr>
              <a:t>释放</a:t>
            </a:r>
            <a:r>
              <a:rPr lang="en-US" altLang="zh-CN">
                <a:sym typeface="+mn-ea"/>
              </a:rPr>
              <a:t>mRNA</a:t>
            </a:r>
            <a:r>
              <a:rPr lang="zh-CN" altLang="en-US"/>
              <a:t>（</a:t>
            </a:r>
            <a:r>
              <a:rPr lang="en-US" altLang="zh-CN"/>
              <a:t>4</a:t>
            </a:r>
            <a:r>
              <a:rPr lang="zh-CN" altLang="en-US"/>
              <a:t>）</a:t>
            </a:r>
            <a:r>
              <a:rPr lang="en-US" altLang="zh-CN">
                <a:sym typeface="+mn-ea"/>
              </a:rPr>
              <a:t>Gelbead</a:t>
            </a:r>
            <a:r>
              <a:rPr lang="zh-CN" altLang="en-US">
                <a:sym typeface="+mn-ea"/>
              </a:rPr>
              <a:t>磁珠捕获</a:t>
            </a:r>
            <a:r>
              <a:rPr lang="zh-CN" altLang="en-US"/>
              <a:t>细胞伴随</a:t>
            </a:r>
            <a:r>
              <a:rPr lang="en-US" altLang="zh-CN"/>
              <a:t>beads</a:t>
            </a:r>
            <a:r>
              <a:rPr lang="zh-CN" altLang="en-US"/>
              <a:t>上的</a:t>
            </a:r>
            <a:r>
              <a:rPr lang="en-US" altLang="zh-CN"/>
              <a:t>mRNA</a:t>
            </a:r>
            <a:r>
              <a:rPr lang="zh-CN" altLang="en-US"/>
              <a:t>，形成</a:t>
            </a:r>
            <a:r>
              <a:rPr lang="en-US" altLang="zh-CN"/>
              <a:t>STAMP</a:t>
            </a:r>
            <a:r>
              <a:rPr lang="zh-CN" altLang="en-US"/>
              <a:t>（</a:t>
            </a:r>
            <a:r>
              <a:rPr lang="en-US" altLang="zh-CN"/>
              <a:t>single-cell transcriptomes attached to microparticles</a:t>
            </a:r>
            <a:r>
              <a:rPr lang="zh-CN" altLang="en-US">
                <a:ea typeface="宋体" panose="02010600030101010101" pitchFamily="2" charset="-122"/>
              </a:rPr>
              <a:t>，</a:t>
            </a:r>
            <a:r>
              <a:rPr lang="zh-CN" altLang="en-US"/>
              <a:t>附着在微粒上的单细胞转录组）；（</a:t>
            </a:r>
            <a:r>
              <a:rPr lang="en-US" altLang="zh-CN"/>
              <a:t>5</a:t>
            </a:r>
            <a:r>
              <a:rPr lang="zh-CN" altLang="en-US"/>
              <a:t>）</a:t>
            </a:r>
            <a:r>
              <a:rPr lang="en-US" altLang="zh-CN"/>
              <a:t>Gel bead</a:t>
            </a:r>
            <a:r>
              <a:rPr lang="zh-CN" altLang="en-US"/>
              <a:t>会破碎，释放大量随机引物，与酶反应生成</a:t>
            </a:r>
            <a:r>
              <a:rPr lang="en-US" altLang="zh-CN"/>
              <a:t>cDNA</a:t>
            </a:r>
            <a:r>
              <a:rPr lang="zh-CN" altLang="en-US">
                <a:ea typeface="宋体" panose="02010600030101010101" pitchFamily="2" charset="-122"/>
              </a:rPr>
              <a:t>；</a:t>
            </a:r>
            <a:r>
              <a:rPr lang="zh-CN" altLang="en-US"/>
              <a:t>在一次反应中逆转录、扩增和测序数千个</a:t>
            </a:r>
            <a:r>
              <a:rPr lang="en-US" altLang="zh-CN"/>
              <a:t>STAMP</a:t>
            </a:r>
            <a:r>
              <a:rPr lang="zh-CN" altLang="en-US"/>
              <a:t>；（</a:t>
            </a:r>
            <a:r>
              <a:rPr lang="en-US" altLang="zh-CN"/>
              <a:t>6</a:t>
            </a:r>
            <a:r>
              <a:rPr lang="zh-CN" altLang="en-US"/>
              <a:t>）使用</a:t>
            </a:r>
            <a:r>
              <a:rPr lang="en-US" altLang="zh-CN"/>
              <a:t> STAMP </a:t>
            </a:r>
            <a:r>
              <a:rPr lang="zh-CN" altLang="en-US"/>
              <a:t>条形码推断每个转录本的来源细胞。</a:t>
            </a:r>
          </a:p>
          <a:p>
            <a:r>
              <a:rPr lang="zh-CN" altLang="en-US"/>
              <a:t>首先在凝胶微珠上种上特定的</a:t>
            </a:r>
            <a:r>
              <a:rPr lang="en-US" altLang="zh-CN"/>
              <a:t>DNA</a:t>
            </a:r>
            <a:r>
              <a:rPr lang="zh-CN" altLang="en-US"/>
              <a:t>片段，</a:t>
            </a:r>
            <a:r>
              <a:rPr lang="en-US" altLang="zh-CN"/>
              <a:t>DNA</a:t>
            </a:r>
            <a:r>
              <a:rPr lang="zh-CN" altLang="en-US"/>
              <a:t>片段由三部分组成：</a:t>
            </a:r>
            <a:r>
              <a:rPr lang="en-US" altLang="zh-CN"/>
              <a:t>Barcode</a:t>
            </a:r>
            <a:r>
              <a:rPr lang="zh-CN" altLang="en-US"/>
              <a:t>、</a:t>
            </a:r>
            <a:r>
              <a:rPr lang="en-US" altLang="zh-CN"/>
              <a:t>UMI</a:t>
            </a:r>
            <a:r>
              <a:rPr lang="zh-CN" altLang="en-US"/>
              <a:t>、</a:t>
            </a:r>
            <a:r>
              <a:rPr lang="en-US" altLang="zh-CN"/>
              <a:t>PolyT</a:t>
            </a:r>
            <a:r>
              <a:rPr lang="zh-CN" altLang="en-US"/>
              <a:t>组成。</a:t>
            </a:r>
          </a:p>
          <a:p>
            <a:r>
              <a:rPr lang="en-US" altLang="zh-CN">
                <a:sym typeface="+mn-ea"/>
              </a:rPr>
              <a:t>reads 1:</a:t>
            </a:r>
            <a:r>
              <a:rPr lang="zh-CN" altLang="en-US">
                <a:ea typeface="宋体" panose="02010600030101010101" pitchFamily="2" charset="-122"/>
                <a:sym typeface="+mn-ea"/>
              </a:rPr>
              <a:t>主要用于定量，</a:t>
            </a:r>
            <a:r>
              <a:rPr lang="en-US" altLang="zh-CN">
                <a:sym typeface="+mn-ea"/>
              </a:rPr>
              <a:t>reads 2:</a:t>
            </a:r>
            <a:r>
              <a:rPr lang="zh-CN" altLang="en-US">
                <a:ea typeface="宋体" panose="02010600030101010101" pitchFamily="2" charset="-122"/>
                <a:sym typeface="+mn-ea"/>
              </a:rPr>
              <a:t>与基因组比对，</a:t>
            </a:r>
            <a:r>
              <a:rPr lang="en-US" altLang="zh-CN">
                <a:ea typeface="宋体" panose="02010600030101010101" pitchFamily="2" charset="-122"/>
                <a:sym typeface="+mn-ea"/>
              </a:rPr>
              <a:t>Barcode:</a:t>
            </a:r>
            <a:r>
              <a:rPr lang="zh-CN" altLang="en-US">
                <a:ea typeface="宋体" panose="02010600030101010101" pitchFamily="2" charset="-122"/>
                <a:sym typeface="+mn-ea"/>
              </a:rPr>
              <a:t>标记细胞，</a:t>
            </a:r>
            <a:r>
              <a:rPr lang="en-US" altLang="zh-CN">
                <a:ea typeface="宋体" panose="02010600030101010101" pitchFamily="2" charset="-122"/>
                <a:sym typeface="+mn-ea"/>
              </a:rPr>
              <a:t>UMI</a:t>
            </a:r>
            <a:r>
              <a:rPr lang="zh-CN" altLang="en-US">
                <a:ea typeface="宋体" panose="02010600030101010101" pitchFamily="2" charset="-122"/>
                <a:sym typeface="+mn-ea"/>
              </a:rPr>
              <a:t>：标记基因</a:t>
            </a:r>
          </a:p>
          <a:p>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实现高维数据可视化的理论基础是基于降维算法。</a:t>
            </a:r>
          </a:p>
          <a:p>
            <a:r>
              <a:rPr lang="zh-CN" altLang="en-US"/>
              <a:t>降维算法一般分为两类：那些寻求在数据中保存距离结构的，以及倾向于保存局部距离而不是全局距离的。</a:t>
            </a:r>
          </a:p>
          <a:p>
            <a:r>
              <a:rPr lang="en-US" altLang="zh-CN"/>
              <a:t>PCA[1]</a:t>
            </a:r>
            <a:r>
              <a:rPr lang="zh-CN" altLang="en-US"/>
              <a:t>、</a:t>
            </a:r>
            <a:r>
              <a:rPr lang="en-US" altLang="zh-CN"/>
              <a:t>MDS[2]</a:t>
            </a:r>
            <a:r>
              <a:rPr lang="zh-CN" altLang="en-US"/>
              <a:t>等算法属于前者，</a:t>
            </a:r>
            <a:r>
              <a:rPr lang="en-US" altLang="zh-CN"/>
              <a:t>t-SNE[3,4]</a:t>
            </a:r>
            <a:r>
              <a:rPr lang="zh-CN" altLang="en-US"/>
              <a:t>、</a:t>
            </a:r>
            <a:r>
              <a:rPr lang="en-US" altLang="zh-CN"/>
              <a:t>diffusion maps[5]</a:t>
            </a:r>
            <a:r>
              <a:rPr lang="zh-CN" altLang="en-US"/>
              <a:t>等算法都属于后者。</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PCA(Principal Component Analysis)</a:t>
            </a:r>
            <a:r>
              <a:rPr lang="zh-CN" altLang="en-US"/>
              <a:t>，即主成分分析方法，是一种使用最广泛的数据降维算法。</a:t>
            </a:r>
          </a:p>
          <a:p>
            <a:r>
              <a:rPr lang="en-US" altLang="zh-CN"/>
              <a:t>PCA</a:t>
            </a:r>
            <a:r>
              <a:rPr lang="zh-CN" altLang="en-US"/>
              <a:t>的主要思想是将</a:t>
            </a:r>
            <a:r>
              <a:rPr lang="en-US" altLang="zh-CN"/>
              <a:t>n</a:t>
            </a:r>
            <a:r>
              <a:rPr lang="zh-CN" altLang="en-US"/>
              <a:t>维特征映射到</a:t>
            </a:r>
            <a:r>
              <a:rPr lang="en-US" altLang="zh-CN"/>
              <a:t>k</a:t>
            </a:r>
            <a:r>
              <a:rPr lang="zh-CN" altLang="en-US"/>
              <a:t>维上，这</a:t>
            </a:r>
            <a:r>
              <a:rPr lang="en-US" altLang="zh-CN"/>
              <a:t>k</a:t>
            </a:r>
            <a:r>
              <a:rPr lang="zh-CN" altLang="en-US"/>
              <a:t>维是全新的正交特征也被称为主成分，是在原有</a:t>
            </a:r>
            <a:r>
              <a:rPr lang="en-US" altLang="zh-CN"/>
              <a:t>n</a:t>
            </a:r>
            <a:r>
              <a:rPr lang="zh-CN" altLang="en-US"/>
              <a:t>维特征的基础上重新构造出来的</a:t>
            </a:r>
            <a:r>
              <a:rPr lang="en-US" altLang="zh-CN"/>
              <a:t>k</a:t>
            </a:r>
            <a:r>
              <a:rPr lang="zh-CN" altLang="en-US"/>
              <a:t>维特征。</a:t>
            </a:r>
          </a:p>
          <a:p>
            <a:r>
              <a:rPr lang="en-US" altLang="zh-CN"/>
              <a:t>PCA</a:t>
            </a:r>
            <a:r>
              <a:rPr lang="zh-CN" altLang="en-US"/>
              <a:t>的工作就是从原始的空间中顺序地找一组相互正交的坐标轴，新的坐标轴的选择与数据本身是密切相关的。</a:t>
            </a:r>
          </a:p>
          <a:p>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a:p>
            <a:r>
              <a:rPr lang="zh-CN" altLang="en-US">
                <a:sym typeface="+mn-ea"/>
              </a:rPr>
              <a:t>一种非线性降维算法</a:t>
            </a:r>
            <a:endParaRPr lang="zh-CN" altLang="en-US"/>
          </a:p>
          <a:p>
            <a:r>
              <a:rPr lang="zh-CN" altLang="en-US">
                <a:sym typeface="+mn-ea"/>
              </a:rPr>
              <a:t>一种概率降维方法，该方法在高维空间中计算样本之间的成对相似度，然后在低维空间中使用概率分布重建这些相似度。关键步骤：</a:t>
            </a:r>
            <a:endParaRPr lang="zh-CN" altLang="en-US"/>
          </a:p>
          <a:p>
            <a:r>
              <a:rPr lang="zh-CN" altLang="en-US">
                <a:sym typeface="+mn-ea"/>
              </a:rPr>
              <a:t>计算成对相似度：使用高斯分布计算高维空间中样本之间的成对相似度。构造概率分布：根据高维和低维空间的相似度形成概率分布。最小化</a:t>
            </a:r>
            <a:r>
              <a:rPr lang="en-US" altLang="zh-CN">
                <a:sym typeface="+mn-ea"/>
              </a:rPr>
              <a:t>KL</a:t>
            </a:r>
            <a:r>
              <a:rPr lang="zh-CN" altLang="en-US">
                <a:sym typeface="+mn-ea"/>
              </a:rPr>
              <a:t>散度：使用梯度下降最小化高维和低维概率分布之间的</a:t>
            </a:r>
            <a:r>
              <a:rPr lang="en-US" altLang="zh-CN">
                <a:sym typeface="+mn-ea"/>
              </a:rPr>
              <a:t>Kullback-Leibler </a:t>
            </a:r>
            <a:r>
              <a:rPr lang="zh-CN" altLang="en-US">
                <a:sym typeface="+mn-ea"/>
              </a:rPr>
              <a:t>（</a:t>
            </a:r>
            <a:r>
              <a:rPr lang="en-US" altLang="zh-CN">
                <a:sym typeface="+mn-ea"/>
              </a:rPr>
              <a:t>KL</a:t>
            </a:r>
            <a:r>
              <a:rPr lang="zh-CN" altLang="en-US">
                <a:sym typeface="+mn-ea"/>
              </a:rPr>
              <a:t>）散度，优化低维空间中的点位置。</a:t>
            </a:r>
            <a:endParaRPr lang="zh-CN" altLang="en-US"/>
          </a:p>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一种非线性降维方法，侧重于保留高维数据中的局部和全局结构，同时将其映射到低维空间。</a:t>
            </a:r>
          </a:p>
          <a:p>
            <a:r>
              <a:rPr lang="zh-CN" altLang="en-US"/>
              <a:t>关键步骤</a:t>
            </a:r>
            <a:r>
              <a:rPr lang="en-US" altLang="zh-CN"/>
              <a:t>:</a:t>
            </a:r>
          </a:p>
          <a:p>
            <a:r>
              <a:rPr lang="zh-CN" altLang="en-US"/>
              <a:t>构建邻居图：</a:t>
            </a:r>
            <a:r>
              <a:rPr lang="en-US" altLang="zh-CN"/>
              <a:t>UMAP</a:t>
            </a:r>
            <a:r>
              <a:rPr lang="zh-CN" altLang="en-US"/>
              <a:t>首先构建一个图，其中每个数据点都连接到高维空间中最近的邻居。</a:t>
            </a:r>
          </a:p>
          <a:p>
            <a:r>
              <a:rPr lang="zh-CN" altLang="en-US"/>
              <a:t>计算本地关系：与</a:t>
            </a:r>
            <a:r>
              <a:rPr lang="en-US" altLang="zh-CN"/>
              <a:t>t-SNE</a:t>
            </a:r>
            <a:r>
              <a:rPr lang="zh-CN" altLang="en-US"/>
              <a:t>类似，</a:t>
            </a:r>
            <a:r>
              <a:rPr lang="en-US" altLang="zh-CN"/>
              <a:t>UMAP</a:t>
            </a:r>
            <a:r>
              <a:rPr lang="zh-CN" altLang="en-US"/>
              <a:t>使用概率模型捕获本地关系，但也确保保留全局数据结构。</a:t>
            </a:r>
          </a:p>
          <a:p>
            <a:r>
              <a:rPr lang="zh-CN" altLang="en-US"/>
              <a:t>优化低维嵌入：该算法使用优化技术（如随机梯度下降）最小化成本函数，在低维空间中保留局部和全局结构。</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线性方法，适合用于探索基因之间的线性关系</a:t>
            </a:r>
          </a:p>
          <a:p>
            <a:r>
              <a:rPr lang="zh-CN" altLang="en-US"/>
              <a:t>计算相对简单且快速</a:t>
            </a:r>
          </a:p>
          <a:p>
            <a:endParaRPr lang="en-US" altLang="zh-CN"/>
          </a:p>
          <a:p>
            <a:r>
              <a:rPr lang="zh-CN" altLang="en-US"/>
              <a:t>非线性，可用于揭示基因表达模式的非线性结构和细胞间的复杂关系</a:t>
            </a:r>
          </a:p>
          <a:p>
            <a:r>
              <a:rPr lang="zh-CN" altLang="en-US"/>
              <a:t>计算复杂度较高，处理大型数据集非常耗时</a:t>
            </a:r>
          </a:p>
          <a:p>
            <a:endParaRPr lang="en-US" altLang="zh-CN"/>
          </a:p>
          <a:p>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线性方法，适合用于探索基因之间的线性关系</a:t>
            </a:r>
          </a:p>
          <a:p>
            <a:r>
              <a:rPr lang="zh-CN" altLang="en-US"/>
              <a:t>计算相对简单且快速</a:t>
            </a:r>
          </a:p>
          <a:p>
            <a:endParaRPr lang="en-US" altLang="zh-CN"/>
          </a:p>
          <a:p>
            <a:r>
              <a:rPr lang="zh-CN" altLang="en-US"/>
              <a:t>非线性，可用于揭示基因表达模式的非线性结构和细胞间的复杂关系</a:t>
            </a:r>
          </a:p>
          <a:p>
            <a:r>
              <a:rPr lang="zh-CN" altLang="en-US"/>
              <a:t>计算复杂度较高，处理大型数据集非常耗时</a:t>
            </a:r>
          </a:p>
          <a:p>
            <a:endParaRPr lang="en-US" altLang="zh-CN"/>
          </a:p>
          <a:p>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线粒体基因比例高表明细胞质量差，可能是因为穿孔细胞的细胞质</a:t>
            </a:r>
            <a:r>
              <a:rPr lang="en-US" altLang="zh-CN"/>
              <a:t>RNA</a:t>
            </a:r>
            <a:r>
              <a:rPr lang="zh-CN" altLang="en-US"/>
              <a:t>丢失。其理由是，线粒体比单个转录分子更大，并且不太可能通过细胞膜的撕裂逃脱。</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62CF3-6FCD-6942-573C-4E2EC802DF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13454C-B14F-B617-0346-E486D79BA38B}"/>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8D534E6E-EFC9-E825-2108-284573B69BB8}"/>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60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panose="02010600030101010101" pitchFamily="2" charset="-122"/>
              <a:sym typeface="+mn-e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58599-F2DD-B3D8-1217-0D621E10D9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7A3C13-4C10-8B9A-489F-9B783BDCB1A9}"/>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D84A0CA8-135B-E92D-F2B5-7BDE81972C48}"/>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50003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70FBE-D955-A24E-FA39-892A389C09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2A19DC-B994-BBD1-61DC-47C625A2BAF5}"/>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A8509F8D-8037-A734-B9FB-759840C0E96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345919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F48C7-504B-214C-D166-1E50BD99EB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DE54BD-BF3A-7499-9764-E1D942FFA0E0}"/>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678656F2-33E1-1B0F-96A6-A024A4D29624}"/>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290961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92D8A-039C-A2C3-240B-37AB3D9F58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2AE935-7854-3780-1780-B256C112E151}"/>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2D377D58-C03F-7D7A-4169-EE8387B3DEF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533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6A235-3549-CAD2-705C-A188A2E987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FC9756-6B74-EC50-BF64-439EF023852C}"/>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199E6F1B-EF00-1C53-AE5C-4D7CFCD0977E}"/>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021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01EE6-0E96-6B18-D550-A32E5AD045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4C9397-3A24-0B6A-EAED-CC14834B3A46}"/>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4AC7B0BF-9AE0-3E0E-3E7F-4811C4008938}"/>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172669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7460B-8768-78B9-66B4-3895D9FDB0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FA5FDA-773D-42CD-D269-16791FD748F1}"/>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E6636A47-23DA-8631-A734-ED642089FF8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46886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sym typeface="+mn-ea"/>
              </a:rPr>
              <a:t>RNA velocity(RNA</a:t>
            </a:r>
            <a:r>
              <a:rPr lang="zh-CN" altLang="en-US">
                <a:sym typeface="+mn-ea"/>
              </a:rPr>
              <a:t>速率</a:t>
            </a:r>
            <a:r>
              <a:rPr lang="en-US" altLang="zh-CN">
                <a:sym typeface="+mn-ea"/>
              </a:rPr>
              <a:t>)</a:t>
            </a:r>
            <a:r>
              <a:rPr lang="zh-CN" altLang="en-US">
                <a:sym typeface="+mn-ea"/>
              </a:rPr>
              <a:t>分析是基于单细胞转录组测序数据分析细胞发育状态动力学的方法。简单来说，该模型根据测序</a:t>
            </a:r>
            <a:r>
              <a:rPr lang="en-US" altLang="zh-CN">
                <a:sym typeface="+mn-ea"/>
              </a:rPr>
              <a:t>read</a:t>
            </a:r>
            <a:r>
              <a:rPr lang="zh-CN" altLang="en-US">
                <a:sym typeface="+mn-ea"/>
              </a:rPr>
              <a:t>片段属于</a:t>
            </a:r>
            <a:r>
              <a:rPr lang="en-US" altLang="zh-CN">
                <a:sym typeface="+mn-ea"/>
              </a:rPr>
              <a:t>unspliced pre-mrna</a:t>
            </a:r>
            <a:r>
              <a:rPr lang="zh-CN" altLang="en-US">
                <a:sym typeface="+mn-ea"/>
              </a:rPr>
              <a:t>以及</a:t>
            </a:r>
            <a:r>
              <a:rPr lang="en-US" altLang="zh-CN">
                <a:sym typeface="+mn-ea"/>
              </a:rPr>
              <a:t>spliced mature mrna</a:t>
            </a:r>
            <a:r>
              <a:rPr lang="zh-CN" altLang="en-US">
                <a:sym typeface="+mn-ea"/>
              </a:rPr>
              <a:t>的比例推测单细胞的发育轨迹。</a:t>
            </a:r>
            <a:r>
              <a:rPr lang="en-US" altLang="zh-CN">
                <a:sym typeface="+mn-ea"/>
              </a:rPr>
              <a:t> </a:t>
            </a:r>
            <a:r>
              <a:rPr lang="zh-CN" altLang="en-US">
                <a:sym typeface="+mn-ea"/>
              </a:rPr>
              <a:t>高比例的</a:t>
            </a:r>
            <a:r>
              <a:rPr lang="en-US" altLang="zh-CN">
                <a:sym typeface="+mn-ea"/>
              </a:rPr>
              <a:t>unspliced pre-mrna</a:t>
            </a:r>
            <a:r>
              <a:rPr lang="zh-CN" altLang="en-US">
                <a:sym typeface="+mn-ea"/>
              </a:rPr>
              <a:t>的占比越高，</a:t>
            </a:r>
            <a:r>
              <a:rPr lang="en-US" altLang="zh-CN">
                <a:sym typeface="+mn-ea"/>
              </a:rPr>
              <a:t>velocity</a:t>
            </a:r>
            <a:r>
              <a:rPr lang="zh-CN" altLang="en-US">
                <a:sym typeface="+mn-ea"/>
              </a:rPr>
              <a:t>速率越大，表明在之后阶段中将产生高表达趋势。</a:t>
            </a:r>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RNA velocity(RNA</a:t>
            </a:r>
            <a:r>
              <a:rPr lang="zh-CN" altLang="en-US"/>
              <a:t>速率</a:t>
            </a:r>
            <a:r>
              <a:rPr lang="en-US" altLang="zh-CN"/>
              <a:t>)</a:t>
            </a:r>
            <a:r>
              <a:rPr lang="zh-CN" altLang="en-US"/>
              <a:t>分析是基于单细胞转录组测序数据分析细胞发育状态动力学的方法。简单来说，该模型根据测序</a:t>
            </a:r>
            <a:r>
              <a:rPr lang="en-US" altLang="zh-CN"/>
              <a:t>read</a:t>
            </a:r>
            <a:r>
              <a:rPr lang="zh-CN" altLang="en-US"/>
              <a:t>片段属于</a:t>
            </a:r>
            <a:r>
              <a:rPr lang="en-US" altLang="zh-CN"/>
              <a:t>unspliced pre-mrna</a:t>
            </a:r>
            <a:r>
              <a:rPr lang="zh-CN" altLang="en-US"/>
              <a:t>以及</a:t>
            </a:r>
            <a:r>
              <a:rPr lang="en-US" altLang="zh-CN"/>
              <a:t>spliced mature mrna</a:t>
            </a:r>
            <a:r>
              <a:rPr lang="zh-CN" altLang="en-US"/>
              <a:t>的比例推测单细胞的发育轨迹。</a:t>
            </a:r>
            <a:r>
              <a:rPr lang="en-US" altLang="zh-CN"/>
              <a:t> </a:t>
            </a:r>
            <a:r>
              <a:rPr lang="zh-CN" altLang="en-US"/>
              <a:t>高比例的</a:t>
            </a:r>
            <a:r>
              <a:rPr lang="en-US" altLang="zh-CN"/>
              <a:t>unspliced pre-mrna</a:t>
            </a:r>
            <a:r>
              <a:rPr lang="zh-CN" altLang="en-US"/>
              <a:t>的占比越高，</a:t>
            </a:r>
            <a:r>
              <a:rPr lang="en-US" altLang="zh-CN"/>
              <a:t>velocity</a:t>
            </a:r>
            <a:r>
              <a:rPr lang="zh-CN" altLang="en-US"/>
              <a:t>速率越大，表明在之后阶段中将产生高表达趋势。</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ACDDD-113B-D30B-50E4-442F532410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B02339-44A1-2D2B-4420-FB3E675C1898}"/>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C7B156BA-CBB3-5910-6E0C-8938F6BE5CAA}"/>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2676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转录因子 (transcription factors, TFs) 是直接作用于基因组，与特定DNA序列结合 (TFBS/motif) ，调控DNA转录过程的一类蛋白质。转录因子可以调节基因组DNA开放性、募集RNA聚合酶进行转录过程、募集辅助因子调节特定的转录阶段，调控诸多生命进程，诸如免疫反应、发育模式等。因此，分析转录因子表达及其调控活性对于解析复杂生命活动具有重要意义。</a:t>
            </a:r>
          </a:p>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sym typeface="+mn-ea"/>
              </a:rPr>
              <a:t>SCENIC（single-cell regulatory network inference and clustering）是一个基于共表达和motif分析，计算单细胞转录组数据基因调控网络重建以及细胞状态鉴定的方法。在输入单细胞基因表达量矩阵后，SCENIC经过以下三个步骤完成转录因子分析：</a:t>
            </a:r>
            <a:endParaRPr lang="zh-CN" altLang="en-US"/>
          </a:p>
          <a:p>
            <a:endParaRPr lang="zh-CN" altLang="en-US"/>
          </a:p>
          <a:p>
            <a:r>
              <a:rPr lang="zh-CN" altLang="en-US">
                <a:sym typeface="+mn-ea"/>
              </a:rPr>
              <a:t>第一步，GENIE3（随机森林)/GRNBoost (Gradient Boosting) 推断转录因子与候选靶基因之间的共表达模块，每个模块包含一个转录因子及其靶基因，纯粹基于共表达；</a:t>
            </a:r>
            <a:endParaRPr lang="zh-CN" altLang="en-US"/>
          </a:p>
          <a:p>
            <a:r>
              <a:rPr lang="zh-CN" altLang="en-US">
                <a:sym typeface="+mn-ea"/>
              </a:rPr>
              <a:t>第二步，RcisTatget分析每个共表达模块中的基因，以鉴定enriched motifs，仅保留TF motif富集的模块和targets，构建TF-targets网络，每个TF及其潜在的直接targets gene被称作一个调节因子（Regulons）；</a:t>
            </a:r>
            <a:endParaRPr lang="zh-CN" altLang="en-US"/>
          </a:p>
          <a:p>
            <a:r>
              <a:rPr lang="zh-CN" altLang="en-US">
                <a:sym typeface="+mn-ea"/>
              </a:rPr>
              <a:t>第三步，AUCelll计算调节因子（Regulons）的活性，这将确定Regulon在哪些细胞中处于“打开”状态。</a:t>
            </a:r>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1. 基因表达数据的获取</a:t>
            </a:r>
          </a:p>
          <a:p>
            <a:r>
              <a:rPr lang="zh-CN" altLang="en-US"/>
              <a:t>表达数据：单细胞表达矩阵包含了每个细胞中每个基因的表达水平。这是进行后续分析的基础数据。</a:t>
            </a:r>
          </a:p>
          <a:p>
            <a:r>
              <a:rPr lang="zh-CN" altLang="en-US"/>
              <a:t>细胞和基因信息：矩阵的行通常代表细胞，列代表基因，每个单元格的值表示该基因在该细胞中的表达量。</a:t>
            </a:r>
          </a:p>
          <a:p>
            <a:r>
              <a:rPr lang="zh-CN" altLang="en-US"/>
              <a:t>2. 调控网络的构建</a:t>
            </a:r>
          </a:p>
          <a:p>
            <a:r>
              <a:rPr lang="zh-CN" altLang="en-US"/>
              <a:t>基因活性分析：在构建调控网络时，需要评估每个基因在不同细胞中的活性。单细胞表达矩阵提供了这些活性信息，使得可以计算基因在不同细胞中的表达模式。</a:t>
            </a:r>
          </a:p>
          <a:p>
            <a:r>
              <a:rPr lang="zh-CN" altLang="en-US"/>
              <a:t>相关性计算：通过基因表达数据，可以计算基因之间的相关性，这对于构建基因调控网络至关重要。例如，可以计算转录因子与其目标基因之间的相关性，以确定哪些基因可能是该转录因子的真正靶标。</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sym typeface="+mn-ea"/>
              </a:rPr>
              <a:t>1. 输入数据</a:t>
            </a:r>
          </a:p>
          <a:p>
            <a:r>
              <a:rPr lang="zh-CN" altLang="en-US">
                <a:sym typeface="+mn-ea"/>
              </a:rPr>
              <a:t>表达矩阵</a:t>
            </a:r>
          </a:p>
          <a:p>
            <a:r>
              <a:rPr lang="zh-CN" altLang="en-US">
                <a:sym typeface="+mn-ea"/>
              </a:rPr>
              <a:t>单细胞表达矩阵：通常是一个.loom文件，包含每个细胞中每个基因的表达水平。矩阵的行代表细胞，列代表基因，每个单元格的值表示该基因在该细胞中的表达量。</a:t>
            </a:r>
          </a:p>
          <a:p>
            <a:r>
              <a:rPr lang="zh-CN" altLang="en-US">
                <a:sym typeface="+mn-ea"/>
              </a:rPr>
              <a:t>转录因子列表</a:t>
            </a:r>
          </a:p>
          <a:p>
            <a:r>
              <a:rPr lang="zh-CN" altLang="en-US">
                <a:sym typeface="+mn-ea"/>
              </a:rPr>
              <a:t>转录因子列表：通常是一个文本文件，包含感兴趣的转录因子（TF）的名称。这些转录因子是构建调控网络的起点。</a:t>
            </a:r>
          </a:p>
          <a:p>
            <a:r>
              <a:rPr lang="zh-CN" altLang="en-US">
                <a:sym typeface="+mn-ea"/>
              </a:rPr>
              <a:t>2. 构建共表达网络</a:t>
            </a:r>
          </a:p>
          <a:p>
            <a:r>
              <a:rPr lang="zh-CN" altLang="en-US">
                <a:sym typeface="+mn-ea"/>
              </a:rPr>
              <a:t>步骤</a:t>
            </a:r>
          </a:p>
          <a:p>
            <a:r>
              <a:rPr lang="zh-CN" altLang="en-US">
                <a:sym typeface="+mn-ea"/>
              </a:rPr>
              <a:t>读取输入数据</a:t>
            </a:r>
          </a:p>
          <a:p>
            <a:r>
              <a:rPr lang="zh-CN" altLang="en-US">
                <a:sym typeface="+mn-ea"/>
              </a:rPr>
              <a:t>读取单细胞表达矩阵和转录因子列表。</a:t>
            </a:r>
          </a:p>
          <a:p>
            <a:r>
              <a:rPr lang="zh-CN" altLang="en-US">
                <a:sym typeface="+mn-ea"/>
              </a:rPr>
              <a:t>2.计算基因间的共表达关系</a:t>
            </a:r>
          </a:p>
          <a:p>
            <a:r>
              <a:rPr lang="zh-CN" altLang="en-US">
                <a:sym typeface="+mn-ea"/>
              </a:rPr>
              <a:t>使用基因表达数据计算基因间的共表达关系。常见的方法包括皮尔逊相关系数（Pearson correlation coefficient）、斯皮尔曼秩相关系数（Spearman rank correlation coefficient）等。</a:t>
            </a:r>
          </a:p>
          <a:p>
            <a:r>
              <a:rPr lang="zh-CN" altLang="en-US">
                <a:sym typeface="+mn-ea"/>
              </a:rPr>
              <a:t>3.选择高相关性的基因对</a:t>
            </a:r>
          </a:p>
          <a:p>
            <a:r>
              <a:rPr lang="zh-CN" altLang="en-US">
                <a:sym typeface="+mn-ea"/>
              </a:rPr>
              <a:t>选择相关性较高的基因对，通常设定一个阈值（例如，相关系数大于0.7）来筛选高相关性的基因对。</a:t>
            </a:r>
          </a:p>
          <a:p>
            <a:r>
              <a:rPr lang="zh-CN" altLang="en-US">
                <a:sym typeface="+mn-ea"/>
              </a:rPr>
              <a:t>4.构建共表达网络</a:t>
            </a:r>
          </a:p>
          <a:p>
            <a:r>
              <a:rPr lang="zh-CN" altLang="en-US">
                <a:sym typeface="+mn-ea"/>
              </a:rPr>
              <a:t>将高相关性的基因对构建为一个网络。网络的节点是基因，边表示基因间的共表达关系。</a:t>
            </a:r>
          </a:p>
          <a:p>
            <a:r>
              <a:rPr lang="zh-CN" altLang="en-US">
                <a:sym typeface="+mn-ea"/>
              </a:rPr>
              <a:t>3. 识别转录因子的潜在靶基因</a:t>
            </a:r>
          </a:p>
          <a:p>
            <a:r>
              <a:rPr lang="zh-CN" altLang="en-US">
                <a:sym typeface="+mn-ea"/>
              </a:rPr>
              <a:t>步骤</a:t>
            </a:r>
          </a:p>
          <a:p>
            <a:r>
              <a:rPr lang="zh-CN" altLang="en-US">
                <a:sym typeface="+mn-ea"/>
              </a:rPr>
              <a:t>1.筛选转录因子的邻居基因</a:t>
            </a:r>
          </a:p>
          <a:p>
            <a:r>
              <a:rPr lang="zh-CN" altLang="en-US">
                <a:sym typeface="+mn-ea"/>
              </a:rPr>
              <a:t>从共表达网络中筛选出每个转录因子的邻居基因，这些邻居基因被初步认为是转录因子的潜在靶基因。</a:t>
            </a:r>
          </a:p>
          <a:p>
            <a:r>
              <a:rPr lang="zh-CN" altLang="en-US">
                <a:sym typeface="+mn-ea"/>
              </a:rPr>
              <a:t>2.构建转录因子与潜在靶基因的调控网络</a:t>
            </a:r>
          </a:p>
          <a:p>
            <a:r>
              <a:rPr lang="zh-CN" altLang="en-US">
                <a:sym typeface="+mn-ea"/>
              </a:rPr>
              <a:t>将转录因子及其潜在靶基因构建为一个调控网络。网络的节点是转录因子和基因，边表示转录因子对基因的潜在调控关系。</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1. 初始调控网络</a:t>
            </a:r>
          </a:p>
          <a:p>
            <a:r>
              <a:rPr lang="zh-CN" altLang="en-US"/>
              <a:t>初始调控网络：这是通过某种方法（如ChIP-seq、ATAC-seq等）初步构建的调控网络，其中包含转录因子（TF）和它们可能调控的基因（靶基因）。</a:t>
            </a:r>
          </a:p>
          <a:p>
            <a:r>
              <a:rPr lang="zh-CN" altLang="en-US"/>
              <a:t>输入数据：</a:t>
            </a:r>
          </a:p>
          <a:p>
            <a:endParaRPr lang="zh-CN" altLang="en-US"/>
          </a:p>
          <a:p>
            <a:r>
              <a:rPr lang="zh-CN" altLang="en-US"/>
              <a:t>TF-gene.csv：这是一个文件，包含转录因子和它们的目标基因的关系。</a:t>
            </a:r>
          </a:p>
          <a:p>
            <a:r>
              <a:rPr lang="zh-CN" altLang="en-US"/>
              <a:t>motif-gene注释数据：这是一个.feather格式的文件，包含motif和基因的注释信息。</a:t>
            </a:r>
          </a:p>
          <a:p>
            <a:r>
              <a:rPr lang="zh-CN" altLang="en-US"/>
              <a:t>motif-TF注释数据：这是一个.tbl格式的文件，包含motif和转录因子的注释信息。</a:t>
            </a:r>
          </a:p>
          <a:p>
            <a:r>
              <a:rPr lang="zh-CN" altLang="en-US"/>
              <a:t>单细胞表达数据：这是一个.loom格式的文件，包含单细胞水平的基因表达数据。</a:t>
            </a:r>
          </a:p>
          <a:p>
            <a:r>
              <a:rPr lang="zh-CN" altLang="en-US"/>
              <a:t>输出数据：</a:t>
            </a:r>
          </a:p>
          <a:p>
            <a:endParaRPr lang="zh-CN" altLang="en-US"/>
          </a:p>
          <a:p>
            <a:r>
              <a:rPr lang="zh-CN" altLang="en-US"/>
              <a:t>motif富集结果：这是一些统计结果，显示motif在基因调控中的富集程度。</a:t>
            </a:r>
          </a:p>
          <a:p>
            <a:r>
              <a:rPr lang="zh-CN" altLang="en-US"/>
              <a:t>调控子数据：这是最终生成的调控网络数据，包含转录因子和它们的目标基因。</a:t>
            </a:r>
          </a:p>
          <a:p>
            <a:r>
              <a:rPr lang="zh-CN" altLang="en-US"/>
              <a:t>计算TF-module：</a:t>
            </a:r>
          </a:p>
          <a:p>
            <a:endParaRPr lang="zh-CN" altLang="en-US"/>
          </a:p>
          <a:p>
            <a:r>
              <a:rPr lang="zh-CN" altLang="en-US"/>
              <a:t>基于百分位数得分：选择因子目标基因的第75百分位或第90百分位的基因集。这意味着在所有目标基因中，选择得分最高的75%或90%的基因。</a:t>
            </a:r>
          </a:p>
          <a:p>
            <a:r>
              <a:rPr lang="zh-CN" altLang="en-US"/>
              <a:t>基于每个因子的前N个目标基因：选择每个转录因子的前50个目标基因。这意味着每个转录因子的模块中只包含前50个得分最高的目标基因。</a:t>
            </a:r>
          </a:p>
          <a:p>
            <a:r>
              <a:rPr lang="zh-CN" altLang="en-US"/>
              <a:t>基于每个目标基因的前N个调控因子：选择每个目标基因的前5个、10个和50个调控因子。这意味着每个目标基因的模块中只包含前5个、10个或50个得分最高的调控因子。</a:t>
            </a:r>
          </a:p>
          <a:p>
            <a:r>
              <a:rPr lang="zh-CN" altLang="en-US"/>
              <a:t>模块结果的多样性：</a:t>
            </a:r>
          </a:p>
          <a:p>
            <a:endParaRPr lang="zh-CN" altLang="en-US"/>
          </a:p>
          <a:p>
            <a:r>
              <a:rPr lang="zh-CN" altLang="en-US"/>
              <a:t>根据上述三种方法，每个转录因子可能有多个模块。具体来说，每个转录因子可能有2种基于百分位数得分的模块、1种基于前N个目标基因的模块和3种基于前N个调控因子的模块，共计6种模块。</a:t>
            </a:r>
          </a:p>
          <a:p>
            <a:r>
              <a:rPr lang="zh-CN" altLang="en-US"/>
              <a:t>模块的相关方向：</a:t>
            </a:r>
          </a:p>
          <a:p>
            <a:endParaRPr lang="zh-CN" altLang="en-US"/>
          </a:p>
          <a:p>
            <a:r>
              <a:rPr lang="zh-CN" altLang="en-US"/>
              <a:t>根据调控基因和转录因子之间的相关方向，模块可以分为激活模块和抑制模块。激活模块的皮尔逊相关系数（ρ）大于等于+0.03，抑制模块的皮尔逊相关系数（ρ）小于等于-0.03。由于负相关的模块数量通常较少，因此默认情况下，仅保留正相关的激活模块进行后续分析。</a:t>
            </a:r>
          </a:p>
          <a:p>
            <a:r>
              <a:rPr lang="zh-CN" altLang="en-US"/>
              <a:t>模块的最小基因数量：</a:t>
            </a:r>
          </a:p>
          <a:p>
            <a:endParaRPr lang="zh-CN" altLang="en-US"/>
          </a:p>
          <a:p>
            <a:r>
              <a:rPr lang="zh-CN" altLang="en-US"/>
              <a:t>为了确保模块的可靠性，可以限制模块中包含的最小基因数量。默认设置为每个模块至少包含20个基因。</a:t>
            </a:r>
          </a:p>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sym typeface="+mn-ea"/>
              </a:rPr>
              <a:t>2. Motif注释到TF</a:t>
            </a:r>
            <a:endParaRPr lang="zh-CN" altLang="en-US"/>
          </a:p>
          <a:p>
            <a:r>
              <a:rPr lang="zh-CN" altLang="en-US">
                <a:sym typeface="+mn-ea"/>
              </a:rPr>
              <a:t>Motif注释：Motif是DNA或RNA序列中的一段短序列，能够被特定的转录因子识别并结合。将motif注释到TF意味着确定哪些motif与哪些转录因子相关联。这一步通常基于已知的转录因子结合位点（TFBS）数据库或通过计算motif与TF的结合亲和力来实现。</a:t>
            </a:r>
            <a:endParaRPr lang="zh-CN" altLang="en-US"/>
          </a:p>
          <a:p>
            <a:r>
              <a:rPr lang="zh-CN" altLang="en-US">
                <a:sym typeface="+mn-ea"/>
              </a:rPr>
              <a:t>3. 对motif调控的基因排序</a:t>
            </a:r>
            <a:endParaRPr lang="zh-CN" altLang="en-US"/>
          </a:p>
          <a:p>
            <a:r>
              <a:rPr lang="zh-CN" altLang="en-US">
                <a:sym typeface="+mn-ea"/>
              </a:rPr>
              <a:t>排序：对于每个motif，计算其对所有基因的调控潜能，并对这些基因进行排序。排序的依据可以是结合位点的得分、基因表达变化等。</a:t>
            </a:r>
            <a:endParaRPr lang="zh-CN" altLang="en-US"/>
          </a:p>
          <a:p>
            <a:r>
              <a:rPr lang="zh-CN" altLang="en-US">
                <a:sym typeface="+mn-ea"/>
              </a:rPr>
              <a:t>曲线图：将排序后的基因按照顺序绘制在x轴上，y轴表示在初始调控网络中出现靶基因的累积比例。如果某个基因在初始调控网络中被某个TF调控，则在该基因的位置上折线上升，形成一条曲线。</a:t>
            </a:r>
            <a:endParaRPr lang="zh-CN" altLang="en-US"/>
          </a:p>
          <a:p>
            <a:r>
              <a:rPr lang="zh-CN" altLang="en-US">
                <a:sym typeface="+mn-ea"/>
              </a:rPr>
              <a:t>AUC值：计算曲线下的面积（AUC），这反映了motif对基因调控的准确性和有效性。</a:t>
            </a:r>
            <a:endParaRPr lang="zh-CN" altLang="en-US"/>
          </a:p>
          <a:p>
            <a:r>
              <a:rPr lang="zh-CN" altLang="en-US">
                <a:sym typeface="+mn-ea"/>
              </a:rPr>
              <a:t>标准化AUC值（NES）：将AUC值进行标准化，得到标准化的富集得分（NES）。这一步通常是为了消除不同motif之间的背景差异，使得不同motif的AUC值具有可比性。</a:t>
            </a:r>
            <a:endParaRPr lang="zh-CN" altLang="en-US"/>
          </a:p>
          <a:p>
            <a:r>
              <a:rPr lang="zh-CN" altLang="en-US">
                <a:sym typeface="+mn-ea"/>
              </a:rPr>
              <a:t>默认过滤阈值：NES值大于3.0的motif将被保留，这意味着只有那些显著富集的motif才会被用于后续的分析。</a:t>
            </a:r>
            <a:endParaRPr lang="zh-CN" altLang="en-US"/>
          </a:p>
          <a:p>
            <a:r>
              <a:rPr lang="zh-CN" altLang="en-US">
                <a:sym typeface="+mn-ea"/>
              </a:rPr>
              <a:t>3. 调控子的生成</a:t>
            </a:r>
            <a:endParaRPr lang="zh-CN" altLang="en-US"/>
          </a:p>
          <a:p>
            <a:r>
              <a:rPr lang="zh-CN" altLang="en-US">
                <a:sym typeface="+mn-ea"/>
              </a:rPr>
              <a:t>模块生成：在生成调控子（regulon）时，需要根据基因表达数据来选择和过滤目标基因。单细胞表达矩阵提供了这些基因的表达模式，使得可以根据表达数据来确定哪些基因应该被纳入调控子中。</a:t>
            </a:r>
            <a:endParaRPr lang="zh-CN" altLang="en-US"/>
          </a:p>
          <a:p>
            <a:r>
              <a:rPr lang="zh-CN" altLang="en-US">
                <a:sym typeface="+mn-ea"/>
              </a:rPr>
              <a:t>阈值过滤：可以基于基因表达数据来设置阈值，选择表达水平较高的基因作为目标基因。例如，可以选择表达水平在前75%或90%的基因作为目标基因。</a:t>
            </a:r>
            <a:endParaRPr lang="zh-CN" altLang="en-US"/>
          </a:p>
          <a:p>
            <a:r>
              <a:rPr lang="zh-CN" altLang="en-US"/>
              <a:t>在提供的motif-gene注释文件中，提供了每个motif的基因排名，即哪些基因的上游区域含有最类似该motif的区域。</a:t>
            </a:r>
          </a:p>
          <a:p>
            <a:endParaRPr lang="zh-CN" altLang="en-US"/>
          </a:p>
          <a:p>
            <a:r>
              <a:rPr lang="zh-CN" altLang="en-US"/>
              <a:t>基于此计算出每个module中所富集的motif有哪些。然后根据motif-TF注释数据，判断module 所富集到的motif是否为该module TF的motif。再然后，通过module的motif预测模块中真正的靶基因，去除其中的假阳性或者间接靶点。</a:t>
            </a:r>
          </a:p>
          <a:p>
            <a:endParaRPr lang="zh-CN" altLang="en-US"/>
          </a:p>
          <a:p>
            <a:r>
              <a:rPr lang="zh-CN" altLang="en-US"/>
              <a:t>最后通过合并同一个TF的所有保留基因，作为一个Regulon(one TF and its target gene)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a:p>
            <a:endParaRPr lang="zh-CN" altLang="en-US"/>
          </a:p>
          <a:p>
            <a:r>
              <a:rPr lang="zh-CN" altLang="en-US"/>
              <a:t>3. 解释</a:t>
            </a:r>
          </a:p>
          <a:p>
            <a:r>
              <a:rPr lang="zh-CN" altLang="en-US"/>
              <a:t>不同细胞对同一Regulon的表达活性可以比较：通过二值化处理，可以直观地比较不同细胞对同一个调控子的激活状态。</a:t>
            </a:r>
          </a:p>
          <a:p>
            <a:r>
              <a:rPr lang="zh-CN" altLang="en-US"/>
              <a:t>同一细胞对不同Regulon的表达与否不好比较：由于不同调控子的活性得分范围和分布可能不同，因此直接比较同一细胞对不同调控子的活性得分是不合适的。二值化处理可以部分解决这个问题，但仍然需要谨慎解释。</a:t>
            </a:r>
          </a:p>
          <a:p>
            <a:r>
              <a:rPr lang="zh-CN" altLang="en-US"/>
              <a:t>1. 评估每个细胞对每个Regulon的表达程度评分</a:t>
            </a:r>
          </a:p>
          <a:p>
            <a:r>
              <a:rPr lang="zh-CN" altLang="en-US"/>
              <a:t>背景</a:t>
            </a:r>
          </a:p>
          <a:p>
            <a:r>
              <a:rPr lang="zh-CN" altLang="en-US"/>
              <a:t>Regulon（调控子）：一个调控子是一个转录因子及其目标基因的集合。每个调控子可以看作是一个基因集（Gene Set）。</a:t>
            </a:r>
          </a:p>
          <a:p>
            <a:r>
              <a:rPr lang="zh-CN" altLang="en-US"/>
              <a:t>单细胞表达矩阵：这是一张包含每个细胞中每个基因表达水平的矩阵，通常是一个.loom文件。</a:t>
            </a:r>
          </a:p>
          <a:p>
            <a:r>
              <a:rPr lang="zh-CN" altLang="en-US"/>
              <a:t>步骤</a:t>
            </a:r>
          </a:p>
          <a:p>
            <a:r>
              <a:rPr lang="zh-CN" altLang="en-US"/>
              <a:t>读取单细胞表达矩阵：使用pySCENIC或其他工具读取单细胞表达矩阵，获取每个细胞中每个基因的表达水平。</a:t>
            </a:r>
          </a:p>
          <a:p>
            <a:endParaRPr lang="zh-CN" altLang="en-US"/>
          </a:p>
          <a:p>
            <a:r>
              <a:rPr lang="zh-CN" altLang="en-US"/>
              <a:t>计算调控子活性：根据每个调控子中的基因表达水平，计算每个细胞对每个调控子的表达程度评分。这通常通过计算基因表达水平的累积分布或使用AUC（Area Under the Curve）方法来实现。</a:t>
            </a:r>
          </a:p>
          <a:p>
            <a:r>
              <a:rPr lang="zh-CN" altLang="en-US"/>
              <a:t>生成调控子活性矩阵：auc_mtx是一个矩阵，其中每一行代表一个细胞，每一列代表一个调控子，每个单元格的值表示该细胞对相应调控子的表达程度评分。</a:t>
            </a:r>
          </a:p>
          <a:p>
            <a:r>
              <a:rPr lang="zh-CN" altLang="en-US"/>
              <a:t>2. 二值化处理：将调控子的活性得分转化为On/Off状态</a:t>
            </a:r>
          </a:p>
          <a:p>
            <a:r>
              <a:rPr lang="zh-CN" altLang="en-US"/>
              <a:t>背景</a:t>
            </a:r>
          </a:p>
          <a:p>
            <a:r>
              <a:rPr lang="zh-CN" altLang="en-US"/>
              <a:t>二值化：将连续的调控子活性得分转化为二值状态（On/Off），以便于分析和解释。</a:t>
            </a:r>
          </a:p>
          <a:p>
            <a:r>
              <a:rPr lang="zh-CN" altLang="en-US"/>
              <a:t>双峰分布：某些调控子的活性得分在细胞群体中可能呈现双峰分布，即有两个明显的峰值，一个对应于非激活状态，另一个对应于激活状态。</a:t>
            </a:r>
          </a:p>
          <a:p>
            <a:r>
              <a:rPr lang="zh-CN" altLang="en-US"/>
              <a:t>步骤</a:t>
            </a:r>
          </a:p>
          <a:p>
            <a:r>
              <a:rPr lang="zh-CN" altLang="en-US"/>
              <a:t>识别双峰分布：对于每个调控子，检查其活性得分在细胞群体中的分布。如果分布呈现双峰分布（bimodal distribution），则进行进一步处理。</a:t>
            </a:r>
          </a:p>
          <a:p>
            <a:endParaRPr lang="zh-CN" altLang="en-US"/>
          </a:p>
          <a:p>
            <a:r>
              <a:rPr lang="zh-CN" altLang="en-US"/>
              <a:t>混合高斯分布拟合：对双峰分布的调控子活性得分进行混合高斯分布拟合（Gaussian Mixture Model, GMM）。这可以通过Python中的scikit-learn库实现。</a:t>
            </a:r>
          </a:p>
          <a:p>
            <a:r>
              <a:rPr lang="zh-CN" altLang="en-US"/>
              <a:t>确定分割阈值：通过混合高斯分布拟合，确定合适的分割阈值。分割阈值通常选择两个高斯分布的均值的中间值。</a:t>
            </a:r>
          </a:p>
          <a:p>
            <a:endParaRPr lang="zh-CN" altLang="en-US"/>
          </a:p>
          <a:p>
            <a:r>
              <a:rPr lang="zh-CN" altLang="en-US"/>
              <a:t>二值化：根据分割阈值，将调控子的活性得分转化为二值状态。如果一个细胞的调控子活性得分大于阈值，则标记为激活（On），否则标记为非激活（Off）。</a:t>
            </a:r>
          </a:p>
          <a:p>
            <a:r>
              <a:rPr lang="zh-CN" altLang="en-US"/>
              <a:t>生成二值化矩阵：对于所有调控子，生成一个二值化矩阵，其中每一行代表一个细胞，每一列代表一个调控子，每个单元格的值表示该细胞对相应调控子的激活状态（1表示激活，0表示非激活）。</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a:p>
            <a:endParaRPr lang="zh-CN" altLang="en-US"/>
          </a:p>
          <a:p>
            <a:r>
              <a:rPr lang="zh-CN" altLang="en-US"/>
              <a:t>3. 解释</a:t>
            </a:r>
          </a:p>
          <a:p>
            <a:r>
              <a:rPr lang="zh-CN" altLang="en-US"/>
              <a:t>不同细胞对同一Regulon的表达活性可以比较：通过二值化处理，可以直观地比较不同细胞对同一个调控子的激活状态。</a:t>
            </a:r>
          </a:p>
          <a:p>
            <a:r>
              <a:rPr lang="zh-CN" altLang="en-US"/>
              <a:t>同一细胞对不同Regulon的表达与否不好比较：由于不同调控子的活性得分范围和分布可能不同，因此直接比较同一细胞对不同调控子的活性得分是不合适的。二值化处理可以部分解决这个问题，但仍然需要谨慎解释。</a:t>
            </a:r>
          </a:p>
          <a:p>
            <a:r>
              <a:rPr lang="zh-CN" altLang="en-US"/>
              <a:t>1. 评估每个细胞对每个Regulon的表达程度评分</a:t>
            </a:r>
          </a:p>
          <a:p>
            <a:r>
              <a:rPr lang="zh-CN" altLang="en-US"/>
              <a:t>背景</a:t>
            </a:r>
          </a:p>
          <a:p>
            <a:r>
              <a:rPr lang="zh-CN" altLang="en-US"/>
              <a:t>Regulon（调控子）：一个调控子是一个转录因子及其目标基因的集合。每个调控子可以看作是一个基因集（Gene Set）。</a:t>
            </a:r>
          </a:p>
          <a:p>
            <a:r>
              <a:rPr lang="zh-CN" altLang="en-US"/>
              <a:t>单细胞表达矩阵：这是一张包含每个细胞中每个基因表达水平的矩阵，通常是一个.loom文件。</a:t>
            </a:r>
          </a:p>
          <a:p>
            <a:r>
              <a:rPr lang="zh-CN" altLang="en-US"/>
              <a:t>步骤</a:t>
            </a:r>
          </a:p>
          <a:p>
            <a:r>
              <a:rPr lang="zh-CN" altLang="en-US"/>
              <a:t>读取单细胞表达矩阵：使用pySCENIC或其他工具读取单细胞表达矩阵，获取每个细胞中每个基因的表达水平。</a:t>
            </a:r>
          </a:p>
          <a:p>
            <a:endParaRPr lang="zh-CN" altLang="en-US"/>
          </a:p>
          <a:p>
            <a:r>
              <a:rPr lang="zh-CN" altLang="en-US"/>
              <a:t>计算调控子活性：根据每个调控子中的基因表达水平，计算每个细胞对每个调控子的表达程度评分。这通常通过计算基因表达水平的累积分布或使用AUC（Area Under the Curve）方法来实现。</a:t>
            </a:r>
          </a:p>
          <a:p>
            <a:r>
              <a:rPr lang="zh-CN" altLang="en-US"/>
              <a:t>生成调控子活性矩阵：auc_mtx是一个矩阵，其中每一行代表一个细胞，每一列代表一个调控子，每个单元格的值表示该细胞对相应调控子的表达程度评分。</a:t>
            </a:r>
          </a:p>
          <a:p>
            <a:r>
              <a:rPr lang="zh-CN" altLang="en-US"/>
              <a:t>2. 二值化处理：将调控子的活性得分转化为On/Off状态</a:t>
            </a:r>
          </a:p>
          <a:p>
            <a:r>
              <a:rPr lang="zh-CN" altLang="en-US"/>
              <a:t>背景</a:t>
            </a:r>
          </a:p>
          <a:p>
            <a:r>
              <a:rPr lang="zh-CN" altLang="en-US"/>
              <a:t>二值化：将连续的调控子活性得分转化为二值状态（On/Off），以便于分析和解释。</a:t>
            </a:r>
          </a:p>
          <a:p>
            <a:r>
              <a:rPr lang="zh-CN" altLang="en-US"/>
              <a:t>双峰分布：某些调控子的活性得分在细胞群体中可能呈现双峰分布，即有两个明显的峰值，一个对应于非激活状态，另一个对应于激活状态。</a:t>
            </a:r>
          </a:p>
          <a:p>
            <a:r>
              <a:rPr lang="zh-CN" altLang="en-US"/>
              <a:t>步骤</a:t>
            </a:r>
          </a:p>
          <a:p>
            <a:r>
              <a:rPr lang="zh-CN" altLang="en-US"/>
              <a:t>识别双峰分布：对于每个调控子，检查其活性得分在细胞群体中的分布。如果分布呈现双峰分布（bimodal distribution），则进行进一步处理。</a:t>
            </a:r>
          </a:p>
          <a:p>
            <a:endParaRPr lang="zh-CN" altLang="en-US"/>
          </a:p>
          <a:p>
            <a:r>
              <a:rPr lang="zh-CN" altLang="en-US"/>
              <a:t>混合高斯分布拟合：对双峰分布的调控子活性得分进行混合高斯分布拟合（Gaussian Mixture Model, GMM）。这可以通过Python中的scikit-learn库实现。</a:t>
            </a:r>
          </a:p>
          <a:p>
            <a:r>
              <a:rPr lang="zh-CN" altLang="en-US"/>
              <a:t>确定分割阈值：通过混合高斯分布拟合，确定合适的分割阈值。分割阈值通常选择两个高斯分布的均值的中间值。</a:t>
            </a:r>
          </a:p>
          <a:p>
            <a:endParaRPr lang="zh-CN" altLang="en-US"/>
          </a:p>
          <a:p>
            <a:r>
              <a:rPr lang="zh-CN" altLang="en-US"/>
              <a:t>二值化：根据分割阈值，将调控子的活性得分转化为二值状态。如果一个细胞的调控子活性得分大于阈值，则标记为激活（On），否则标记为非激活（Off）。</a:t>
            </a:r>
          </a:p>
          <a:p>
            <a:r>
              <a:rPr lang="zh-CN" altLang="en-US"/>
              <a:t>生成二值化矩阵：对于所有调控子，生成一个二值化矩阵，其中每一行代表一个细胞，每一列代表一个调控子，每个单元格的值表示该细胞对相应调控子的激活状态（1表示激活，0表示非激活）。</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a:p>
            <a:endParaRPr lang="zh-CN" altLang="en-US"/>
          </a:p>
          <a:p>
            <a:r>
              <a:rPr lang="zh-CN" altLang="en-US"/>
              <a:t>3. 解释</a:t>
            </a:r>
          </a:p>
          <a:p>
            <a:r>
              <a:rPr lang="zh-CN" altLang="en-US"/>
              <a:t>不同细胞对同一Regulon的表达活性可以比较：通过二值化处理，可以直观地比较不同细胞对同一个调控子的激活状态。</a:t>
            </a:r>
          </a:p>
          <a:p>
            <a:r>
              <a:rPr lang="zh-CN" altLang="en-US"/>
              <a:t>同一细胞对不同Regulon的表达与否不好比较：由于不同调控子的活性得分范围和分布可能不同，因此直接比较同一细胞对不同调控子的活性得分是不合适的。二值化处理可以部分解决这个问题，但仍然需要谨慎解释。</a:t>
            </a:r>
          </a:p>
          <a:p>
            <a:r>
              <a:rPr lang="zh-CN" altLang="en-US"/>
              <a:t>1. 评估每个细胞对每个Regulon的表达程度评分</a:t>
            </a:r>
          </a:p>
          <a:p>
            <a:r>
              <a:rPr lang="zh-CN" altLang="en-US"/>
              <a:t>背景</a:t>
            </a:r>
          </a:p>
          <a:p>
            <a:r>
              <a:rPr lang="zh-CN" altLang="en-US"/>
              <a:t>Regulon（调控子）：一个调控子是一个转录因子及其目标基因的集合。每个调控子可以看作是一个基因集（Gene Set）。</a:t>
            </a:r>
          </a:p>
          <a:p>
            <a:r>
              <a:rPr lang="zh-CN" altLang="en-US"/>
              <a:t>单细胞表达矩阵：这是一张包含每个细胞中每个基因表达水平的矩阵，通常是一个.loom文件。</a:t>
            </a:r>
          </a:p>
          <a:p>
            <a:r>
              <a:rPr lang="zh-CN" altLang="en-US"/>
              <a:t>步骤</a:t>
            </a:r>
          </a:p>
          <a:p>
            <a:r>
              <a:rPr lang="zh-CN" altLang="en-US"/>
              <a:t>读取单细胞表达矩阵：使用pySCENIC或其他工具读取单细胞表达矩阵，获取每个细胞中每个基因的表达水平。</a:t>
            </a:r>
          </a:p>
          <a:p>
            <a:endParaRPr lang="zh-CN" altLang="en-US"/>
          </a:p>
          <a:p>
            <a:r>
              <a:rPr lang="zh-CN" altLang="en-US"/>
              <a:t>计算调控子活性：根据每个调控子中的基因表达水平，计算每个细胞对每个调控子的表达程度评分。这通常通过计算基因表达水平的累积分布或使用AUC（Area Under the Curve）方法来实现。</a:t>
            </a:r>
          </a:p>
          <a:p>
            <a:r>
              <a:rPr lang="zh-CN" altLang="en-US"/>
              <a:t>生成调控子活性矩阵：auc_mtx是一个矩阵，其中每一行代表一个细胞，每一列代表一个调控子，每个单元格的值表示该细胞对相应调控子的表达程度评分。</a:t>
            </a:r>
          </a:p>
          <a:p>
            <a:r>
              <a:rPr lang="zh-CN" altLang="en-US"/>
              <a:t>2. 二值化处理：将调控子的活性得分转化为On/Off状态</a:t>
            </a:r>
          </a:p>
          <a:p>
            <a:r>
              <a:rPr lang="zh-CN" altLang="en-US"/>
              <a:t>背景</a:t>
            </a:r>
          </a:p>
          <a:p>
            <a:r>
              <a:rPr lang="zh-CN" altLang="en-US"/>
              <a:t>二值化：将连续的调控子活性得分转化为二值状态（On/Off），以便于分析和解释。</a:t>
            </a:r>
          </a:p>
          <a:p>
            <a:r>
              <a:rPr lang="zh-CN" altLang="en-US"/>
              <a:t>双峰分布：某些调控子的活性得分在细胞群体中可能呈现双峰分布，即有两个明显的峰值，一个对应于非激活状态，另一个对应于激活状态。</a:t>
            </a:r>
          </a:p>
          <a:p>
            <a:r>
              <a:rPr lang="zh-CN" altLang="en-US"/>
              <a:t>步骤</a:t>
            </a:r>
          </a:p>
          <a:p>
            <a:r>
              <a:rPr lang="zh-CN" altLang="en-US"/>
              <a:t>识别双峰分布：对于每个调控子，检查其活性得分在细胞群体中的分布。如果分布呈现双峰分布（bimodal distribution），则进行进一步处理。</a:t>
            </a:r>
          </a:p>
          <a:p>
            <a:endParaRPr lang="zh-CN" altLang="en-US"/>
          </a:p>
          <a:p>
            <a:r>
              <a:rPr lang="zh-CN" altLang="en-US"/>
              <a:t>混合高斯分布拟合：对双峰分布的调控子活性得分进行混合高斯分布拟合（Gaussian Mixture Model, GMM）。这可以通过Python中的scikit-learn库实现。</a:t>
            </a:r>
          </a:p>
          <a:p>
            <a:r>
              <a:rPr lang="zh-CN" altLang="en-US"/>
              <a:t>确定分割阈值：通过混合高斯分布拟合，确定合适的分割阈值。分割阈值通常选择两个高斯分布的均值的中间值。</a:t>
            </a:r>
          </a:p>
          <a:p>
            <a:endParaRPr lang="zh-CN" altLang="en-US"/>
          </a:p>
          <a:p>
            <a:r>
              <a:rPr lang="zh-CN" altLang="en-US"/>
              <a:t>二值化：根据分割阈值，将调控子的活性得分转化为二值状态。如果一个细胞的调控子活性得分大于阈值，则标记为激活（On），否则标记为非激活（Off）。</a:t>
            </a:r>
          </a:p>
          <a:p>
            <a:r>
              <a:rPr lang="zh-CN" altLang="en-US"/>
              <a:t>生成二值化矩阵：对于所有调控子，生成一个二值化矩阵，其中每一行代表一个细胞，每一列代表一个调控子，每个单元格的值表示该细胞对相应调控子的激活状态（1表示激活，0表示非激活）。</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a:p>
            <a:endParaRPr lang="zh-CN" altLang="en-US"/>
          </a:p>
          <a:p>
            <a:r>
              <a:rPr lang="zh-CN" altLang="en-US"/>
              <a:t>3. 解释</a:t>
            </a:r>
          </a:p>
          <a:p>
            <a:r>
              <a:rPr lang="zh-CN" altLang="en-US"/>
              <a:t>不同细胞对同一Regulon的表达活性可以比较：通过二值化处理，可以直观地比较不同细胞对同一个调控子的激活状态。</a:t>
            </a:r>
          </a:p>
          <a:p>
            <a:r>
              <a:rPr lang="zh-CN" altLang="en-US"/>
              <a:t>同一细胞对不同Regulon的表达与否不好比较：由于不同调控子的活性得分范围和分布可能不同，因此直接比较同一细胞对不同调控子的活性得分是不合适的。二值化处理可以部分解决这个问题，但仍然需要谨慎解释。</a:t>
            </a:r>
          </a:p>
          <a:p>
            <a:r>
              <a:rPr lang="zh-CN" altLang="en-US"/>
              <a:t>1. 评估每个细胞对每个Regulon的表达程度评分</a:t>
            </a:r>
          </a:p>
          <a:p>
            <a:r>
              <a:rPr lang="zh-CN" altLang="en-US"/>
              <a:t>背景</a:t>
            </a:r>
          </a:p>
          <a:p>
            <a:r>
              <a:rPr lang="zh-CN" altLang="en-US"/>
              <a:t>Regulon（调控子）：一个调控子是一个转录因子及其目标基因的集合。每个调控子可以看作是一个基因集（Gene Set）。</a:t>
            </a:r>
          </a:p>
          <a:p>
            <a:r>
              <a:rPr lang="zh-CN" altLang="en-US"/>
              <a:t>单细胞表达矩阵：这是一张包含每个细胞中每个基因表达水平的矩阵，通常是一个.loom文件。</a:t>
            </a:r>
          </a:p>
          <a:p>
            <a:r>
              <a:rPr lang="zh-CN" altLang="en-US"/>
              <a:t>步骤</a:t>
            </a:r>
          </a:p>
          <a:p>
            <a:r>
              <a:rPr lang="zh-CN" altLang="en-US"/>
              <a:t>读取单细胞表达矩阵：使用pySCENIC或其他工具读取单细胞表达矩阵，获取每个细胞中每个基因的表达水平。</a:t>
            </a:r>
          </a:p>
          <a:p>
            <a:endParaRPr lang="zh-CN" altLang="en-US"/>
          </a:p>
          <a:p>
            <a:r>
              <a:rPr lang="zh-CN" altLang="en-US"/>
              <a:t>计算调控子活性：根据每个调控子中的基因表达水平，计算每个细胞对每个调控子的表达程度评分。这通常通过计算基因表达水平的累积分布或使用AUC（Area Under the Curve）方法来实现。</a:t>
            </a:r>
          </a:p>
          <a:p>
            <a:r>
              <a:rPr lang="zh-CN" altLang="en-US"/>
              <a:t>生成调控子活性矩阵：auc_mtx是一个矩阵，其中每一行代表一个细胞，每一列代表一个调控子，每个单元格的值表示该细胞对相应调控子的表达程度评分。</a:t>
            </a:r>
          </a:p>
          <a:p>
            <a:r>
              <a:rPr lang="zh-CN" altLang="en-US"/>
              <a:t>2. 二值化处理：将调控子的活性得分转化为On/Off状态</a:t>
            </a:r>
          </a:p>
          <a:p>
            <a:r>
              <a:rPr lang="zh-CN" altLang="en-US"/>
              <a:t>背景</a:t>
            </a:r>
          </a:p>
          <a:p>
            <a:r>
              <a:rPr lang="zh-CN" altLang="en-US"/>
              <a:t>二值化：将连续的调控子活性得分转化为二值状态（On/Off），以便于分析和解释。</a:t>
            </a:r>
          </a:p>
          <a:p>
            <a:r>
              <a:rPr lang="zh-CN" altLang="en-US"/>
              <a:t>双峰分布：某些调控子的活性得分在细胞群体中可能呈现双峰分布，即有两个明显的峰值，一个对应于非激活状态，另一个对应于激活状态。</a:t>
            </a:r>
          </a:p>
          <a:p>
            <a:r>
              <a:rPr lang="zh-CN" altLang="en-US"/>
              <a:t>步骤</a:t>
            </a:r>
          </a:p>
          <a:p>
            <a:r>
              <a:rPr lang="zh-CN" altLang="en-US"/>
              <a:t>识别双峰分布：对于每个调控子，检查其活性得分在细胞群体中的分布。如果分布呈现双峰分布（bimodal distribution），则进行进一步处理。</a:t>
            </a:r>
          </a:p>
          <a:p>
            <a:endParaRPr lang="zh-CN" altLang="en-US"/>
          </a:p>
          <a:p>
            <a:r>
              <a:rPr lang="zh-CN" altLang="en-US"/>
              <a:t>混合高斯分布拟合：对双峰分布的调控子活性得分进行混合高斯分布拟合（Gaussian Mixture Model, GMM）。这可以通过Python中的scikit-learn库实现。</a:t>
            </a:r>
          </a:p>
          <a:p>
            <a:r>
              <a:rPr lang="zh-CN" altLang="en-US"/>
              <a:t>确定分割阈值：通过混合高斯分布拟合，确定合适的分割阈值。分割阈值通常选择两个高斯分布的均值的中间值。</a:t>
            </a:r>
          </a:p>
          <a:p>
            <a:endParaRPr lang="zh-CN" altLang="en-US"/>
          </a:p>
          <a:p>
            <a:r>
              <a:rPr lang="zh-CN" altLang="en-US"/>
              <a:t>二值化：根据分割阈值，将调控子的活性得分转化为二值状态。如果一个细胞的调控子活性得分大于阈值，则标记为激活（On），否则标记为非激活（Off）。</a:t>
            </a:r>
          </a:p>
          <a:p>
            <a:r>
              <a:rPr lang="zh-CN" altLang="en-US"/>
              <a:t>生成二值化矩阵：对于所有调控子，生成一个二值化矩阵，其中每一行代表一个细胞，每一列代表一个调控子，每个单元格的值表示该细胞对相应调控子的激活状态（1表示激活，0表示非激活）。</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a:p>
            <a:endParaRPr lang="zh-CN" altLang="en-US"/>
          </a:p>
          <a:p>
            <a:r>
              <a:rPr lang="zh-CN" altLang="en-US"/>
              <a:t>3. 解释</a:t>
            </a:r>
          </a:p>
          <a:p>
            <a:r>
              <a:rPr lang="zh-CN" altLang="en-US"/>
              <a:t>不同细胞对同一Regulon的表达活性可以比较：通过二值化处理，可以直观地比较不同细胞对同一个调控子的激活状态。</a:t>
            </a:r>
          </a:p>
          <a:p>
            <a:r>
              <a:rPr lang="zh-CN" altLang="en-US"/>
              <a:t>同一细胞对不同Regulon的表达与否不好比较：由于不同调控子的活性得分范围和分布可能不同，因此直接比较同一细胞对不同调控子的活性得分是不合适的。二值化处理可以部分解决这个问题，但仍然需要谨慎解释。</a:t>
            </a:r>
          </a:p>
          <a:p>
            <a:r>
              <a:rPr lang="zh-CN" altLang="en-US"/>
              <a:t>1. 评估每个细胞对每个Regulon的表达程度评分</a:t>
            </a:r>
          </a:p>
          <a:p>
            <a:r>
              <a:rPr lang="zh-CN" altLang="en-US"/>
              <a:t>背景</a:t>
            </a:r>
          </a:p>
          <a:p>
            <a:r>
              <a:rPr lang="zh-CN" altLang="en-US"/>
              <a:t>Regulon（调控子）：一个调控子是一个转录因子及其目标基因的集合。每个调控子可以看作是一个基因集（Gene Set）。</a:t>
            </a:r>
          </a:p>
          <a:p>
            <a:r>
              <a:rPr lang="zh-CN" altLang="en-US"/>
              <a:t>单细胞表达矩阵：这是一张包含每个细胞中每个基因表达水平的矩阵，通常是一个.loom文件。</a:t>
            </a:r>
          </a:p>
          <a:p>
            <a:r>
              <a:rPr lang="zh-CN" altLang="en-US"/>
              <a:t>步骤</a:t>
            </a:r>
          </a:p>
          <a:p>
            <a:r>
              <a:rPr lang="zh-CN" altLang="en-US"/>
              <a:t>读取单细胞表达矩阵：使用pySCENIC或其他工具读取单细胞表达矩阵，获取每个细胞中每个基因的表达水平。</a:t>
            </a:r>
          </a:p>
          <a:p>
            <a:endParaRPr lang="zh-CN" altLang="en-US"/>
          </a:p>
          <a:p>
            <a:r>
              <a:rPr lang="zh-CN" altLang="en-US"/>
              <a:t>计算调控子活性：根据每个调控子中的基因表达水平，计算每个细胞对每个调控子的表达程度评分。这通常通过计算基因表达水平的累积分布或使用AUC（Area Under the Curve）方法来实现。</a:t>
            </a:r>
          </a:p>
          <a:p>
            <a:r>
              <a:rPr lang="zh-CN" altLang="en-US"/>
              <a:t>生成调控子活性矩阵：auc_mtx是一个矩阵，其中每一行代表一个细胞，每一列代表一个调控子，每个单元格的值表示该细胞对相应调控子的表达程度评分。</a:t>
            </a:r>
          </a:p>
          <a:p>
            <a:r>
              <a:rPr lang="zh-CN" altLang="en-US"/>
              <a:t>2. 二值化处理：将调控子的活性得分转化为On/Off状态</a:t>
            </a:r>
          </a:p>
          <a:p>
            <a:r>
              <a:rPr lang="zh-CN" altLang="en-US"/>
              <a:t>背景</a:t>
            </a:r>
          </a:p>
          <a:p>
            <a:r>
              <a:rPr lang="zh-CN" altLang="en-US"/>
              <a:t>二值化：将连续的调控子活性得分转化为二值状态（On/Off），以便于分析和解释。</a:t>
            </a:r>
          </a:p>
          <a:p>
            <a:r>
              <a:rPr lang="zh-CN" altLang="en-US"/>
              <a:t>双峰分布：某些调控子的活性得分在细胞群体中可能呈现双峰分布，即有两个明显的峰值，一个对应于非激活状态，另一个对应于激活状态。</a:t>
            </a:r>
          </a:p>
          <a:p>
            <a:r>
              <a:rPr lang="zh-CN" altLang="en-US"/>
              <a:t>步骤</a:t>
            </a:r>
          </a:p>
          <a:p>
            <a:r>
              <a:rPr lang="zh-CN" altLang="en-US"/>
              <a:t>识别双峰分布：对于每个调控子，检查其活性得分在细胞群体中的分布。如果分布呈现双峰分布（bimodal distribution），则进行进一步处理。</a:t>
            </a:r>
          </a:p>
          <a:p>
            <a:endParaRPr lang="zh-CN" altLang="en-US"/>
          </a:p>
          <a:p>
            <a:r>
              <a:rPr lang="zh-CN" altLang="en-US"/>
              <a:t>混合高斯分布拟合：对双峰分布的调控子活性得分进行混合高斯分布拟合（Gaussian Mixture Model, GMM）。这可以通过Python中的scikit-learn库实现。</a:t>
            </a:r>
          </a:p>
          <a:p>
            <a:r>
              <a:rPr lang="zh-CN" altLang="en-US"/>
              <a:t>确定分割阈值：通过混合高斯分布拟合，确定合适的分割阈值。分割阈值通常选择两个高斯分布的均值的中间值。</a:t>
            </a:r>
          </a:p>
          <a:p>
            <a:endParaRPr lang="zh-CN" altLang="en-US"/>
          </a:p>
          <a:p>
            <a:r>
              <a:rPr lang="zh-CN" altLang="en-US"/>
              <a:t>二值化：根据分割阈值，将调控子的活性得分转化为二值状态。如果一个细胞的调控子活性得分大于阈值，则标记为激活（On），否则标记为非激活（Off）。</a:t>
            </a:r>
          </a:p>
          <a:p>
            <a:r>
              <a:rPr lang="zh-CN" altLang="en-US"/>
              <a:t>生成二值化矩阵：对于所有调控子，生成一个二值化矩阵，其中每一行代表一个细胞，每一列代表一个调控子，每个单元格的值表示该细胞对相应调控子的激活状态（1表示激活，0表示非激活）。</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7" name="矩形 2"/>
          <p:cNvSpPr/>
          <p:nvPr/>
        </p:nvSpPr>
        <p:spPr>
          <a:xfrm>
            <a:off x="-1" y="0"/>
            <a:ext cx="24384001" cy="13716000"/>
          </a:xfrm>
          <a:prstGeom prst="rect">
            <a:avLst/>
          </a:prstGeom>
          <a:solidFill>
            <a:srgbClr val="144168"/>
          </a:solidFill>
          <a:ln w="12700">
            <a:miter lim="400000"/>
          </a:ln>
        </p:spPr>
        <p:txBody>
          <a:bodyPr lIns="45719" rIns="45719" anchor="ctr"/>
          <a:lstStyle/>
          <a:p>
            <a:pPr defTabSz="914400">
              <a:defRPr sz="1800">
                <a:solidFill>
                  <a:srgbClr val="FFFFFF"/>
                </a:solidFill>
              </a:defRPr>
            </a:pPr>
            <a:endParaRPr/>
          </a:p>
        </p:txBody>
      </p:sp>
      <p:pic>
        <p:nvPicPr>
          <p:cNvPr id="18" name="图形 8" descr="图形 8"/>
          <p:cNvPicPr>
            <a:picLocks noChangeAspect="1"/>
          </p:cNvPicPr>
          <p:nvPr/>
        </p:nvPicPr>
        <p:blipFill>
          <a:blip r:embed="rId2">
            <a:alphaModFix amt="60000"/>
          </a:blip>
          <a:srcRect r="31196" b="18959"/>
          <a:stretch>
            <a:fillRect/>
          </a:stretch>
        </p:blipFill>
        <p:spPr>
          <a:xfrm>
            <a:off x="13135717" y="3843899"/>
            <a:ext cx="11248283" cy="9865114"/>
          </a:xfrm>
          <a:prstGeom prst="rect">
            <a:avLst/>
          </a:prstGeom>
          <a:ln w="12700">
            <a:miter lim="400000"/>
            <a:headEnd/>
            <a:tailEnd/>
          </a:ln>
        </p:spPr>
      </p:pic>
      <p:pic>
        <p:nvPicPr>
          <p:cNvPr id="19" name="图片 3" descr="图片 3"/>
          <p:cNvPicPr>
            <a:picLocks noChangeAspect="1"/>
          </p:cNvPicPr>
          <p:nvPr/>
        </p:nvPicPr>
        <p:blipFill>
          <a:blip r:embed="rId3"/>
          <a:srcRect t="22189"/>
          <a:stretch>
            <a:fillRect/>
          </a:stretch>
        </p:blipFill>
        <p:spPr>
          <a:xfrm>
            <a:off x="695377" y="459773"/>
            <a:ext cx="6311017" cy="1132651"/>
          </a:xfrm>
          <a:prstGeom prst="rect">
            <a:avLst/>
          </a:prstGeom>
          <a:ln w="12700">
            <a:miter lim="400000"/>
            <a:headEnd/>
            <a:tailEnd/>
          </a:ln>
        </p:spPr>
      </p:pic>
      <p:sp>
        <p:nvSpPr>
          <p:cNvPr id="20" name="Title Text"/>
          <p:cNvSpPr txBox="1">
            <a:spLocks noGrp="1"/>
          </p:cNvSpPr>
          <p:nvPr>
            <p:ph type="title" hasCustomPrompt="1"/>
          </p:nvPr>
        </p:nvSpPr>
        <p:spPr>
          <a:xfrm>
            <a:off x="2782689" y="3789034"/>
            <a:ext cx="18796001" cy="2912132"/>
          </a:xfrm>
          <a:prstGeom prst="rect">
            <a:avLst/>
          </a:prstGeom>
        </p:spPr>
        <p:txBody>
          <a:bodyPr anchor="b"/>
          <a:lstStyle>
            <a:lvl1pPr algn="ctr">
              <a:defRPr sz="11200"/>
            </a:lvl1pPr>
          </a:lstStyle>
          <a:p>
            <a:r>
              <a:t>Title Text</a:t>
            </a:r>
          </a:p>
        </p:txBody>
      </p:sp>
      <p:sp>
        <p:nvSpPr>
          <p:cNvPr id="21" name="Body Level One…"/>
          <p:cNvSpPr txBox="1">
            <a:spLocks noGrp="1"/>
          </p:cNvSpPr>
          <p:nvPr>
            <p:ph type="body" sz="quarter" idx="1" hasCustomPrompt="1"/>
          </p:nvPr>
        </p:nvSpPr>
        <p:spPr>
          <a:xfrm>
            <a:off x="8142909" y="7981719"/>
            <a:ext cx="8098182" cy="1589485"/>
          </a:xfrm>
          <a:prstGeom prst="rect">
            <a:avLst/>
          </a:prstGeom>
        </p:spPr>
        <p:txBody>
          <a:bodyPr anchor="t"/>
          <a:lstStyle>
            <a:lvl1pPr marL="0" indent="0" algn="ctr">
              <a:spcBef>
                <a:spcPts val="0"/>
              </a:spcBef>
              <a:buSzTx/>
              <a:buNone/>
              <a:defRPr sz="5200">
                <a:solidFill>
                  <a:srgbClr val="FFFFFF"/>
                </a:solidFill>
              </a:defRPr>
            </a:lvl1pPr>
            <a:lvl2pPr marL="0" indent="0" algn="ctr">
              <a:spcBef>
                <a:spcPts val="0"/>
              </a:spcBef>
              <a:buSzTx/>
              <a:buNone/>
              <a:defRPr sz="5200">
                <a:solidFill>
                  <a:srgbClr val="FFFFFF"/>
                </a:solidFill>
              </a:defRPr>
            </a:lvl2pPr>
            <a:lvl3pPr marL="0" indent="0" algn="ctr">
              <a:spcBef>
                <a:spcPts val="0"/>
              </a:spcBef>
              <a:buSzTx/>
              <a:buNone/>
              <a:defRPr sz="5200">
                <a:solidFill>
                  <a:srgbClr val="FFFFFF"/>
                </a:solidFill>
              </a:defRPr>
            </a:lvl3pPr>
            <a:lvl4pPr marL="0" indent="0" algn="ctr">
              <a:spcBef>
                <a:spcPts val="0"/>
              </a:spcBef>
              <a:buSzTx/>
              <a:buNone/>
              <a:defRPr sz="5200">
                <a:solidFill>
                  <a:srgbClr val="FFFFFF"/>
                </a:solidFill>
              </a:defRPr>
            </a:lvl4pPr>
            <a:lvl5pPr marL="0" indent="0" algn="ctr">
              <a:spcBef>
                <a:spcPts val="0"/>
              </a:spcBef>
              <a:buSzTx/>
              <a:buNone/>
              <a:defRPr sz="5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22" name="未标题-1.png" descr="未标题-1.png"/>
          <p:cNvPicPr>
            <a:picLocks noChangeAspect="1"/>
          </p:cNvPicPr>
          <p:nvPr/>
        </p:nvPicPr>
        <p:blipFill>
          <a:blip r:embed="rId4"/>
          <a:stretch>
            <a:fillRect/>
          </a:stretch>
        </p:blipFill>
        <p:spPr>
          <a:xfrm>
            <a:off x="7234672" y="564458"/>
            <a:ext cx="1967652" cy="702956"/>
          </a:xfrm>
          <a:prstGeom prst="rect">
            <a:avLst/>
          </a:prstGeom>
          <a:ln w="12700">
            <a:miter lim="400000"/>
            <a:headEnd/>
            <a:tailEnd/>
          </a:ln>
        </p:spPr>
      </p:pic>
      <p:sp>
        <p:nvSpPr>
          <p:cNvPr id="23" name="Rectangle"/>
          <p:cNvSpPr/>
          <p:nvPr/>
        </p:nvSpPr>
        <p:spPr>
          <a:xfrm>
            <a:off x="-1" y="13580487"/>
            <a:ext cx="24384001"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pic>
        <p:nvPicPr>
          <p:cNvPr id="24" name="图形 1" descr="图形 1"/>
          <p:cNvPicPr>
            <a:picLocks noChangeAspect="1"/>
          </p:cNvPicPr>
          <p:nvPr/>
        </p:nvPicPr>
        <p:blipFill>
          <a:blip r:embed="rId5"/>
          <a:srcRect b="12661"/>
          <a:stretch>
            <a:fillRect/>
          </a:stretch>
        </p:blipFill>
        <p:spPr>
          <a:xfrm>
            <a:off x="-1" y="5831"/>
            <a:ext cx="24361446" cy="13717153"/>
          </a:xfrm>
          <a:prstGeom prst="rect">
            <a:avLst/>
          </a:prstGeom>
          <a:ln w="12700">
            <a:miter lim="400000"/>
            <a:headEnd/>
            <a:tailEnd/>
          </a:ln>
        </p:spPr>
      </p:pic>
      <p:sp>
        <p:nvSpPr>
          <p:cNvPr id="25" name="Rectangle"/>
          <p:cNvSpPr/>
          <p:nvPr/>
        </p:nvSpPr>
        <p:spPr>
          <a:xfrm>
            <a:off x="-1" y="5338"/>
            <a:ext cx="24384001" cy="142876"/>
          </a:xfrm>
          <a:prstGeom prst="rect">
            <a:avLst/>
          </a:prstGeom>
          <a:solidFill>
            <a:srgbClr val="003559"/>
          </a:solidFill>
          <a:ln w="12700">
            <a:miter lim="400000"/>
          </a:ln>
        </p:spPr>
        <p:txBody>
          <a:bodyPr lIns="71437" tIns="71437" rIns="71437" bIns="71437" anchor="ctr"/>
          <a:lstStyle/>
          <a:p>
            <a:pPr>
              <a:defRPr sz="2800">
                <a:solidFill>
                  <a:srgbClr val="FFFFFF"/>
                </a:solidFill>
              </a:defRPr>
            </a:pPr>
            <a:endParaRPr/>
          </a:p>
        </p:txBody>
      </p:sp>
      <p:sp>
        <p:nvSpPr>
          <p:cNvPr id="26" name="Slide Number"/>
          <p:cNvSpPr txBox="1">
            <a:spLocks noGrp="1"/>
          </p:cNvSpPr>
          <p:nvPr>
            <p:ph type="sldNum" sz="quarter" idx="2"/>
          </p:nvPr>
        </p:nvSpPr>
        <p:spPr>
          <a:xfrm>
            <a:off x="20740873" y="13073062"/>
            <a:ext cx="466354" cy="473076"/>
          </a:xfrm>
          <a:prstGeom prst="rect">
            <a:avLst/>
          </a:prstGeom>
        </p:spPr>
        <p:txBody>
          <a:bodyPr/>
          <a:lstStyle>
            <a:lvl1pPr>
              <a:defRPr>
                <a:solidFill>
                  <a:srgbClr val="000000"/>
                </a:solidFill>
              </a:defRPr>
            </a:lvl1p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Acknowledgement">
    <p:spTree>
      <p:nvGrpSpPr>
        <p:cNvPr id="1" name=""/>
        <p:cNvGrpSpPr/>
        <p:nvPr/>
      </p:nvGrpSpPr>
      <p:grpSpPr>
        <a:xfrm>
          <a:off x="0" y="0"/>
          <a:ext cx="0" cy="0"/>
          <a:chOff x="0" y="0"/>
          <a:chExt cx="0" cy="0"/>
        </a:xfrm>
      </p:grpSpPr>
      <p:sp>
        <p:nvSpPr>
          <p:cNvPr id="83"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84"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23"/>
                  </a:schemeClr>
                </a:solidFill>
              </a:defRPr>
            </a:lvl1pPr>
          </a:lstStyle>
          <a:p>
            <a:r>
              <a:t>Title Text</a:t>
            </a:r>
          </a:p>
        </p:txBody>
      </p:sp>
      <p:sp>
        <p:nvSpPr>
          <p:cNvPr id="85"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pic>
        <p:nvPicPr>
          <p:cNvPr id="86"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grpSp>
        <p:nvGrpSpPr>
          <p:cNvPr id="89" name="Group"/>
          <p:cNvGrpSpPr/>
          <p:nvPr/>
        </p:nvGrpSpPr>
        <p:grpSpPr>
          <a:xfrm>
            <a:off x="698500" y="457200"/>
            <a:ext cx="4650728" cy="628817"/>
            <a:chOff x="0" y="0"/>
            <a:chExt cx="4650727" cy="628816"/>
          </a:xfrm>
        </p:grpSpPr>
        <p:pic>
          <p:nvPicPr>
            <p:cNvPr id="87" name="图形 4" descr="图形 4"/>
            <p:cNvPicPr>
              <a:picLocks noChangeAspect="1"/>
            </p:cNvPicPr>
            <p:nvPr/>
          </p:nvPicPr>
          <p:blipFill>
            <a:blip r:embed="rId3"/>
            <a:stretch>
              <a:fillRect/>
            </a:stretch>
          </p:blipFill>
          <p:spPr>
            <a:xfrm>
              <a:off x="0" y="27759"/>
              <a:ext cx="2095500" cy="573298"/>
            </a:xfrm>
            <a:prstGeom prst="rect">
              <a:avLst/>
            </a:prstGeom>
            <a:ln w="12700" cap="flat">
              <a:noFill/>
              <a:miter lim="400000"/>
              <a:headEnd/>
              <a:tailEnd/>
            </a:ln>
            <a:effectLst/>
          </p:spPr>
        </p:pic>
        <p:pic>
          <p:nvPicPr>
            <p:cNvPr id="88" name="标准中英文组合.png" descr="标准中英文组合.png"/>
            <p:cNvPicPr>
              <a:picLocks noChangeAspect="1"/>
            </p:cNvPicPr>
            <p:nvPr/>
          </p:nvPicPr>
          <p:blipFill>
            <a:blip r:embed="rId4"/>
            <a:stretch>
              <a:fillRect/>
            </a:stretch>
          </p:blipFill>
          <p:spPr>
            <a:xfrm>
              <a:off x="2555227" y="0"/>
              <a:ext cx="2095501" cy="628817"/>
            </a:xfrm>
            <a:prstGeom prst="rect">
              <a:avLst/>
            </a:prstGeom>
            <a:ln w="12700" cap="flat">
              <a:noFill/>
              <a:miter lim="400000"/>
              <a:headEnd/>
              <a:tailEnd/>
            </a:ln>
            <a:effectLst/>
          </p:spPr>
        </p:pic>
      </p:grpSp>
      <p:pic>
        <p:nvPicPr>
          <p:cNvPr id="90" name="未标题-1.png" descr="未标题-1.png"/>
          <p:cNvPicPr>
            <a:picLocks noChangeAspect="1"/>
          </p:cNvPicPr>
          <p:nvPr/>
        </p:nvPicPr>
        <p:blipFill>
          <a:blip r:embed="rId5"/>
          <a:stretch>
            <a:fillRect/>
          </a:stretch>
        </p:blipFill>
        <p:spPr>
          <a:xfrm>
            <a:off x="370678" y="13273684"/>
            <a:ext cx="1119620" cy="399991"/>
          </a:xfrm>
          <a:prstGeom prst="rect">
            <a:avLst/>
          </a:prstGeom>
          <a:ln w="12700">
            <a:miter lim="400000"/>
            <a:headEnd/>
            <a:tailEnd/>
          </a:ln>
        </p:spPr>
      </p:pic>
      <p:sp>
        <p:nvSpPr>
          <p:cNvPr id="91" name="Slide Number"/>
          <p:cNvSpPr txBox="1">
            <a:spLocks noGrp="1"/>
          </p:cNvSpPr>
          <p:nvPr>
            <p:ph type="sldNum" sz="quarter" idx="2"/>
          </p:nvPr>
        </p:nvSpPr>
        <p:spPr>
          <a:xfrm>
            <a:off x="22859958" y="12700000"/>
            <a:ext cx="466354" cy="473075"/>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516890"/>
            <a:ext cx="21031200" cy="2651126"/>
          </a:xfrm>
        </p:spPr>
        <p:txBody>
          <a:bodyPr anchor="ctr" anchorCtr="0">
            <a:normAutofit/>
          </a:bodyPr>
          <a:lstStyle>
            <a:lvl1pPr>
              <a:defRPr sz="8800" b="0">
                <a:effectLst/>
              </a:defRPr>
            </a:lvl1pPr>
          </a:lstStyle>
          <a:p>
            <a:r>
              <a:rPr lang="zh-CN" altLang="en-US" dirty="0"/>
              <a:t>单击此处编辑母版标题样式</a:t>
            </a:r>
          </a:p>
        </p:txBody>
      </p:sp>
      <p:sp>
        <p:nvSpPr>
          <p:cNvPr id="3" name="内容占位符 2"/>
          <p:cNvSpPr>
            <a:spLocks noGrp="1"/>
          </p:cNvSpPr>
          <p:nvPr>
            <p:ph idx="1"/>
          </p:nvPr>
        </p:nvSpPr>
        <p:spPr>
          <a:xfrm>
            <a:off x="1295400" y="3651250"/>
            <a:ext cx="21031200" cy="8702676"/>
          </a:xfrm>
        </p:spPr>
        <p:txBody>
          <a:bodyPr>
            <a:normAutofit/>
          </a:bodyPr>
          <a:lstStyle>
            <a:lvl1pPr>
              <a:defRPr sz="5600">
                <a:solidFill>
                  <a:schemeClr val="tx1">
                    <a:lumMod val="75000"/>
                    <a:lumOff val="25000"/>
                  </a:schemeClr>
                </a:solidFill>
              </a:defRPr>
            </a:lvl1pPr>
            <a:lvl2pPr>
              <a:defRPr sz="4800">
                <a:solidFill>
                  <a:schemeClr val="tx1">
                    <a:lumMod val="75000"/>
                    <a:lumOff val="25000"/>
                  </a:schemeClr>
                </a:solidFill>
              </a:defRPr>
            </a:lvl2pPr>
            <a:lvl3pPr>
              <a:defRPr sz="4000">
                <a:solidFill>
                  <a:schemeClr val="tx1">
                    <a:lumMod val="75000"/>
                    <a:lumOff val="25000"/>
                  </a:schemeClr>
                </a:solidFill>
              </a:defRPr>
            </a:lvl3pPr>
            <a:lvl4pPr>
              <a:defRPr sz="3600">
                <a:solidFill>
                  <a:schemeClr val="tx1">
                    <a:lumMod val="75000"/>
                    <a:lumOff val="25000"/>
                  </a:schemeClr>
                </a:solidFill>
              </a:defRPr>
            </a:lvl4pPr>
            <a:lvl5pPr>
              <a:defRPr sz="3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1676400" y="12712700"/>
            <a:ext cx="5486400" cy="730250"/>
          </a:xfrm>
        </p:spPr>
        <p:txBody>
          <a:bodyPr/>
          <a:lstStyle/>
          <a:p>
            <a:fld id="{760FBDFE-C587-4B4C-A407-44438C67B59E}" type="datetimeFigureOut">
              <a:rPr lang="zh-CN" altLang="en-US" smtClean="0"/>
              <a:t>2025-06-18</a:t>
            </a:fld>
            <a:endParaRPr lang="zh-CN" altLang="en-US"/>
          </a:p>
        </p:txBody>
      </p:sp>
      <p:sp>
        <p:nvSpPr>
          <p:cNvPr id="5" name="页脚占位符 4"/>
          <p:cNvSpPr>
            <a:spLocks noGrp="1"/>
          </p:cNvSpPr>
          <p:nvPr>
            <p:ph type="ftr" sz="quarter" idx="11"/>
          </p:nvPr>
        </p:nvSpPr>
        <p:spPr>
          <a:xfrm>
            <a:off x="8077200" y="12712700"/>
            <a:ext cx="8229600" cy="730250"/>
          </a:xfrm>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3" name="Body Level One…"/>
          <p:cNvSpPr txBox="1">
            <a:spLocks noGrp="1"/>
          </p:cNvSpPr>
          <p:nvPr>
            <p:ph type="body" idx="1"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34" name="Title Text"/>
          <p:cNvSpPr txBox="1">
            <a:spLocks noGrp="1"/>
          </p:cNvSpPr>
          <p:nvPr>
            <p:ph type="title"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stStyle>
          <a:p>
            <a:r>
              <a:t>Title Text</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42" name="六边形 10"/>
          <p:cNvSpPr/>
          <p:nvPr/>
        </p:nvSpPr>
        <p:spPr>
          <a:xfrm>
            <a:off x="17546290" y="4655151"/>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a:p>
        </p:txBody>
      </p:sp>
      <p:sp>
        <p:nvSpPr>
          <p:cNvPr id="43" name="六边形 10"/>
          <p:cNvSpPr/>
          <p:nvPr/>
        </p:nvSpPr>
        <p:spPr>
          <a:xfrm>
            <a:off x="10238268"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a:p>
        </p:txBody>
      </p:sp>
      <p:sp>
        <p:nvSpPr>
          <p:cNvPr id="44" name="六边形 10"/>
          <p:cNvSpPr/>
          <p:nvPr/>
        </p:nvSpPr>
        <p:spPr>
          <a:xfrm>
            <a:off x="2699687"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a:p>
        </p:txBody>
      </p:sp>
      <p:grpSp>
        <p:nvGrpSpPr>
          <p:cNvPr id="47" name="Group"/>
          <p:cNvGrpSpPr/>
          <p:nvPr/>
        </p:nvGrpSpPr>
        <p:grpSpPr>
          <a:xfrm>
            <a:off x="-6350" y="-550"/>
            <a:ext cx="24385889" cy="1571626"/>
            <a:chOff x="0" y="0"/>
            <a:chExt cx="24385887" cy="1571625"/>
          </a:xfrm>
        </p:grpSpPr>
        <p:sp>
          <p:nvSpPr>
            <p:cNvPr id="45" name="Rectangle"/>
            <p:cNvSpPr/>
            <p:nvPr/>
          </p:nvSpPr>
          <p:spPr>
            <a:xfrm>
              <a:off x="14338025" y="0"/>
              <a:ext cx="10047863" cy="1571625"/>
            </a:xfrm>
            <a:prstGeom prst="rect">
              <a:avLst/>
            </a:prstGeom>
            <a:gradFill flip="none" rotWithShape="1">
              <a:gsLst>
                <a:gs pos="0">
                  <a:srgbClr val="FFFFFF"/>
                </a:gs>
                <a:gs pos="100000">
                  <a:srgbClr val="003559"/>
                </a:gs>
              </a:gsLst>
              <a:lin ang="10800000" scaled="0"/>
            </a:gradFill>
            <a:ln w="12700" cap="flat">
              <a:noFill/>
              <a:miter lim="400000"/>
            </a:ln>
            <a:effectLst/>
          </p:spPr>
          <p:txBody>
            <a:bodyPr wrap="square" lIns="71437" tIns="71437" rIns="71437" bIns="71437" numCol="1" anchor="ctr">
              <a:noAutofit/>
            </a:bodyPr>
            <a:lstStyle/>
            <a:p>
              <a:pPr>
                <a:defRPr sz="3000">
                  <a:solidFill>
                    <a:srgbClr val="FFFFFF"/>
                  </a:solidFill>
                </a:defRPr>
              </a:pPr>
              <a:endParaRPr/>
            </a:p>
          </p:txBody>
        </p:sp>
        <p:sp>
          <p:nvSpPr>
            <p:cNvPr id="46" name="Rectangle"/>
            <p:cNvSpPr/>
            <p:nvPr/>
          </p:nvSpPr>
          <p:spPr>
            <a:xfrm>
              <a:off x="0" y="0"/>
              <a:ext cx="14456782" cy="1571626"/>
            </a:xfrm>
            <a:prstGeom prst="rect">
              <a:avLst/>
            </a:prstGeom>
            <a:solidFill>
              <a:srgbClr val="003559"/>
            </a:solidFill>
            <a:ln w="12700" cap="flat">
              <a:noFill/>
              <a:miter lim="400000"/>
            </a:ln>
            <a:effectLst/>
          </p:spPr>
          <p:txBody>
            <a:bodyPr wrap="square" lIns="71437" tIns="71437" rIns="71437" bIns="71437" numCol="1" anchor="ctr">
              <a:noAutofit/>
            </a:bodyPr>
            <a:lstStyle/>
            <a:p>
              <a:pPr>
                <a:defRPr sz="3000">
                  <a:solidFill>
                    <a:srgbClr val="FFFFFF"/>
                  </a:solidFill>
                </a:defRPr>
              </a:pPr>
              <a:endParaRPr/>
            </a:p>
          </p:txBody>
        </p:sp>
      </p:grpSp>
      <p:sp>
        <p:nvSpPr>
          <p:cNvPr id="48" name="Title Text"/>
          <p:cNvSpPr txBox="1">
            <a:spLocks noGrp="1"/>
          </p:cNvSpPr>
          <p:nvPr>
            <p:ph type="title"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stStyle>
          <a:p>
            <a:r>
              <a:t>Title Text</a:t>
            </a:r>
          </a:p>
        </p:txBody>
      </p:sp>
      <p:sp>
        <p:nvSpPr>
          <p:cNvPr id="49"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endParaRPr/>
          </a:p>
        </p:txBody>
      </p:sp>
      <p:sp>
        <p:nvSpPr>
          <p:cNvPr id="50" name="01"/>
          <p:cNvSpPr txBox="1"/>
          <p:nvPr/>
        </p:nvSpPr>
        <p:spPr>
          <a:xfrm>
            <a:off x="1197761" y="3863989"/>
            <a:ext cx="1426941"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01</a:t>
            </a:r>
          </a:p>
        </p:txBody>
      </p:sp>
      <p:sp>
        <p:nvSpPr>
          <p:cNvPr id="51" name="1st heading"/>
          <p:cNvSpPr txBox="1">
            <a:spLocks noGrp="1"/>
          </p:cNvSpPr>
          <p:nvPr>
            <p:ph type="body" sz="quarter" idx="21" hasCustomPrompt="1"/>
          </p:nvPr>
        </p:nvSpPr>
        <p:spPr>
          <a:xfrm>
            <a:off x="2820320"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2" name="2nd heading"/>
          <p:cNvSpPr txBox="1">
            <a:spLocks noGrp="1"/>
          </p:cNvSpPr>
          <p:nvPr>
            <p:ph type="body" sz="quarter" idx="22" hasCustomPrompt="1"/>
          </p:nvPr>
        </p:nvSpPr>
        <p:spPr>
          <a:xfrm>
            <a:off x="2820320"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3" name="02"/>
          <p:cNvSpPr txBox="1"/>
          <p:nvPr/>
        </p:nvSpPr>
        <p:spPr>
          <a:xfrm>
            <a:off x="8609335"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02</a:t>
            </a:r>
          </a:p>
        </p:txBody>
      </p:sp>
      <p:sp>
        <p:nvSpPr>
          <p:cNvPr id="54" name="1st heading"/>
          <p:cNvSpPr txBox="1">
            <a:spLocks noGrp="1"/>
          </p:cNvSpPr>
          <p:nvPr>
            <p:ph type="body" sz="quarter" idx="23" hasCustomPrompt="1"/>
          </p:nvPr>
        </p:nvSpPr>
        <p:spPr>
          <a:xfrm>
            <a:off x="10231894"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5" name="2nd heading"/>
          <p:cNvSpPr txBox="1">
            <a:spLocks noGrp="1"/>
          </p:cNvSpPr>
          <p:nvPr>
            <p:ph type="body" sz="quarter" idx="24" hasCustomPrompt="1"/>
          </p:nvPr>
        </p:nvSpPr>
        <p:spPr>
          <a:xfrm>
            <a:off x="10231894"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6" name="03"/>
          <p:cNvSpPr txBox="1"/>
          <p:nvPr/>
        </p:nvSpPr>
        <p:spPr>
          <a:xfrm>
            <a:off x="16020910"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03</a:t>
            </a:r>
          </a:p>
        </p:txBody>
      </p:sp>
      <p:sp>
        <p:nvSpPr>
          <p:cNvPr id="57" name="1st heading"/>
          <p:cNvSpPr txBox="1">
            <a:spLocks noGrp="1"/>
          </p:cNvSpPr>
          <p:nvPr>
            <p:ph type="body" sz="quarter" idx="25" hasCustomPrompt="1"/>
          </p:nvPr>
        </p:nvSpPr>
        <p:spPr>
          <a:xfrm>
            <a:off x="17643470" y="4598573"/>
            <a:ext cx="4479372"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8" name="2nd heading"/>
          <p:cNvSpPr txBox="1">
            <a:spLocks noGrp="1"/>
          </p:cNvSpPr>
          <p:nvPr>
            <p:ph type="body" sz="quarter" idx="26" hasCustomPrompt="1"/>
          </p:nvPr>
        </p:nvSpPr>
        <p:spPr>
          <a:xfrm>
            <a:off x="17643470" y="6188089"/>
            <a:ext cx="4479372"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9"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60"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t>‹#›</a:t>
            </a:fld>
            <a:endParaRPr/>
          </a:p>
        </p:txBody>
      </p:sp>
      <p:pic>
        <p:nvPicPr>
          <p:cNvPr id="61" name="图形 4" descr="图形 4"/>
          <p:cNvPicPr>
            <a:picLocks noChangeAspect="1"/>
          </p:cNvPicPr>
          <p:nvPr/>
        </p:nvPicPr>
        <p:blipFill>
          <a:blip r:embed="rId2"/>
          <a:stretch>
            <a:fillRect/>
          </a:stretch>
        </p:blipFill>
        <p:spPr>
          <a:xfrm>
            <a:off x="21756578" y="469350"/>
            <a:ext cx="2309924" cy="631961"/>
          </a:xfrm>
          <a:prstGeom prst="rect">
            <a:avLst/>
          </a:prstGeom>
          <a:ln w="12700">
            <a:miter lim="400000"/>
            <a:headEnd/>
            <a:tailEnd/>
          </a:ln>
        </p:spPr>
      </p:pic>
      <p:pic>
        <p:nvPicPr>
          <p:cNvPr id="62" name="未标题-1.png" descr="未标题-1.png"/>
          <p:cNvPicPr>
            <a:picLocks noChangeAspect="1"/>
          </p:cNvPicPr>
          <p:nvPr/>
        </p:nvPicPr>
        <p:blipFill>
          <a:blip r:embed="rId3"/>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estion Light">
    <p:spTree>
      <p:nvGrpSpPr>
        <p:cNvPr id="1" name=""/>
        <p:cNvGrpSpPr/>
        <p:nvPr/>
      </p:nvGrpSpPr>
      <p:grpSpPr>
        <a:xfrm>
          <a:off x="0" y="0"/>
          <a:ext cx="0" cy="0"/>
          <a:chOff x="0" y="0"/>
          <a:chExt cx="0" cy="0"/>
        </a:xfrm>
      </p:grpSpPr>
      <p:sp>
        <p:nvSpPr>
          <p:cNvPr id="69" name="Rectangle"/>
          <p:cNvSpPr/>
          <p:nvPr/>
        </p:nvSpPr>
        <p:spPr>
          <a:xfrm>
            <a:off x="0" y="13581544"/>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70"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71"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24"/>
                  </a:schemeClr>
                </a:solidFill>
              </a:defRPr>
            </a:lvl1pPr>
          </a:lstStyle>
          <a:p>
            <a:r>
              <a:t>Title Text</a:t>
            </a:r>
          </a:p>
        </p:txBody>
      </p:sp>
      <p:sp>
        <p:nvSpPr>
          <p:cNvPr id="72"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pic>
        <p:nvPicPr>
          <p:cNvPr id="73"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sp>
        <p:nvSpPr>
          <p:cNvPr id="74"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t>‹#›</a:t>
            </a:fld>
            <a:endParaRPr/>
          </a:p>
        </p:txBody>
      </p:sp>
      <p:pic>
        <p:nvPicPr>
          <p:cNvPr id="75" name="图形 4" descr="图形 4"/>
          <p:cNvPicPr>
            <a:picLocks noChangeAspect="1"/>
          </p:cNvPicPr>
          <p:nvPr/>
        </p:nvPicPr>
        <p:blipFill>
          <a:blip r:embed="rId3"/>
          <a:stretch>
            <a:fillRect/>
          </a:stretch>
        </p:blipFill>
        <p:spPr>
          <a:xfrm>
            <a:off x="21756578" y="469350"/>
            <a:ext cx="2309924" cy="631961"/>
          </a:xfrm>
          <a:prstGeom prst="rect">
            <a:avLst/>
          </a:prstGeom>
          <a:ln w="12700">
            <a:miter lim="400000"/>
            <a:headEnd/>
            <a:tailEnd/>
          </a:ln>
        </p:spPr>
      </p:pic>
      <p:pic>
        <p:nvPicPr>
          <p:cNvPr id="76" name="未标题-1.png" descr="未标题-1.png"/>
          <p:cNvPicPr>
            <a:picLocks noChangeAspect="1"/>
          </p:cNvPicPr>
          <p:nvPr/>
        </p:nvPicPr>
        <p:blipFill>
          <a:blip r:embed="rId4"/>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Acknowledgement">
    <p:spTree>
      <p:nvGrpSpPr>
        <p:cNvPr id="1" name=""/>
        <p:cNvGrpSpPr/>
        <p:nvPr/>
      </p:nvGrpSpPr>
      <p:grpSpPr>
        <a:xfrm>
          <a:off x="0" y="0"/>
          <a:ext cx="0" cy="0"/>
          <a:chOff x="0" y="0"/>
          <a:chExt cx="0" cy="0"/>
        </a:xfrm>
      </p:grpSpPr>
      <p:sp>
        <p:nvSpPr>
          <p:cNvPr id="83"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84"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24"/>
                  </a:schemeClr>
                </a:solidFill>
              </a:defRPr>
            </a:lvl1pPr>
          </a:lstStyle>
          <a:p>
            <a:r>
              <a:t>Title Text</a:t>
            </a:r>
          </a:p>
        </p:txBody>
      </p:sp>
      <p:sp>
        <p:nvSpPr>
          <p:cNvPr id="85"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pic>
        <p:nvPicPr>
          <p:cNvPr id="86"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grpSp>
        <p:nvGrpSpPr>
          <p:cNvPr id="89" name="Group"/>
          <p:cNvGrpSpPr/>
          <p:nvPr/>
        </p:nvGrpSpPr>
        <p:grpSpPr>
          <a:xfrm>
            <a:off x="698500" y="457200"/>
            <a:ext cx="4650728" cy="628817"/>
            <a:chOff x="0" y="0"/>
            <a:chExt cx="4650727" cy="628816"/>
          </a:xfrm>
        </p:grpSpPr>
        <p:pic>
          <p:nvPicPr>
            <p:cNvPr id="87" name="图形 4" descr="图形 4"/>
            <p:cNvPicPr>
              <a:picLocks noChangeAspect="1"/>
            </p:cNvPicPr>
            <p:nvPr/>
          </p:nvPicPr>
          <p:blipFill>
            <a:blip r:embed="rId3"/>
            <a:stretch>
              <a:fillRect/>
            </a:stretch>
          </p:blipFill>
          <p:spPr>
            <a:xfrm>
              <a:off x="0" y="27759"/>
              <a:ext cx="2095500" cy="573298"/>
            </a:xfrm>
            <a:prstGeom prst="rect">
              <a:avLst/>
            </a:prstGeom>
            <a:ln w="12700" cap="flat">
              <a:noFill/>
              <a:miter lim="400000"/>
              <a:headEnd/>
              <a:tailEnd/>
            </a:ln>
            <a:effectLst/>
          </p:spPr>
        </p:pic>
        <p:pic>
          <p:nvPicPr>
            <p:cNvPr id="88" name="标准中英文组合.png" descr="标准中英文组合.png"/>
            <p:cNvPicPr>
              <a:picLocks noChangeAspect="1"/>
            </p:cNvPicPr>
            <p:nvPr/>
          </p:nvPicPr>
          <p:blipFill>
            <a:blip r:embed="rId4"/>
            <a:stretch>
              <a:fillRect/>
            </a:stretch>
          </p:blipFill>
          <p:spPr>
            <a:xfrm>
              <a:off x="2555227" y="0"/>
              <a:ext cx="2095501" cy="628817"/>
            </a:xfrm>
            <a:prstGeom prst="rect">
              <a:avLst/>
            </a:prstGeom>
            <a:ln w="12700" cap="flat">
              <a:noFill/>
              <a:miter lim="400000"/>
              <a:headEnd/>
              <a:tailEnd/>
            </a:ln>
            <a:effectLst/>
          </p:spPr>
        </p:pic>
      </p:grpSp>
      <p:pic>
        <p:nvPicPr>
          <p:cNvPr id="90" name="未标题-1.png" descr="未标题-1.png"/>
          <p:cNvPicPr>
            <a:picLocks noChangeAspect="1"/>
          </p:cNvPicPr>
          <p:nvPr/>
        </p:nvPicPr>
        <p:blipFill>
          <a:blip r:embed="rId5"/>
          <a:stretch>
            <a:fillRect/>
          </a:stretch>
        </p:blipFill>
        <p:spPr>
          <a:xfrm>
            <a:off x="370678" y="13273684"/>
            <a:ext cx="1119620" cy="399991"/>
          </a:xfrm>
          <a:prstGeom prst="rect">
            <a:avLst/>
          </a:prstGeom>
          <a:ln w="12700">
            <a:miter lim="400000"/>
            <a:headEnd/>
            <a:tailEnd/>
          </a:ln>
        </p:spPr>
      </p:pic>
      <p:sp>
        <p:nvSpPr>
          <p:cNvPr id="91" name="Slide Number"/>
          <p:cNvSpPr txBox="1">
            <a:spLocks noGrp="1"/>
          </p:cNvSpPr>
          <p:nvPr>
            <p:ph type="sldNum" sz="quarter" idx="2"/>
          </p:nvPr>
        </p:nvSpPr>
        <p:spPr>
          <a:xfrm>
            <a:off x="22859958" y="12700000"/>
            <a:ext cx="466354" cy="473075"/>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7" name="矩形 2"/>
          <p:cNvSpPr/>
          <p:nvPr/>
        </p:nvSpPr>
        <p:spPr>
          <a:xfrm>
            <a:off x="-1" y="0"/>
            <a:ext cx="24384001" cy="13716000"/>
          </a:xfrm>
          <a:prstGeom prst="rect">
            <a:avLst/>
          </a:prstGeom>
          <a:solidFill>
            <a:srgbClr val="144168"/>
          </a:solidFill>
          <a:ln w="12700">
            <a:miter lim="400000"/>
          </a:ln>
        </p:spPr>
        <p:txBody>
          <a:bodyPr lIns="45719" rIns="45719" anchor="ctr"/>
          <a:lstStyle/>
          <a:p>
            <a:pPr defTabSz="914400">
              <a:defRPr sz="1800">
                <a:solidFill>
                  <a:srgbClr val="FFFFFF"/>
                </a:solidFill>
              </a:defRPr>
            </a:pPr>
            <a:endParaRPr sz="3200"/>
          </a:p>
        </p:txBody>
      </p:sp>
      <p:pic>
        <p:nvPicPr>
          <p:cNvPr id="18" name="图形 8" descr="图形 8"/>
          <p:cNvPicPr>
            <a:picLocks noChangeAspect="1"/>
          </p:cNvPicPr>
          <p:nvPr/>
        </p:nvPicPr>
        <p:blipFill>
          <a:blip r:embed="rId2">
            <a:alphaModFix amt="60000"/>
          </a:blip>
          <a:srcRect r="31196" b="18959"/>
          <a:stretch>
            <a:fillRect/>
          </a:stretch>
        </p:blipFill>
        <p:spPr>
          <a:xfrm>
            <a:off x="13135717" y="3843899"/>
            <a:ext cx="11248283" cy="9865114"/>
          </a:xfrm>
          <a:prstGeom prst="rect">
            <a:avLst/>
          </a:prstGeom>
          <a:ln w="12700">
            <a:miter lim="400000"/>
            <a:headEnd/>
            <a:tailEnd/>
          </a:ln>
        </p:spPr>
      </p:pic>
      <p:pic>
        <p:nvPicPr>
          <p:cNvPr id="19" name="图片 3" descr="图片 3"/>
          <p:cNvPicPr>
            <a:picLocks noChangeAspect="1"/>
          </p:cNvPicPr>
          <p:nvPr/>
        </p:nvPicPr>
        <p:blipFill>
          <a:blip r:embed="rId3"/>
          <a:srcRect t="22189"/>
          <a:stretch>
            <a:fillRect/>
          </a:stretch>
        </p:blipFill>
        <p:spPr>
          <a:xfrm>
            <a:off x="695377" y="459773"/>
            <a:ext cx="6311017" cy="1132651"/>
          </a:xfrm>
          <a:prstGeom prst="rect">
            <a:avLst/>
          </a:prstGeom>
          <a:ln w="12700">
            <a:miter lim="400000"/>
            <a:headEnd/>
            <a:tailEnd/>
          </a:ln>
        </p:spPr>
      </p:pic>
      <p:sp>
        <p:nvSpPr>
          <p:cNvPr id="20" name="Title Text"/>
          <p:cNvSpPr txBox="1">
            <a:spLocks noGrp="1"/>
          </p:cNvSpPr>
          <p:nvPr>
            <p:ph type="title" hasCustomPrompt="1"/>
          </p:nvPr>
        </p:nvSpPr>
        <p:spPr>
          <a:xfrm>
            <a:off x="2782689" y="3789034"/>
            <a:ext cx="18796001" cy="2912132"/>
          </a:xfrm>
          <a:prstGeom prst="rect">
            <a:avLst/>
          </a:prstGeom>
        </p:spPr>
        <p:txBody>
          <a:bodyPr anchor="b"/>
          <a:lstStyle>
            <a:lvl1pPr algn="ctr">
              <a:defRPr sz="11200"/>
            </a:lvl1pPr>
          </a:lstStyle>
          <a:p>
            <a:r>
              <a:t>Title Text</a:t>
            </a:r>
          </a:p>
        </p:txBody>
      </p:sp>
      <p:sp>
        <p:nvSpPr>
          <p:cNvPr id="21" name="Body Level One…"/>
          <p:cNvSpPr txBox="1">
            <a:spLocks noGrp="1"/>
          </p:cNvSpPr>
          <p:nvPr>
            <p:ph type="body" sz="quarter" idx="1" hasCustomPrompt="1"/>
          </p:nvPr>
        </p:nvSpPr>
        <p:spPr>
          <a:xfrm>
            <a:off x="8142909" y="7981719"/>
            <a:ext cx="8098182" cy="1589485"/>
          </a:xfrm>
          <a:prstGeom prst="rect">
            <a:avLst/>
          </a:prstGeom>
        </p:spPr>
        <p:txBody>
          <a:bodyPr anchor="t"/>
          <a:lstStyle>
            <a:lvl1pPr marL="0" indent="0" algn="ctr">
              <a:spcBef>
                <a:spcPts val="0"/>
              </a:spcBef>
              <a:buSzTx/>
              <a:buNone/>
              <a:defRPr sz="5200">
                <a:solidFill>
                  <a:srgbClr val="FFFFFF"/>
                </a:solidFill>
              </a:defRPr>
            </a:lvl1pPr>
            <a:lvl2pPr marL="0" indent="0" algn="ctr">
              <a:spcBef>
                <a:spcPts val="0"/>
              </a:spcBef>
              <a:buSzTx/>
              <a:buNone/>
              <a:defRPr sz="5200">
                <a:solidFill>
                  <a:srgbClr val="FFFFFF"/>
                </a:solidFill>
              </a:defRPr>
            </a:lvl2pPr>
            <a:lvl3pPr marL="0" indent="0" algn="ctr">
              <a:spcBef>
                <a:spcPts val="0"/>
              </a:spcBef>
              <a:buSzTx/>
              <a:buNone/>
              <a:defRPr sz="5200">
                <a:solidFill>
                  <a:srgbClr val="FFFFFF"/>
                </a:solidFill>
              </a:defRPr>
            </a:lvl3pPr>
            <a:lvl4pPr marL="0" indent="0" algn="ctr">
              <a:spcBef>
                <a:spcPts val="0"/>
              </a:spcBef>
              <a:buSzTx/>
              <a:buNone/>
              <a:defRPr sz="5200">
                <a:solidFill>
                  <a:srgbClr val="FFFFFF"/>
                </a:solidFill>
              </a:defRPr>
            </a:lvl4pPr>
            <a:lvl5pPr marL="0" indent="0" algn="ctr">
              <a:spcBef>
                <a:spcPts val="0"/>
              </a:spcBef>
              <a:buSzTx/>
              <a:buNone/>
              <a:defRPr sz="5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22" name="未标题-1.png" descr="未标题-1.png"/>
          <p:cNvPicPr>
            <a:picLocks noChangeAspect="1"/>
          </p:cNvPicPr>
          <p:nvPr/>
        </p:nvPicPr>
        <p:blipFill>
          <a:blip r:embed="rId4"/>
          <a:stretch>
            <a:fillRect/>
          </a:stretch>
        </p:blipFill>
        <p:spPr>
          <a:xfrm>
            <a:off x="7234672" y="564458"/>
            <a:ext cx="1967652" cy="702956"/>
          </a:xfrm>
          <a:prstGeom prst="rect">
            <a:avLst/>
          </a:prstGeom>
          <a:ln w="12700">
            <a:miter lim="400000"/>
            <a:headEnd/>
            <a:tailEnd/>
          </a:ln>
        </p:spPr>
      </p:pic>
      <p:sp>
        <p:nvSpPr>
          <p:cNvPr id="23" name="Rectangle"/>
          <p:cNvSpPr/>
          <p:nvPr/>
        </p:nvSpPr>
        <p:spPr>
          <a:xfrm>
            <a:off x="-1" y="13580487"/>
            <a:ext cx="24384001"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pic>
        <p:nvPicPr>
          <p:cNvPr id="24" name="图形 1" descr="图形 1"/>
          <p:cNvPicPr>
            <a:picLocks noChangeAspect="1"/>
          </p:cNvPicPr>
          <p:nvPr/>
        </p:nvPicPr>
        <p:blipFill>
          <a:blip r:embed="rId5"/>
          <a:srcRect b="12661"/>
          <a:stretch>
            <a:fillRect/>
          </a:stretch>
        </p:blipFill>
        <p:spPr>
          <a:xfrm>
            <a:off x="-1" y="5831"/>
            <a:ext cx="24361446" cy="13717153"/>
          </a:xfrm>
          <a:prstGeom prst="rect">
            <a:avLst/>
          </a:prstGeom>
          <a:ln w="12700">
            <a:miter lim="400000"/>
            <a:headEnd/>
            <a:tailEnd/>
          </a:ln>
        </p:spPr>
      </p:pic>
      <p:sp>
        <p:nvSpPr>
          <p:cNvPr id="25" name="Rectangle"/>
          <p:cNvSpPr/>
          <p:nvPr/>
        </p:nvSpPr>
        <p:spPr>
          <a:xfrm>
            <a:off x="-1" y="5338"/>
            <a:ext cx="24384001" cy="142876"/>
          </a:xfrm>
          <a:prstGeom prst="rect">
            <a:avLst/>
          </a:prstGeom>
          <a:solidFill>
            <a:srgbClr val="003559"/>
          </a:solidFill>
          <a:ln w="12700">
            <a:miter lim="400000"/>
          </a:ln>
        </p:spPr>
        <p:txBody>
          <a:bodyPr lIns="71437" tIns="71437" rIns="71437" bIns="71437" anchor="ctr"/>
          <a:lstStyle/>
          <a:p>
            <a:pPr>
              <a:defRPr sz="2800">
                <a:solidFill>
                  <a:srgbClr val="FFFFFF"/>
                </a:solidFill>
              </a:defRPr>
            </a:pPr>
            <a:endParaRPr sz="3200"/>
          </a:p>
        </p:txBody>
      </p:sp>
      <p:sp>
        <p:nvSpPr>
          <p:cNvPr id="26" name="Slide Number"/>
          <p:cNvSpPr txBox="1">
            <a:spLocks noGrp="1"/>
          </p:cNvSpPr>
          <p:nvPr>
            <p:ph type="sldNum" sz="quarter" idx="2"/>
          </p:nvPr>
        </p:nvSpPr>
        <p:spPr>
          <a:xfrm>
            <a:off x="20740873" y="13073062"/>
            <a:ext cx="466354" cy="473076"/>
          </a:xfrm>
          <a:prstGeom prst="rect">
            <a:avLst/>
          </a:prstGeom>
        </p:spPr>
        <p:txBody>
          <a:bodyPr/>
          <a:lstStyle>
            <a:lvl1pPr>
              <a:defRPr>
                <a:solidFill>
                  <a:srgbClr val="000000"/>
                </a:solidFill>
              </a:defRPr>
            </a:lvl1p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3" name="Body Level One…"/>
          <p:cNvSpPr txBox="1">
            <a:spLocks noGrp="1"/>
          </p:cNvSpPr>
          <p:nvPr>
            <p:ph type="body" idx="1"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34" name="Title Text"/>
          <p:cNvSpPr txBox="1">
            <a:spLocks noGrp="1"/>
          </p:cNvSpPr>
          <p:nvPr>
            <p:ph type="title"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stStyle>
          <a:p>
            <a:r>
              <a:t>Title Text</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42" name="六边形 10"/>
          <p:cNvSpPr/>
          <p:nvPr/>
        </p:nvSpPr>
        <p:spPr>
          <a:xfrm>
            <a:off x="17546290" y="4655151"/>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sz="3200"/>
          </a:p>
        </p:txBody>
      </p:sp>
      <p:sp>
        <p:nvSpPr>
          <p:cNvPr id="43" name="六边形 10"/>
          <p:cNvSpPr/>
          <p:nvPr/>
        </p:nvSpPr>
        <p:spPr>
          <a:xfrm>
            <a:off x="10238268"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sz="3200"/>
          </a:p>
        </p:txBody>
      </p:sp>
      <p:sp>
        <p:nvSpPr>
          <p:cNvPr id="44" name="六边形 10"/>
          <p:cNvSpPr/>
          <p:nvPr/>
        </p:nvSpPr>
        <p:spPr>
          <a:xfrm>
            <a:off x="2699687"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sz="3200"/>
          </a:p>
        </p:txBody>
      </p:sp>
      <p:grpSp>
        <p:nvGrpSpPr>
          <p:cNvPr id="47" name="Group"/>
          <p:cNvGrpSpPr/>
          <p:nvPr/>
        </p:nvGrpSpPr>
        <p:grpSpPr>
          <a:xfrm>
            <a:off x="-6350" y="-550"/>
            <a:ext cx="24385889" cy="1571626"/>
            <a:chOff x="0" y="0"/>
            <a:chExt cx="24385887" cy="1571625"/>
          </a:xfrm>
        </p:grpSpPr>
        <p:sp>
          <p:nvSpPr>
            <p:cNvPr id="45" name="Rectangle"/>
            <p:cNvSpPr/>
            <p:nvPr/>
          </p:nvSpPr>
          <p:spPr>
            <a:xfrm>
              <a:off x="14338025" y="0"/>
              <a:ext cx="10047863" cy="1571625"/>
            </a:xfrm>
            <a:prstGeom prst="rect">
              <a:avLst/>
            </a:prstGeom>
            <a:gradFill flip="none" rotWithShape="1">
              <a:gsLst>
                <a:gs pos="0">
                  <a:srgbClr val="FFFFFF"/>
                </a:gs>
                <a:gs pos="100000">
                  <a:srgbClr val="003559"/>
                </a:gs>
              </a:gsLst>
              <a:lin ang="10800000" scaled="0"/>
            </a:gradFill>
            <a:ln w="12700" cap="flat">
              <a:noFill/>
              <a:miter lim="400000"/>
            </a:ln>
            <a:effectLst/>
          </p:spPr>
          <p:txBody>
            <a:bodyPr wrap="square" lIns="71437" tIns="71437" rIns="71437" bIns="71437" numCol="1" anchor="ctr">
              <a:noAutofit/>
            </a:bodyPr>
            <a:lstStyle/>
            <a:p>
              <a:pPr>
                <a:defRPr sz="3000">
                  <a:solidFill>
                    <a:srgbClr val="FFFFFF"/>
                  </a:solidFill>
                </a:defRPr>
              </a:pPr>
              <a:endParaRPr sz="3200"/>
            </a:p>
          </p:txBody>
        </p:sp>
        <p:sp>
          <p:nvSpPr>
            <p:cNvPr id="46" name="Rectangle"/>
            <p:cNvSpPr/>
            <p:nvPr/>
          </p:nvSpPr>
          <p:spPr>
            <a:xfrm>
              <a:off x="0" y="0"/>
              <a:ext cx="14456782" cy="1571626"/>
            </a:xfrm>
            <a:prstGeom prst="rect">
              <a:avLst/>
            </a:prstGeom>
            <a:solidFill>
              <a:srgbClr val="003559"/>
            </a:solidFill>
            <a:ln w="12700" cap="flat">
              <a:noFill/>
              <a:miter lim="400000"/>
            </a:ln>
            <a:effectLst/>
          </p:spPr>
          <p:txBody>
            <a:bodyPr wrap="square" lIns="71437" tIns="71437" rIns="71437" bIns="71437" numCol="1" anchor="ctr">
              <a:noAutofit/>
            </a:bodyPr>
            <a:lstStyle/>
            <a:p>
              <a:pPr>
                <a:defRPr sz="3000">
                  <a:solidFill>
                    <a:srgbClr val="FFFFFF"/>
                  </a:solidFill>
                </a:defRPr>
              </a:pPr>
              <a:endParaRPr sz="3200"/>
            </a:p>
          </p:txBody>
        </p:sp>
      </p:grpSp>
      <p:sp>
        <p:nvSpPr>
          <p:cNvPr id="48" name="Title Text"/>
          <p:cNvSpPr txBox="1">
            <a:spLocks noGrp="1"/>
          </p:cNvSpPr>
          <p:nvPr>
            <p:ph type="title" hasCustomPrompt="1"/>
          </p:nvPr>
        </p:nvSpPr>
        <p:spPr>
          <a:prstGeom prst="rect">
            <a:avLst/>
          </a:prstGeom>
        </p:spPr>
        <p:txBody>
          <a:bodyPr/>
          <a:lstStyle/>
          <a:p>
            <a:r>
              <a:t>Title Text</a:t>
            </a:r>
          </a:p>
        </p:txBody>
      </p:sp>
      <p:sp>
        <p:nvSpPr>
          <p:cNvPr id="49"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endParaRPr sz="3200"/>
          </a:p>
        </p:txBody>
      </p:sp>
      <p:sp>
        <p:nvSpPr>
          <p:cNvPr id="50" name="01"/>
          <p:cNvSpPr txBox="1"/>
          <p:nvPr/>
        </p:nvSpPr>
        <p:spPr>
          <a:xfrm>
            <a:off x="1197761" y="3863989"/>
            <a:ext cx="1426941"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01</a:t>
            </a:r>
          </a:p>
        </p:txBody>
      </p:sp>
      <p:sp>
        <p:nvSpPr>
          <p:cNvPr id="51" name="1st heading"/>
          <p:cNvSpPr txBox="1">
            <a:spLocks noGrp="1"/>
          </p:cNvSpPr>
          <p:nvPr>
            <p:ph type="body" sz="quarter" idx="21" hasCustomPrompt="1"/>
          </p:nvPr>
        </p:nvSpPr>
        <p:spPr>
          <a:xfrm>
            <a:off x="2820320"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2" name="2nd heading"/>
          <p:cNvSpPr txBox="1">
            <a:spLocks noGrp="1"/>
          </p:cNvSpPr>
          <p:nvPr>
            <p:ph type="body" sz="quarter" idx="22" hasCustomPrompt="1"/>
          </p:nvPr>
        </p:nvSpPr>
        <p:spPr>
          <a:xfrm>
            <a:off x="2820320"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3" name="02"/>
          <p:cNvSpPr txBox="1"/>
          <p:nvPr/>
        </p:nvSpPr>
        <p:spPr>
          <a:xfrm>
            <a:off x="8609335"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02</a:t>
            </a:r>
          </a:p>
        </p:txBody>
      </p:sp>
      <p:sp>
        <p:nvSpPr>
          <p:cNvPr id="54" name="1st heading"/>
          <p:cNvSpPr txBox="1">
            <a:spLocks noGrp="1"/>
          </p:cNvSpPr>
          <p:nvPr>
            <p:ph type="body" sz="quarter" idx="23" hasCustomPrompt="1"/>
          </p:nvPr>
        </p:nvSpPr>
        <p:spPr>
          <a:xfrm>
            <a:off x="10231894"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5" name="2nd heading"/>
          <p:cNvSpPr txBox="1">
            <a:spLocks noGrp="1"/>
          </p:cNvSpPr>
          <p:nvPr>
            <p:ph type="body" sz="quarter" idx="24" hasCustomPrompt="1"/>
          </p:nvPr>
        </p:nvSpPr>
        <p:spPr>
          <a:xfrm>
            <a:off x="10231894"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6" name="03"/>
          <p:cNvSpPr txBox="1"/>
          <p:nvPr/>
        </p:nvSpPr>
        <p:spPr>
          <a:xfrm>
            <a:off x="16020910"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03</a:t>
            </a:r>
          </a:p>
        </p:txBody>
      </p:sp>
      <p:sp>
        <p:nvSpPr>
          <p:cNvPr id="57" name="1st heading"/>
          <p:cNvSpPr txBox="1">
            <a:spLocks noGrp="1"/>
          </p:cNvSpPr>
          <p:nvPr>
            <p:ph type="body" sz="quarter" idx="25" hasCustomPrompt="1"/>
          </p:nvPr>
        </p:nvSpPr>
        <p:spPr>
          <a:xfrm>
            <a:off x="17643470" y="4598573"/>
            <a:ext cx="4479372"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8" name="2nd heading"/>
          <p:cNvSpPr txBox="1">
            <a:spLocks noGrp="1"/>
          </p:cNvSpPr>
          <p:nvPr>
            <p:ph type="body" sz="quarter" idx="26" hasCustomPrompt="1"/>
          </p:nvPr>
        </p:nvSpPr>
        <p:spPr>
          <a:xfrm>
            <a:off x="17643470" y="6188089"/>
            <a:ext cx="4479372"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9"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60"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t>‹#›</a:t>
            </a:fld>
            <a:endParaRPr/>
          </a:p>
        </p:txBody>
      </p:sp>
      <p:pic>
        <p:nvPicPr>
          <p:cNvPr id="61" name="图形 4" descr="图形 4"/>
          <p:cNvPicPr>
            <a:picLocks noChangeAspect="1"/>
          </p:cNvPicPr>
          <p:nvPr/>
        </p:nvPicPr>
        <p:blipFill>
          <a:blip r:embed="rId2"/>
          <a:stretch>
            <a:fillRect/>
          </a:stretch>
        </p:blipFill>
        <p:spPr>
          <a:xfrm>
            <a:off x="21756578" y="469350"/>
            <a:ext cx="2309924" cy="631961"/>
          </a:xfrm>
          <a:prstGeom prst="rect">
            <a:avLst/>
          </a:prstGeom>
          <a:ln w="12700">
            <a:miter lim="400000"/>
            <a:headEnd/>
            <a:tailEnd/>
          </a:ln>
        </p:spPr>
      </p:pic>
      <p:pic>
        <p:nvPicPr>
          <p:cNvPr id="62" name="未标题-1.png" descr="未标题-1.png"/>
          <p:cNvPicPr>
            <a:picLocks noChangeAspect="1"/>
          </p:cNvPicPr>
          <p:nvPr/>
        </p:nvPicPr>
        <p:blipFill>
          <a:blip r:embed="rId3"/>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estion Light">
    <p:spTree>
      <p:nvGrpSpPr>
        <p:cNvPr id="1" name=""/>
        <p:cNvGrpSpPr/>
        <p:nvPr/>
      </p:nvGrpSpPr>
      <p:grpSpPr>
        <a:xfrm>
          <a:off x="0" y="0"/>
          <a:ext cx="0" cy="0"/>
          <a:chOff x="0" y="0"/>
          <a:chExt cx="0" cy="0"/>
        </a:xfrm>
      </p:grpSpPr>
      <p:sp>
        <p:nvSpPr>
          <p:cNvPr id="69" name="Rectangle"/>
          <p:cNvSpPr/>
          <p:nvPr/>
        </p:nvSpPr>
        <p:spPr>
          <a:xfrm>
            <a:off x="0" y="13581544"/>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70"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71"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23"/>
                  </a:schemeClr>
                </a:solidFill>
              </a:defRPr>
            </a:lvl1pPr>
          </a:lstStyle>
          <a:p>
            <a:r>
              <a:t>Title Text</a:t>
            </a:r>
          </a:p>
        </p:txBody>
      </p:sp>
      <p:sp>
        <p:nvSpPr>
          <p:cNvPr id="72"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pic>
        <p:nvPicPr>
          <p:cNvPr id="73"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sp>
        <p:nvSpPr>
          <p:cNvPr id="74"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t>‹#›</a:t>
            </a:fld>
            <a:endParaRPr/>
          </a:p>
        </p:txBody>
      </p:sp>
      <p:pic>
        <p:nvPicPr>
          <p:cNvPr id="75" name="图形 4" descr="图形 4"/>
          <p:cNvPicPr>
            <a:picLocks noChangeAspect="1"/>
          </p:cNvPicPr>
          <p:nvPr/>
        </p:nvPicPr>
        <p:blipFill>
          <a:blip r:embed="rId3"/>
          <a:stretch>
            <a:fillRect/>
          </a:stretch>
        </p:blipFill>
        <p:spPr>
          <a:xfrm>
            <a:off x="21756578" y="469350"/>
            <a:ext cx="2309924" cy="631961"/>
          </a:xfrm>
          <a:prstGeom prst="rect">
            <a:avLst/>
          </a:prstGeom>
          <a:ln w="12700">
            <a:miter lim="400000"/>
            <a:headEnd/>
            <a:tailEnd/>
          </a:ln>
        </p:spPr>
      </p:pic>
      <p:pic>
        <p:nvPicPr>
          <p:cNvPr id="76" name="未标题-1.png" descr="未标题-1.png"/>
          <p:cNvPicPr>
            <a:picLocks noChangeAspect="1"/>
          </p:cNvPicPr>
          <p:nvPr/>
        </p:nvPicPr>
        <p:blipFill>
          <a:blip r:embed="rId4"/>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4331677" y="-550"/>
            <a:ext cx="10047863" cy="1571626"/>
          </a:xfrm>
          <a:prstGeom prst="rect">
            <a:avLst/>
          </a:prstGeom>
          <a:gradFill>
            <a:gsLst>
              <a:gs pos="0">
                <a:srgbClr val="FFFFFF"/>
              </a:gs>
              <a:gs pos="100000">
                <a:srgbClr val="003559"/>
              </a:gs>
            </a:gsLst>
            <a:lin ang="10800000"/>
          </a:gradFill>
          <a:ln w="12700">
            <a:miter lim="400000"/>
          </a:ln>
        </p:spPr>
        <p:txBody>
          <a:bodyPr lIns="71437" tIns="71437" rIns="71437" bIns="71437" anchor="ctr"/>
          <a:lstStyle/>
          <a:p>
            <a:pPr>
              <a:defRPr sz="3000">
                <a:solidFill>
                  <a:srgbClr val="FFFFFF"/>
                </a:solidFill>
              </a:defRPr>
            </a:pPr>
            <a:endParaRPr/>
          </a:p>
        </p:txBody>
      </p:sp>
      <p:sp>
        <p:nvSpPr>
          <p:cNvPr id="3" name="Rectangle"/>
          <p:cNvSpPr/>
          <p:nvPr/>
        </p:nvSpPr>
        <p:spPr>
          <a:xfrm>
            <a:off x="-6350" y="-550"/>
            <a:ext cx="14456783" cy="157162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4" name="Body Level One…"/>
          <p:cNvSpPr txBox="1">
            <a:spLocks noGrp="1"/>
          </p:cNvSpPr>
          <p:nvPr>
            <p:ph type="body" idx="1"/>
          </p:nvPr>
        </p:nvSpPr>
        <p:spPr>
          <a:xfrm>
            <a:off x="2032000" y="2472497"/>
            <a:ext cx="20320000" cy="10160001"/>
          </a:xfrm>
          <a:prstGeom prst="rect">
            <a:avLst/>
          </a:prstGeom>
          <a:ln w="12700">
            <a:miter lim="400000"/>
          </a:ln>
        </p:spPr>
        <p:txBody>
          <a:bodyPr lIns="71437" tIns="71437" rIns="71437" bIns="71437" anchor="ctr">
            <a:normAutofit/>
          </a:bodyPr>
          <a:lstStyle>
            <a:lvl2pPr marL="1028065" indent="-583565">
              <a:defRPr sz="4200"/>
            </a:lvl2pPr>
            <a:lvl3pPr marL="1416685" indent="-527685">
              <a:defRPr sz="3800"/>
            </a:lvl3pPr>
            <a:lvl4pPr marL="1833245" indent="-499745">
              <a:defRPr sz="3600"/>
            </a:lvl4pPr>
            <a:lvl5pPr marL="2222500" indent="-444500">
              <a:defRPr sz="3200"/>
            </a:lvl5pPr>
          </a:lstStyle>
          <a:p>
            <a:r>
              <a:t>Body Level One</a:t>
            </a:r>
          </a:p>
          <a:p>
            <a:pPr lvl="1"/>
            <a:r>
              <a:t>Body Level Two</a:t>
            </a:r>
          </a:p>
          <a:p>
            <a:pPr lvl="2"/>
            <a:r>
              <a:t>Body Level Three</a:t>
            </a:r>
          </a:p>
          <a:p>
            <a:pPr lvl="3"/>
            <a:r>
              <a:t>Body Level Four</a:t>
            </a:r>
          </a:p>
          <a:p>
            <a:pPr lvl="4"/>
            <a:r>
              <a:t>Body Level Five</a:t>
            </a:r>
          </a:p>
        </p:txBody>
      </p:sp>
      <p:sp>
        <p:nvSpPr>
          <p:cNvPr id="5" name="Title Text"/>
          <p:cNvSpPr txBox="1">
            <a:spLocks noGrp="1"/>
          </p:cNvSpPr>
          <p:nvPr>
            <p:ph type="title"/>
          </p:nvPr>
        </p:nvSpPr>
        <p:spPr>
          <a:xfrm>
            <a:off x="2032000" y="-550"/>
            <a:ext cx="20320000" cy="1571626"/>
          </a:xfrm>
          <a:prstGeom prst="rect">
            <a:avLst/>
          </a:prstGeom>
          <a:ln w="12700">
            <a:miter lim="400000"/>
          </a:ln>
        </p:spPr>
        <p:txBody>
          <a:bodyPr lIns="71437" tIns="71437" rIns="71437" bIns="71437" anchor="ctr">
            <a:normAutofit/>
          </a:bodyPr>
          <a:lstStyle/>
          <a:p>
            <a:r>
              <a:t>Title Text</a:t>
            </a:r>
          </a:p>
        </p:txBody>
      </p:sp>
      <p:sp>
        <p:nvSpPr>
          <p:cNvPr id="6"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endParaRPr/>
          </a:p>
        </p:txBody>
      </p:sp>
      <p:sp>
        <p:nvSpPr>
          <p:cNvPr id="7"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8" name="Slide Number"/>
          <p:cNvSpPr txBox="1">
            <a:spLocks noGrp="1"/>
          </p:cNvSpPr>
          <p:nvPr>
            <p:ph type="sldNum" sz="quarter" idx="2"/>
          </p:nvPr>
        </p:nvSpPr>
        <p:spPr>
          <a:xfrm>
            <a:off x="23600080" y="13247543"/>
            <a:ext cx="466354" cy="473076"/>
          </a:xfrm>
          <a:prstGeom prst="rect">
            <a:avLst/>
          </a:prstGeom>
          <a:ln w="12700">
            <a:miter lim="400000"/>
          </a:ln>
        </p:spPr>
        <p:txBody>
          <a:bodyPr wrap="none" lIns="71437" tIns="71437" rIns="71437" bIns="71437">
            <a:spAutoFit/>
          </a:bodyPr>
          <a:lstStyle>
            <a:lvl1pPr>
              <a:defRPr sz="2200">
                <a:solidFill>
                  <a:srgbClr val="E67D13"/>
                </a:solidFill>
              </a:defRPr>
            </a:lvl1pPr>
          </a:lstStyle>
          <a:p>
            <a:fld id="{86CB4B4D-7CA3-9044-876B-883B54F8677D}" type="slidenum">
              <a:rPr/>
              <a:t>‹#›</a:t>
            </a:fld>
            <a:endParaRPr/>
          </a:p>
        </p:txBody>
      </p:sp>
      <p:pic>
        <p:nvPicPr>
          <p:cNvPr id="9" name="未标题-1.png" descr="未标题-1.png"/>
          <p:cNvPicPr>
            <a:picLocks noChangeAspect="1"/>
          </p:cNvPicPr>
          <p:nvPr/>
        </p:nvPicPr>
        <p:blipFill>
          <a:blip r:embed="rId7"/>
          <a:stretch>
            <a:fillRect/>
          </a:stretch>
        </p:blipFill>
        <p:spPr>
          <a:xfrm>
            <a:off x="370678" y="13273684"/>
            <a:ext cx="1119620" cy="399991"/>
          </a:xfrm>
          <a:prstGeom prst="rect">
            <a:avLst/>
          </a:prstGeom>
          <a:ln w="12700">
            <a:miter lim="400000"/>
            <a:headEnd/>
            <a:tailEnd/>
          </a:ln>
        </p:spPr>
      </p:pic>
      <p:pic>
        <p:nvPicPr>
          <p:cNvPr id="10" name="图形 4" descr="图形 4"/>
          <p:cNvPicPr>
            <a:picLocks noChangeAspect="1"/>
          </p:cNvPicPr>
          <p:nvPr/>
        </p:nvPicPr>
        <p:blipFill>
          <a:blip r:embed="rId8"/>
          <a:stretch>
            <a:fillRect/>
          </a:stretch>
        </p:blipFill>
        <p:spPr>
          <a:xfrm>
            <a:off x="21756578" y="469350"/>
            <a:ext cx="2309924" cy="631961"/>
          </a:xfrm>
          <a:prstGeom prst="rect">
            <a:avLst/>
          </a:prstGeom>
          <a:ln w="12700">
            <a:miter lim="4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Arial" panose="020B0604020202020204" pitchFamily="34" charset="0"/>
          <a:ea typeface="+mn-ea"/>
          <a:cs typeface="Arial" panose="020B0604020202020204" pitchFamily="34" charset="0"/>
          <a:sym typeface="Helvetica"/>
        </a:defRPr>
      </a:lvl1pPr>
      <a:lvl2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2pPr>
      <a:lvl3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3pPr>
      <a:lvl4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4pPr>
      <a:lvl5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5pPr>
      <a:lvl6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6pPr>
      <a:lvl7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7pPr>
      <a:lvl8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8pPr>
      <a:lvl9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9pPr>
    </p:titleStyle>
    <p:body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1pPr>
      <a:lvl2pPr marL="1055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2pPr>
      <a:lvl3pPr marL="1499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3pPr>
      <a:lvl4pPr marL="1944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4pPr>
      <a:lvl5pPr marL="2388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p:bodyStyle>
    <p:otherStyle>
      <a:lvl1pPr marL="0" marR="0" indent="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1pPr>
      <a:lvl2pPr marL="0" marR="0" indent="228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2pPr>
      <a:lvl3pPr marL="0" marR="0" indent="457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3pPr>
      <a:lvl4pPr marL="0" marR="0" indent="685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4pPr>
      <a:lvl5pPr marL="0" marR="0" indent="9144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5pPr>
      <a:lvl6pPr marL="0" marR="0" indent="11430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6pPr>
      <a:lvl7pPr marL="0" marR="0" indent="1371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7pPr>
      <a:lvl8pPr marL="0" marR="0" indent="1600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8pPr>
      <a:lvl9pPr marL="0" marR="0" indent="1828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4331677" y="-550"/>
            <a:ext cx="10047863" cy="1571626"/>
          </a:xfrm>
          <a:prstGeom prst="rect">
            <a:avLst/>
          </a:prstGeom>
          <a:gradFill>
            <a:gsLst>
              <a:gs pos="0">
                <a:srgbClr val="FFFFFF"/>
              </a:gs>
              <a:gs pos="100000">
                <a:srgbClr val="003559"/>
              </a:gs>
            </a:gsLst>
            <a:lin ang="10800000"/>
          </a:gradFill>
          <a:ln w="12700">
            <a:miter lim="400000"/>
          </a:ln>
        </p:spPr>
        <p:txBody>
          <a:bodyPr lIns="71437" tIns="71437" rIns="71437" bIns="71437" anchor="ctr"/>
          <a:lstStyle/>
          <a:p>
            <a:pPr>
              <a:defRPr sz="3000">
                <a:solidFill>
                  <a:srgbClr val="FFFFFF"/>
                </a:solidFill>
              </a:defRPr>
            </a:pPr>
            <a:endParaRPr sz="3200"/>
          </a:p>
        </p:txBody>
      </p:sp>
      <p:sp>
        <p:nvSpPr>
          <p:cNvPr id="3" name="Rectangle"/>
          <p:cNvSpPr/>
          <p:nvPr/>
        </p:nvSpPr>
        <p:spPr>
          <a:xfrm>
            <a:off x="-6350" y="-550"/>
            <a:ext cx="14456783" cy="157162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4" name="Body Level One…"/>
          <p:cNvSpPr txBox="1">
            <a:spLocks noGrp="1"/>
          </p:cNvSpPr>
          <p:nvPr>
            <p:ph type="body" idx="1"/>
          </p:nvPr>
        </p:nvSpPr>
        <p:spPr>
          <a:xfrm>
            <a:off x="2032000" y="2472497"/>
            <a:ext cx="20320000" cy="10160001"/>
          </a:xfrm>
          <a:prstGeom prst="rect">
            <a:avLst/>
          </a:prstGeom>
          <a:ln w="12700">
            <a:miter lim="400000"/>
          </a:ln>
        </p:spPr>
        <p:txBody>
          <a:bodyPr lIns="71437" tIns="71437" rIns="71437" bIns="71437" anchor="ctr">
            <a:normAutofit/>
          </a:bodyPr>
          <a:lstStyle>
            <a:lvl2pPr marL="1028065" indent="-583565">
              <a:defRPr sz="4200"/>
            </a:lvl2pPr>
            <a:lvl3pPr marL="1416685" indent="-527685">
              <a:defRPr sz="3800"/>
            </a:lvl3pPr>
            <a:lvl4pPr marL="1833245" indent="-499745">
              <a:defRPr sz="3600"/>
            </a:lvl4pPr>
            <a:lvl5pPr marL="2222500" indent="-444500">
              <a:defRPr sz="3200"/>
            </a:lvl5pPr>
          </a:lstStyle>
          <a:p>
            <a:r>
              <a:t>Body Level One</a:t>
            </a:r>
          </a:p>
          <a:p>
            <a:pPr lvl="1"/>
            <a:r>
              <a:t>Body Level Two</a:t>
            </a:r>
          </a:p>
          <a:p>
            <a:pPr lvl="2"/>
            <a:r>
              <a:t>Body Level Three</a:t>
            </a:r>
          </a:p>
          <a:p>
            <a:pPr lvl="3"/>
            <a:r>
              <a:t>Body Level Four</a:t>
            </a:r>
          </a:p>
          <a:p>
            <a:pPr lvl="4"/>
            <a:r>
              <a:t>Body Level Five</a:t>
            </a:r>
          </a:p>
        </p:txBody>
      </p:sp>
      <p:sp>
        <p:nvSpPr>
          <p:cNvPr id="5" name="Title Text"/>
          <p:cNvSpPr txBox="1">
            <a:spLocks noGrp="1"/>
          </p:cNvSpPr>
          <p:nvPr>
            <p:ph type="title"/>
          </p:nvPr>
        </p:nvSpPr>
        <p:spPr>
          <a:xfrm>
            <a:off x="2032000" y="-550"/>
            <a:ext cx="20320000" cy="1571626"/>
          </a:xfrm>
          <a:prstGeom prst="rect">
            <a:avLst/>
          </a:prstGeom>
          <a:ln w="12700">
            <a:miter lim="400000"/>
          </a:ln>
        </p:spPr>
        <p:txBody>
          <a:bodyPr lIns="71437" tIns="71437" rIns="71437" bIns="71437" anchor="ctr">
            <a:normAutofit/>
          </a:bodyPr>
          <a:lstStyle/>
          <a:p>
            <a:r>
              <a:t>Title Text</a:t>
            </a:r>
          </a:p>
        </p:txBody>
      </p:sp>
      <p:sp>
        <p:nvSpPr>
          <p:cNvPr id="6"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endParaRPr sz="3200"/>
          </a:p>
        </p:txBody>
      </p:sp>
      <p:sp>
        <p:nvSpPr>
          <p:cNvPr id="7"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8" name="Slide Number"/>
          <p:cNvSpPr txBox="1">
            <a:spLocks noGrp="1"/>
          </p:cNvSpPr>
          <p:nvPr>
            <p:ph type="sldNum" sz="quarter" idx="2"/>
          </p:nvPr>
        </p:nvSpPr>
        <p:spPr>
          <a:xfrm>
            <a:off x="23600080" y="13247543"/>
            <a:ext cx="466354" cy="473076"/>
          </a:xfrm>
          <a:prstGeom prst="rect">
            <a:avLst/>
          </a:prstGeom>
          <a:ln w="12700">
            <a:miter lim="400000"/>
          </a:ln>
        </p:spPr>
        <p:txBody>
          <a:bodyPr wrap="none" lIns="71437" tIns="71437" rIns="71437" bIns="71437">
            <a:spAutoFit/>
          </a:bodyPr>
          <a:lstStyle>
            <a:lvl1pPr>
              <a:defRPr sz="2200">
                <a:solidFill>
                  <a:srgbClr val="E67D13"/>
                </a:solidFill>
              </a:defRPr>
            </a:lvl1pPr>
          </a:lstStyle>
          <a:p>
            <a:fld id="{86CB4B4D-7CA3-9044-876B-883B54F8677D}" type="slidenum">
              <a:rPr/>
              <a:t>‹#›</a:t>
            </a:fld>
            <a:endParaRPr/>
          </a:p>
        </p:txBody>
      </p:sp>
      <p:pic>
        <p:nvPicPr>
          <p:cNvPr id="9" name="未标题-1.png" descr="未标题-1.png"/>
          <p:cNvPicPr>
            <a:picLocks noChangeAspect="1"/>
          </p:cNvPicPr>
          <p:nvPr/>
        </p:nvPicPr>
        <p:blipFill>
          <a:blip r:embed="rId8"/>
          <a:stretch>
            <a:fillRect/>
          </a:stretch>
        </p:blipFill>
        <p:spPr>
          <a:xfrm>
            <a:off x="370678" y="13273684"/>
            <a:ext cx="1119620" cy="399991"/>
          </a:xfrm>
          <a:prstGeom prst="rect">
            <a:avLst/>
          </a:prstGeom>
          <a:ln w="12700">
            <a:miter lim="400000"/>
            <a:headEnd/>
            <a:tailEnd/>
          </a:ln>
        </p:spPr>
      </p:pic>
      <p:pic>
        <p:nvPicPr>
          <p:cNvPr id="10" name="图形 4" descr="图形 4"/>
          <p:cNvPicPr>
            <a:picLocks noChangeAspect="1"/>
          </p:cNvPicPr>
          <p:nvPr/>
        </p:nvPicPr>
        <p:blipFill>
          <a:blip r:embed="rId9"/>
          <a:stretch>
            <a:fillRect/>
          </a:stretch>
        </p:blipFill>
        <p:spPr>
          <a:xfrm>
            <a:off x="21756578" y="469350"/>
            <a:ext cx="2309924" cy="631961"/>
          </a:xfrm>
          <a:prstGeom prst="rect">
            <a:avLst/>
          </a:prstGeom>
          <a:ln w="12700">
            <a:miter lim="400000"/>
            <a:headEnd/>
            <a:tailEnd/>
          </a:ln>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transition spd="med"/>
  <p:txStyles>
    <p:titleStyle>
      <a:lvl1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Arial" panose="020B0604020202020204" pitchFamily="34" charset="0"/>
          <a:ea typeface="+mn-ea"/>
          <a:cs typeface="Arial" panose="020B0604020202020204" pitchFamily="34" charset="0"/>
          <a:sym typeface="Helvetica"/>
        </a:defRPr>
      </a:lvl1pPr>
      <a:lvl2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2pPr>
      <a:lvl3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3pPr>
      <a:lvl4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4pPr>
      <a:lvl5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5pPr>
      <a:lvl6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6pPr>
      <a:lvl7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7pPr>
      <a:lvl8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8pPr>
      <a:lvl9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a:defRPr>
      </a:lvl9pPr>
    </p:titleStyle>
    <p:body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1pPr>
      <a:lvl2pPr marL="1055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2pPr>
      <a:lvl3pPr marL="1499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3pPr>
      <a:lvl4pPr marL="1944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4pPr>
      <a:lvl5pPr marL="2388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p:bodyStyle>
    <p:otherStyle>
      <a:lvl1pPr marL="0" marR="0" indent="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1pPr>
      <a:lvl2pPr marL="0" marR="0" indent="228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2pPr>
      <a:lvl3pPr marL="0" marR="0" indent="457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3pPr>
      <a:lvl4pPr marL="0" marR="0" indent="685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4pPr>
      <a:lvl5pPr marL="0" marR="0" indent="9144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5pPr>
      <a:lvl6pPr marL="0" marR="0" indent="11430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6pPr>
      <a:lvl7pPr marL="0" marR="0" indent="1371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7pPr>
      <a:lvl8pPr marL="0" marR="0" indent="1600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8pPr>
      <a:lvl9pPr marL="0" marR="0" indent="1828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1.png"/></Relationships>
</file>

<file path=ppt/slides/_rels/slide111.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nature.com/articles/s41586-018-0414-6#Sec2"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ebp"/><Relationship Id="rId1" Type="http://schemas.openxmlformats.org/officeDocument/2006/relationships/slideLayout" Target="../slideLayouts/slideLayout2.xml"/><Relationship Id="rId4" Type="http://schemas.openxmlformats.org/officeDocument/2006/relationships/hyperlink" Target="https://www.sci-hub.ru/10.1007/978-1-0716-1307-8_19"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lishensuo.github.io/posts/bioinfo/010%E5%8D%95%E7%BB%86%E8%83%9E%E5%88%86%E6%9E%90%E5%B7%A5%E5%85%B7--%E8%BD%AC%E5%BD%95%E5%9B%A0%E5%AD%90pyscenic/"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lishensuo.github.io/posts/bioinfo/010%E5%8D%95%E7%BB%86%E8%83%9E%E5%88%86%E6%9E%90%E5%B7%A5%E5%85%B7--%E8%BD%AC%E5%BD%95%E5%9B%A0%E5%AD%90pyscenic/"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70.webp"/><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jianshu.com/p/45958b75ec36"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www.jianshu.com/p/45958b75ec36"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www.jianshu.com/p/45958b75ec36" TargetMode="External"/><Relationship Id="rId4" Type="http://schemas.openxmlformats.org/officeDocument/2006/relationships/image" Target="../media/image173.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www.jianshu.com/p/45958b75ec36" TargetMode="External"/><Relationship Id="rId4" Type="http://schemas.openxmlformats.org/officeDocument/2006/relationships/image" Target="../media/image175.png"/></Relationships>
</file>

<file path=ppt/slides/_rels/slide1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www.jianshu.com/p/45958b75ec36" TargetMode="Externa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81.webp"/><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83.webp"/><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84.webp"/><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www.10xgenomics.com/cn/support/software/cell-ranger/latest/analysis/running-pipelines/cr-5p-vdj" TargetMode="External"/><Relationship Id="rId3" Type="http://schemas.openxmlformats.org/officeDocument/2006/relationships/notesSlide" Target="../notesSlides/notesSlide6.xml"/><Relationship Id="rId7" Type="http://schemas.openxmlformats.org/officeDocument/2006/relationships/hyperlink" Target="https://www.10xgenomics.com/cn/support/software/cell-ranger/latest/analysis/running-pipelines/cr-flex-multi-frp" TargetMode="Externa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hyperlink" Target="https://www.10xgenomics.com/cn/support/software/cell-ranger/latest/analysis/running-pipelines/cr-3p-multi" TargetMode="External"/><Relationship Id="rId5" Type="http://schemas.openxmlformats.org/officeDocument/2006/relationships/hyperlink" Target="https://www.10xgenomics.com/cn/support/software/cell-ranger/latest/analysis/outputs/cr-outputs-ab-overview#antibody-only" TargetMode="External"/><Relationship Id="rId10" Type="http://schemas.openxmlformats.org/officeDocument/2006/relationships/hyperlink" Target="https://www.10xgenomics.com/cn/support/software/cell-ranger/latest/analysis/running-pipelines/cr-5p-multi#beam" TargetMode="External"/><Relationship Id="rId4" Type="http://schemas.openxmlformats.org/officeDocument/2006/relationships/hyperlink" Target="https://www.10xgenomics.com/cn/support/software/cell-ranger/latest/analysis/running-pipelines/cr-gex-count" TargetMode="External"/><Relationship Id="rId9" Type="http://schemas.openxmlformats.org/officeDocument/2006/relationships/hyperlink" Target="https://www.10xgenomics.com/cn/support/software/cell-ranger/latest/analysis/running-pipelines/cr-5p-multi"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3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3.jpeg"/><Relationship Id="rId5" Type="http://schemas.openxmlformats.org/officeDocument/2006/relationships/tags" Target="../tags/tag7.xml"/><Relationship Id="rId10" Type="http://schemas.openxmlformats.org/officeDocument/2006/relationships/notesSlide" Target="../notesSlides/notesSlide11.xml"/><Relationship Id="rId4" Type="http://schemas.openxmlformats.org/officeDocument/2006/relationships/tags" Target="../tags/tag6.xml"/><Relationship Id="rId9"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NA-seq data analysis handbook"/>
          <p:cNvSpPr txBox="1">
            <a:spLocks noGrp="1"/>
          </p:cNvSpPr>
          <p:nvPr>
            <p:ph type="title"/>
          </p:nvPr>
        </p:nvSpPr>
        <p:spPr>
          <a:prstGeom prst="rect">
            <a:avLst/>
          </a:prstGeom>
        </p:spPr>
        <p:txBody>
          <a:bodyPr>
            <a:normAutofit fontScale="90000"/>
          </a:bodyPr>
          <a:lstStyle>
            <a:lvl1pPr defTabSz="673735">
              <a:defRPr sz="9185"/>
            </a:lvl1pPr>
          </a:lstStyle>
          <a:p>
            <a:r>
              <a:rPr lang="en-US" dirty="0"/>
              <a:t>Sing</a:t>
            </a:r>
            <a:r>
              <a:rPr lang="en-US" altLang="zh-CN" dirty="0"/>
              <a:t>le</a:t>
            </a:r>
            <a:r>
              <a:rPr lang="zh-CN" altLang="en-US" dirty="0"/>
              <a:t> </a:t>
            </a:r>
            <a:r>
              <a:rPr lang="en-US" altLang="zh-CN" dirty="0"/>
              <a:t>cell</a:t>
            </a:r>
            <a:r>
              <a:rPr lang="zh-CN" altLang="en-US" dirty="0"/>
              <a:t> </a:t>
            </a:r>
            <a:r>
              <a:rPr dirty="0"/>
              <a:t>RNA-seq data analysis handbook</a:t>
            </a:r>
          </a:p>
        </p:txBody>
      </p:sp>
      <p:sp>
        <p:nvSpPr>
          <p:cNvPr id="101" name="Chengchen ZHAO, Zheting ZHANG, Yawen LYU, Wei SHI, Tianci KONG, Tiancheng Yu, Yaojia LIU…"/>
          <p:cNvSpPr txBox="1">
            <a:spLocks noGrp="1"/>
          </p:cNvSpPr>
          <p:nvPr>
            <p:ph type="body" sz="quarter" idx="1"/>
          </p:nvPr>
        </p:nvSpPr>
        <p:spPr>
          <a:xfrm>
            <a:off x="7650404" y="7769068"/>
            <a:ext cx="9060570" cy="1589485"/>
          </a:xfrm>
          <a:prstGeom prst="rect">
            <a:avLst/>
          </a:prstGeom>
        </p:spPr>
        <p:txBody>
          <a:bodyPr anchor="ctr">
            <a:normAutofit fontScale="92500"/>
          </a:bodyPr>
          <a:lstStyle/>
          <a:p>
            <a:pPr defTabSz="517525">
              <a:defRPr sz="3275"/>
            </a:pPr>
            <a:r>
              <a:rPr dirty="0"/>
              <a:t>Chengchen ZHAO, </a:t>
            </a:r>
            <a:r>
              <a:rPr dirty="0" err="1"/>
              <a:t>Zheting</a:t>
            </a:r>
            <a:r>
              <a:rPr dirty="0"/>
              <a:t> ZHANG, Yawen LYU, Wei SHI, </a:t>
            </a:r>
            <a:r>
              <a:rPr dirty="0" err="1"/>
              <a:t>Tianci</a:t>
            </a:r>
            <a:r>
              <a:rPr dirty="0"/>
              <a:t> KONG, </a:t>
            </a:r>
            <a:r>
              <a:rPr dirty="0" err="1"/>
              <a:t>Tiancheng</a:t>
            </a:r>
            <a:r>
              <a:rPr dirty="0"/>
              <a:t> Yu, </a:t>
            </a:r>
            <a:r>
              <a:rPr lang="en-US" dirty="0"/>
              <a:t>Yu</a:t>
            </a:r>
            <a:r>
              <a:rPr lang="en-US" altLang="zh-CN" dirty="0" err="1"/>
              <a:t>xiang</a:t>
            </a:r>
            <a:r>
              <a:rPr lang="zh-CN" altLang="en-US" dirty="0"/>
              <a:t> </a:t>
            </a:r>
            <a:r>
              <a:rPr lang="en-US" altLang="zh-CN" dirty="0"/>
              <a:t>YAO</a:t>
            </a:r>
            <a:endParaRPr dirty="0"/>
          </a:p>
          <a:p>
            <a:pPr defTabSz="517525">
              <a:defRPr sz="3275"/>
            </a:pPr>
            <a:r>
              <a:rPr dirty="0"/>
              <a:t>202</a:t>
            </a:r>
            <a:r>
              <a:rPr lang="en-US" dirty="0"/>
              <a:t>5</a:t>
            </a:r>
            <a:r>
              <a:rPr dirty="0"/>
              <a:t>.</a:t>
            </a:r>
            <a:r>
              <a:rPr lang="en-US" dirty="0"/>
              <a:t>3</a:t>
            </a:r>
            <a:r>
              <a:rPr dirty="0"/>
              <a:t>.</a:t>
            </a:r>
            <a:r>
              <a:rPr lang="en-US" dirty="0"/>
              <a:t>18</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2"/>
          <a:stretch>
            <a:fillRect/>
          </a:stretch>
        </p:blipFill>
        <p:spPr>
          <a:xfrm>
            <a:off x="2233295" y="7144385"/>
            <a:ext cx="14099539" cy="5509260"/>
          </a:xfrm>
          <a:prstGeom prst="rect">
            <a:avLst/>
          </a:prstGeom>
        </p:spPr>
      </p:pic>
      <p:sp>
        <p:nvSpPr>
          <p:cNvPr id="119" name="Pre-process pipeline"/>
          <p:cNvSpPr txBox="1">
            <a:spLocks noGrp="1"/>
          </p:cNvSpPr>
          <p:nvPr>
            <p:ph type="title"/>
          </p:nvPr>
        </p:nvSpPr>
        <p:spPr>
          <a:prstGeom prst="rect">
            <a:avLst/>
          </a:prstGeom>
        </p:spPr>
        <p:txBody>
          <a:bodyPr/>
          <a:lstStyle/>
          <a:p>
            <a:r>
              <a:rPr lang="en-US" dirty="0">
                <a:sym typeface="+mn-ea"/>
              </a:rPr>
              <a:t>Experiment Overview -- 2.5 </a:t>
            </a:r>
            <a:r>
              <a:rPr lang="en-US" altLang="zh-CN" dirty="0">
                <a:sym typeface="+mn-ea"/>
              </a:rPr>
              <a:t>Comparison of different types of single-cell transcriptome sequencing technologies</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10</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pic>
        <p:nvPicPr>
          <p:cNvPr id="4" name="图片 3"/>
          <p:cNvPicPr/>
          <p:nvPr/>
        </p:nvPicPr>
        <p:blipFill>
          <a:blip r:embed="rId3"/>
          <a:stretch>
            <a:fillRect/>
          </a:stretch>
        </p:blipFill>
        <p:spPr>
          <a:xfrm>
            <a:off x="2233295" y="1761490"/>
            <a:ext cx="14099539" cy="5509260"/>
          </a:xfrm>
          <a:prstGeom prst="rect">
            <a:avLst/>
          </a:prstGeom>
        </p:spPr>
      </p:pic>
      <p:sp>
        <p:nvSpPr>
          <p:cNvPr id="8" name="文本框 7"/>
          <p:cNvSpPr txBox="1"/>
          <p:nvPr/>
        </p:nvSpPr>
        <p:spPr>
          <a:xfrm>
            <a:off x="2032000" y="12653645"/>
            <a:ext cx="770953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Svensson, Nature Methods, 2017</a:t>
            </a:r>
          </a:p>
        </p:txBody>
      </p:sp>
      <p:sp>
        <p:nvSpPr>
          <p:cNvPr id="9" name="文本框 8"/>
          <p:cNvSpPr txBox="1"/>
          <p:nvPr/>
        </p:nvSpPr>
        <p:spPr>
          <a:xfrm>
            <a:off x="16981170" y="3731260"/>
            <a:ext cx="6696710" cy="64433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Comparison of the performance of different types of single-cell transcriptome sequencing technologies in detecting gene expression. The results show that single-cell transcriptome sequencing technologies such as </a:t>
            </a:r>
            <a:r>
              <a:rPr kumimoji="0" lang="zh-CN" altLang="en-US" sz="360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Smart-seq</a:t>
            </a:r>
            <a:r>
              <a:rPr kumimoji="0" lang="zh-CN" altLang="en-US" sz="36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 and </a:t>
            </a:r>
            <a:r>
              <a:rPr kumimoji="0" lang="zh-CN" altLang="en-US" sz="360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MARS-seq</a:t>
            </a:r>
            <a:r>
              <a:rPr kumimoji="0" lang="zh-CN" altLang="en-US" sz="36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 have higher accuracy and sensitivity in detecting gene expression.</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A6922-FB04-F974-CA37-B502FE20562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411E293-4BAC-1FEE-412C-0D44A5C10EB9}"/>
              </a:ext>
            </a:extLst>
          </p:cNvPr>
          <p:cNvSpPr>
            <a:spLocks noGrp="1"/>
          </p:cNvSpPr>
          <p:nvPr>
            <p:ph type="body" idx="1"/>
          </p:nvPr>
        </p:nvSpPr>
        <p:spPr>
          <a:xfrm>
            <a:off x="1451610" y="1463230"/>
            <a:ext cx="9444189" cy="1549845"/>
          </a:xfrm>
        </p:spPr>
        <p:txBody>
          <a:bodyPr>
            <a:normAutofit/>
          </a:bodyPr>
          <a:lstStyle/>
          <a:p>
            <a:pPr marL="0" indent="0">
              <a:buNone/>
            </a:pPr>
            <a:r>
              <a:rPr lang="en-US" sz="3600" b="1" dirty="0"/>
              <a:t>- </a:t>
            </a:r>
            <a:r>
              <a:rPr lang="en-US" altLang="zh-CN" sz="3600" b="1" dirty="0"/>
              <a:t>Trajectory inference (Monocle3) </a:t>
            </a:r>
            <a:endParaRPr lang="en-US" altLang="zh-CN" sz="3600" dirty="0"/>
          </a:p>
        </p:txBody>
      </p:sp>
      <p:sp>
        <p:nvSpPr>
          <p:cNvPr id="3" name="Title 2">
            <a:extLst>
              <a:ext uri="{FF2B5EF4-FFF2-40B4-BE49-F238E27FC236}">
                <a16:creationId xmlns:a16="http://schemas.microsoft.com/office/drawing/2014/main" id="{0EF3E2EB-E7AA-C250-59BE-F68FAA6CC227}"/>
              </a:ext>
            </a:extLst>
          </p:cNvPr>
          <p:cNvSpPr>
            <a:spLocks noGrp="1"/>
          </p:cNvSpPr>
          <p:nvPr>
            <p:ph type="title"/>
          </p:nvPr>
        </p:nvSpPr>
        <p:spPr/>
        <p:txBody>
          <a:bodyPr/>
          <a:lstStyle/>
          <a:p>
            <a:r>
              <a:rPr lang="en-US" altLang="zh-CN" dirty="0"/>
              <a:t>Trajectory</a:t>
            </a:r>
            <a:r>
              <a:rPr lang="zh-CN" altLang="en-US" dirty="0"/>
              <a:t> </a:t>
            </a:r>
            <a:r>
              <a:rPr lang="en-US" altLang="zh-CN" dirty="0"/>
              <a:t>inference</a:t>
            </a:r>
            <a:endParaRPr lang="zh-CN" altLang="en-US" sz="4400" dirty="0"/>
          </a:p>
        </p:txBody>
      </p:sp>
      <p:sp>
        <p:nvSpPr>
          <p:cNvPr id="4" name="文本框 3">
            <a:extLst>
              <a:ext uri="{FF2B5EF4-FFF2-40B4-BE49-F238E27FC236}">
                <a16:creationId xmlns:a16="http://schemas.microsoft.com/office/drawing/2014/main" id="{30EDDFDF-45EC-83B3-2B84-583670EEFA70}"/>
              </a:ext>
            </a:extLst>
          </p:cNvPr>
          <p:cNvSpPr txBox="1"/>
          <p:nvPr/>
        </p:nvSpPr>
        <p:spPr>
          <a:xfrm>
            <a:off x="1758950" y="281832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C450A924-6892-5DD8-8476-483138D5DDE7}"/>
              </a:ext>
            </a:extLst>
          </p:cNvPr>
          <p:cNvSpPr txBox="1"/>
          <p:nvPr/>
        </p:nvSpPr>
        <p:spPr>
          <a:xfrm>
            <a:off x="1758950" y="4248212"/>
            <a:ext cx="10983015" cy="2094193"/>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scRNA trajectory monocle \</a:t>
            </a:r>
          </a:p>
          <a:p>
            <a:pPr algn="l" defTabSz="584200">
              <a:defRPr sz="1800" b="0">
                <a:solidFill>
                  <a:srgbClr val="FFFFFF"/>
                </a:solidFill>
                <a:latin typeface="Monaco"/>
                <a:ea typeface="Monaco"/>
                <a:cs typeface="Monaco"/>
                <a:sym typeface="Monaco"/>
              </a:defRPr>
            </a:pPr>
            <a:r>
              <a:rPr lang="en-US" altLang="zh-CN" sz="2400"/>
              <a:t>-i /mnt/linzejie/CDesk_test/data/2.scRNA/5.trajectory/monocle/monocle_test.rds \</a:t>
            </a:r>
          </a:p>
          <a:p>
            <a:pPr algn="l" defTabSz="584200">
              <a:defRPr sz="1800" b="0">
                <a:solidFill>
                  <a:srgbClr val="FFFFFF"/>
                </a:solidFill>
                <a:latin typeface="Monaco"/>
                <a:ea typeface="Monaco"/>
                <a:cs typeface="Monaco"/>
                <a:sym typeface="Monaco"/>
              </a:defRPr>
            </a:pPr>
            <a:r>
              <a:rPr lang="en-US" altLang="zh-CN" sz="2400"/>
              <a:t>-m celltype -s NK \</a:t>
            </a:r>
          </a:p>
          <a:p>
            <a:pPr algn="l" defTabSz="584200">
              <a:defRPr sz="1800" b="0">
                <a:solidFill>
                  <a:srgbClr val="FFFFFF"/>
                </a:solidFill>
                <a:latin typeface="Monaco"/>
                <a:ea typeface="Monaco"/>
                <a:cs typeface="Monaco"/>
                <a:sym typeface="Monaco"/>
              </a:defRPr>
            </a:pPr>
            <a:r>
              <a:rPr lang="en-US" altLang="zh-CN" sz="2400"/>
              <a:t>-o /mnt/linzejie/CDesk_test/result/2.scRNA/5.trajectory/monocle</a:t>
            </a:r>
            <a:endParaRPr lang="en-US" altLang="zh-CN" sz="2400" dirty="0"/>
          </a:p>
        </p:txBody>
      </p:sp>
      <p:sp>
        <p:nvSpPr>
          <p:cNvPr id="8" name="Content Placeholder 2">
            <a:extLst>
              <a:ext uri="{FF2B5EF4-FFF2-40B4-BE49-F238E27FC236}">
                <a16:creationId xmlns:a16="http://schemas.microsoft.com/office/drawing/2014/main" id="{AB9909F6-3367-741C-72EC-2B73A870468C}"/>
              </a:ext>
            </a:extLst>
          </p:cNvPr>
          <p:cNvSpPr>
            <a:spLocks noGrp="1"/>
          </p:cNvSpPr>
          <p:nvPr/>
        </p:nvSpPr>
        <p:spPr>
          <a:xfrm>
            <a:off x="1719194" y="644740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FE62EA29-E457-9040-B7A7-D26BFA81C705}"/>
              </a:ext>
            </a:extLst>
          </p:cNvPr>
          <p:cNvSpPr>
            <a:spLocks noGrp="1"/>
          </p:cNvSpPr>
          <p:nvPr/>
        </p:nvSpPr>
        <p:spPr>
          <a:xfrm>
            <a:off x="1639682" y="348021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a:extLst>
              <a:ext uri="{FF2B5EF4-FFF2-40B4-BE49-F238E27FC236}">
                <a16:creationId xmlns:a16="http://schemas.microsoft.com/office/drawing/2014/main" id="{4C1457DD-EA12-9E5E-0729-2F9EF825DD4F}"/>
              </a:ext>
            </a:extLst>
          </p:cNvPr>
          <p:cNvGraphicFramePr>
            <a:graphicFrameLocks noGrp="1"/>
          </p:cNvGraphicFramePr>
          <p:nvPr>
            <p:extLst>
              <p:ext uri="{D42A27DB-BD31-4B8C-83A1-F6EECF244321}">
                <p14:modId xmlns:p14="http://schemas.microsoft.com/office/powerpoint/2010/main" val="945700462"/>
              </p:ext>
            </p:extLst>
          </p:nvPr>
        </p:nvGraphicFramePr>
        <p:xfrm>
          <a:off x="2055607" y="7562772"/>
          <a:ext cx="10686358" cy="3200400"/>
        </p:xfrm>
        <a:graphic>
          <a:graphicData uri="http://schemas.openxmlformats.org/drawingml/2006/table">
            <a:tbl>
              <a:tblPr>
                <a:tableStyleId>{5940675A-B579-460E-94D1-54222C63F5DA}</a:tableStyleId>
              </a:tblPr>
              <a:tblGrid>
                <a:gridCol w="2924308">
                  <a:extLst>
                    <a:ext uri="{9D8B030D-6E8A-4147-A177-3AD203B41FA5}">
                      <a16:colId xmlns:a16="http://schemas.microsoft.com/office/drawing/2014/main" val="1551469751"/>
                    </a:ext>
                  </a:extLst>
                </a:gridCol>
                <a:gridCol w="6480409">
                  <a:extLst>
                    <a:ext uri="{9D8B030D-6E8A-4147-A177-3AD203B41FA5}">
                      <a16:colId xmlns:a16="http://schemas.microsoft.com/office/drawing/2014/main" val="2143446727"/>
                    </a:ext>
                  </a:extLst>
                </a:gridCol>
                <a:gridCol w="1281641">
                  <a:extLst>
                    <a:ext uri="{9D8B030D-6E8A-4147-A177-3AD203B41FA5}">
                      <a16:colId xmlns:a16="http://schemas.microsoft.com/office/drawing/2014/main" val="2990115421"/>
                    </a:ext>
                  </a:extLst>
                </a:gridCol>
              </a:tblGrid>
              <a:tr h="426363">
                <a:tc>
                  <a:txBody>
                    <a:bodyPr/>
                    <a:lstStyle/>
                    <a:p>
                      <a:pPr marL="0" marR="0" algn="ctr">
                        <a:buNone/>
                      </a:pPr>
                      <a:r>
                        <a:rPr lang="zh-CN" altLang="en-US" sz="2400" b="1" kern="100" dirty="0">
                          <a:effectLst/>
                        </a:rPr>
                        <a:t>参数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描述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默认值</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3840635185"/>
                  </a:ext>
                </a:extLst>
              </a:tr>
              <a:tr h="426363">
                <a:tc>
                  <a:txBody>
                    <a:bodyPr/>
                    <a:lstStyle/>
                    <a:p>
                      <a:pPr marL="0" marR="0" algn="ctr">
                        <a:buNone/>
                      </a:pP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sz="2400" b="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24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单细胞输入数据</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rds</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36008193"/>
                  </a:ext>
                </a:extLst>
              </a:tr>
              <a:tr h="42636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使用的</a:t>
                      </a: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meta</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信息（如</a:t>
                      </a: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celltype）</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401713852"/>
                  </a:ext>
                </a:extLst>
              </a:tr>
              <a:tr h="426363">
                <a:tc>
                  <a:txBody>
                    <a:bodyPr/>
                    <a:lstStyle/>
                    <a:p>
                      <a:pPr marL="0" marR="0" algn="ctr">
                        <a:buNone/>
                      </a:pP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4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输出文件夹</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41301683"/>
                  </a:ext>
                </a:extLst>
              </a:tr>
              <a:tr h="42636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指定起点（如</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NK</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865499104"/>
                  </a:ext>
                </a:extLst>
              </a:tr>
              <a:tr h="42636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--width</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画图宽度</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10</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59772631"/>
                  </a:ext>
                </a:extLst>
              </a:tr>
              <a:tr h="42636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--height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画图高度</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10</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928870356"/>
                  </a:ext>
                </a:extLst>
              </a:tr>
            </a:tbl>
          </a:graphicData>
        </a:graphic>
      </p:graphicFrame>
      <p:pic>
        <p:nvPicPr>
          <p:cNvPr id="5" name="图片 4">
            <a:extLst>
              <a:ext uri="{FF2B5EF4-FFF2-40B4-BE49-F238E27FC236}">
                <a16:creationId xmlns:a16="http://schemas.microsoft.com/office/drawing/2014/main" id="{641C5DE0-35A9-52B2-D11D-EEB07294EE3A}"/>
              </a:ext>
            </a:extLst>
          </p:cNvPr>
          <p:cNvPicPr>
            <a:picLocks noChangeAspect="1"/>
          </p:cNvPicPr>
          <p:nvPr/>
        </p:nvPicPr>
        <p:blipFill>
          <a:blip r:embed="rId3"/>
          <a:stretch>
            <a:fillRect/>
          </a:stretch>
        </p:blipFill>
        <p:spPr>
          <a:xfrm>
            <a:off x="15005602" y="2238152"/>
            <a:ext cx="3236595" cy="2427605"/>
          </a:xfrm>
          <a:prstGeom prst="rect">
            <a:avLst/>
          </a:prstGeom>
          <a:noFill/>
          <a:ln>
            <a:noFill/>
          </a:ln>
        </p:spPr>
      </p:pic>
      <p:pic>
        <p:nvPicPr>
          <p:cNvPr id="7" name="图片 6">
            <a:extLst>
              <a:ext uri="{FF2B5EF4-FFF2-40B4-BE49-F238E27FC236}">
                <a16:creationId xmlns:a16="http://schemas.microsoft.com/office/drawing/2014/main" id="{DB97A78D-F424-7FFD-A721-E69637472791}"/>
              </a:ext>
            </a:extLst>
          </p:cNvPr>
          <p:cNvPicPr>
            <a:picLocks noChangeAspect="1"/>
          </p:cNvPicPr>
          <p:nvPr/>
        </p:nvPicPr>
        <p:blipFill>
          <a:blip r:embed="rId4"/>
          <a:stretch>
            <a:fillRect/>
          </a:stretch>
        </p:blipFill>
        <p:spPr>
          <a:xfrm>
            <a:off x="18882139" y="2238152"/>
            <a:ext cx="3247390" cy="2386965"/>
          </a:xfrm>
          <a:prstGeom prst="rect">
            <a:avLst/>
          </a:prstGeom>
          <a:noFill/>
          <a:ln>
            <a:noFill/>
          </a:ln>
        </p:spPr>
      </p:pic>
      <p:pic>
        <p:nvPicPr>
          <p:cNvPr id="11" name="图片 10">
            <a:extLst>
              <a:ext uri="{FF2B5EF4-FFF2-40B4-BE49-F238E27FC236}">
                <a16:creationId xmlns:a16="http://schemas.microsoft.com/office/drawing/2014/main" id="{A70AF93D-2095-CFB7-79BF-A68D67E2EDBA}"/>
              </a:ext>
            </a:extLst>
          </p:cNvPr>
          <p:cNvPicPr>
            <a:picLocks noChangeAspect="1"/>
          </p:cNvPicPr>
          <p:nvPr/>
        </p:nvPicPr>
        <p:blipFill>
          <a:blip r:embed="rId5"/>
          <a:stretch>
            <a:fillRect/>
          </a:stretch>
        </p:blipFill>
        <p:spPr>
          <a:xfrm>
            <a:off x="14730646" y="5295308"/>
            <a:ext cx="3786505" cy="2809875"/>
          </a:xfrm>
          <a:prstGeom prst="rect">
            <a:avLst/>
          </a:prstGeom>
          <a:noFill/>
          <a:ln>
            <a:noFill/>
          </a:ln>
        </p:spPr>
      </p:pic>
      <p:pic>
        <p:nvPicPr>
          <p:cNvPr id="14" name="图片 13">
            <a:extLst>
              <a:ext uri="{FF2B5EF4-FFF2-40B4-BE49-F238E27FC236}">
                <a16:creationId xmlns:a16="http://schemas.microsoft.com/office/drawing/2014/main" id="{C7F67068-6784-8472-1030-A360809BE977}"/>
              </a:ext>
            </a:extLst>
          </p:cNvPr>
          <p:cNvPicPr>
            <a:picLocks noChangeAspect="1"/>
          </p:cNvPicPr>
          <p:nvPr/>
        </p:nvPicPr>
        <p:blipFill>
          <a:blip r:embed="rId6"/>
          <a:stretch>
            <a:fillRect/>
          </a:stretch>
        </p:blipFill>
        <p:spPr>
          <a:xfrm>
            <a:off x="19275836" y="5462810"/>
            <a:ext cx="3052557" cy="2281418"/>
          </a:xfrm>
          <a:prstGeom prst="rect">
            <a:avLst/>
          </a:prstGeom>
          <a:noFill/>
          <a:ln>
            <a:noFill/>
          </a:ln>
        </p:spPr>
      </p:pic>
      <p:pic>
        <p:nvPicPr>
          <p:cNvPr id="15" name="图片 14">
            <a:extLst>
              <a:ext uri="{FF2B5EF4-FFF2-40B4-BE49-F238E27FC236}">
                <a16:creationId xmlns:a16="http://schemas.microsoft.com/office/drawing/2014/main" id="{7394F8F0-B51F-FEDF-9370-041EAAE8DB5F}"/>
              </a:ext>
            </a:extLst>
          </p:cNvPr>
          <p:cNvPicPr>
            <a:picLocks noChangeAspect="1"/>
          </p:cNvPicPr>
          <p:nvPr/>
        </p:nvPicPr>
        <p:blipFill>
          <a:blip r:embed="rId7"/>
          <a:stretch>
            <a:fillRect/>
          </a:stretch>
        </p:blipFill>
        <p:spPr>
          <a:xfrm>
            <a:off x="14730646" y="8501907"/>
            <a:ext cx="3822065" cy="2891790"/>
          </a:xfrm>
          <a:prstGeom prst="rect">
            <a:avLst/>
          </a:prstGeom>
          <a:noFill/>
          <a:ln>
            <a:noFill/>
          </a:ln>
        </p:spPr>
      </p:pic>
      <p:pic>
        <p:nvPicPr>
          <p:cNvPr id="16" name="图片 15">
            <a:extLst>
              <a:ext uri="{FF2B5EF4-FFF2-40B4-BE49-F238E27FC236}">
                <a16:creationId xmlns:a16="http://schemas.microsoft.com/office/drawing/2014/main" id="{24CD3D2A-E2AA-F971-F8A0-0B6F6BC73E83}"/>
              </a:ext>
            </a:extLst>
          </p:cNvPr>
          <p:cNvPicPr>
            <a:picLocks noChangeAspect="1"/>
          </p:cNvPicPr>
          <p:nvPr/>
        </p:nvPicPr>
        <p:blipFill>
          <a:blip r:embed="rId8"/>
          <a:stretch>
            <a:fillRect/>
          </a:stretch>
        </p:blipFill>
        <p:spPr>
          <a:xfrm>
            <a:off x="19431276" y="8430481"/>
            <a:ext cx="3213100" cy="3200400"/>
          </a:xfrm>
          <a:prstGeom prst="rect">
            <a:avLst/>
          </a:prstGeom>
          <a:noFill/>
          <a:ln>
            <a:noFill/>
          </a:ln>
        </p:spPr>
      </p:pic>
    </p:spTree>
    <p:extLst>
      <p:ext uri="{BB962C8B-B14F-4D97-AF65-F5344CB8AC3E}">
        <p14:creationId xmlns:p14="http://schemas.microsoft.com/office/powerpoint/2010/main" val="417963990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dirty="0">
                <a:sym typeface="+mn-ea"/>
              </a:rPr>
              <a:t>Trajectory</a:t>
            </a:r>
            <a:r>
              <a:rPr lang="zh-CN" altLang="en-US" dirty="0">
                <a:sym typeface="+mn-ea"/>
              </a:rPr>
              <a:t> </a:t>
            </a:r>
            <a:r>
              <a:rPr lang="en-US" altLang="zh-CN" dirty="0">
                <a:sym typeface="+mn-ea"/>
              </a:rPr>
              <a:t>inference: Cstreet Overview</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101</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a:t>
            </a:r>
            <a:endParaRPr lang="en-US" dirty="0"/>
          </a:p>
        </p:txBody>
      </p:sp>
      <p:sp>
        <p:nvSpPr>
          <p:cNvPr id="16" name="TextBox 6"/>
          <p:cNvSpPr txBox="1"/>
          <p:nvPr/>
        </p:nvSpPr>
        <p:spPr>
          <a:xfrm>
            <a:off x="304165" y="12724765"/>
            <a:ext cx="8806815" cy="5226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sz="2000" dirty="0"/>
              <a:t>https://github.com/yw-Hua/CStreet/tree/master</a:t>
            </a:r>
          </a:p>
        </p:txBody>
      </p:sp>
      <p:pic>
        <p:nvPicPr>
          <p:cNvPr id="4" name="图片 3"/>
          <p:cNvPicPr>
            <a:picLocks noChangeAspect="1"/>
          </p:cNvPicPr>
          <p:nvPr/>
        </p:nvPicPr>
        <p:blipFill>
          <a:blip r:embed="rId2"/>
          <a:stretch>
            <a:fillRect/>
          </a:stretch>
        </p:blipFill>
        <p:spPr>
          <a:xfrm>
            <a:off x="142875" y="1747837"/>
            <a:ext cx="24098250" cy="10220325"/>
          </a:xfrm>
          <a:prstGeom prst="rect">
            <a:avLst/>
          </a:prstGeom>
        </p:spPr>
      </p:pic>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a:t>
            </a:r>
            <a:r>
              <a:rPr lang="en-US" altLang="zh-CN" dirty="0"/>
              <a:t>How CStreet works</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102</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 </a:t>
            </a:r>
            <a:endParaRPr lang="en-US" dirty="0"/>
          </a:p>
        </p:txBody>
      </p:sp>
      <p:sp>
        <p:nvSpPr>
          <p:cNvPr id="9" name="文本占位符 8"/>
          <p:cNvSpPr>
            <a:spLocks noGrp="1"/>
          </p:cNvSpPr>
          <p:nvPr>
            <p:ph type="body" idx="1"/>
          </p:nvPr>
        </p:nvSpPr>
        <p:spPr>
          <a:xfrm>
            <a:off x="793750" y="2402205"/>
            <a:ext cx="22618700" cy="8114030"/>
          </a:xfrm>
        </p:spPr>
        <p:txBody>
          <a:bodyPr>
            <a:normAutofit lnSpcReduction="10000"/>
          </a:bodyPr>
          <a:lstStyle/>
          <a:p>
            <a:pPr>
              <a:buSzPct val="120000"/>
              <a:buFont typeface="+mj-lt"/>
              <a:buAutoNum type="arabicPeriod"/>
            </a:pPr>
            <a:r>
              <a:rPr lang="en-US" altLang="zh-CN" sz="2800"/>
              <a:t>Input Data</a:t>
            </a:r>
          </a:p>
          <a:p>
            <a:pPr>
              <a:buSzPct val="120000"/>
            </a:pPr>
            <a:r>
              <a:rPr lang="en-US" altLang="zh-CN" sz="2800"/>
              <a:t>Expression Matrix: CStreet accepts an expression matrix containing the time-series expression levels of cells, typically in the form of read counts or normalized values. The input can be in tab-delimited or AnnData format.</a:t>
            </a:r>
          </a:p>
          <a:p>
            <a:pPr>
              <a:buSzPct val="120000"/>
            </a:pPr>
            <a:r>
              <a:rPr lang="en-US" altLang="zh-CN" sz="2800"/>
              <a:t>Quality Control and Normalization: Low-quality cells can be filtered out, and normalization can be performed based on user-defined parameters.</a:t>
            </a:r>
          </a:p>
          <a:p>
            <a:pPr>
              <a:buSzPct val="120000"/>
              <a:buFont typeface="+mj-lt"/>
              <a:buAutoNum type="arabicPeriod" startAt="2"/>
            </a:pPr>
            <a:r>
              <a:rPr lang="en-US" altLang="zh-CN" sz="2800"/>
              <a:t>Cell State Identification</a:t>
            </a:r>
          </a:p>
          <a:p>
            <a:pPr>
              <a:buSzPct val="120000"/>
            </a:pPr>
            <a:r>
              <a:rPr lang="en-US" altLang="zh-CN" sz="2800"/>
              <a:t>Clustering: The cell state information can be provided by the user or generated using the internal clustering function of CStreet. Cells are coarsely categorized into cell states based on their clustering or cell type.</a:t>
            </a:r>
          </a:p>
          <a:p>
            <a:pPr>
              <a:buSzPct val="120000"/>
              <a:buFont typeface="+mj-lt"/>
              <a:buAutoNum type="arabicPeriod" startAt="3"/>
            </a:pPr>
            <a:r>
              <a:rPr lang="en-US" altLang="zh-CN" sz="2800"/>
              <a:t>k-Nearest Neighbor (k-NN) Graph Construction</a:t>
            </a:r>
          </a:p>
          <a:p>
            <a:pPr>
              <a:buSzPct val="120000"/>
            </a:pPr>
            <a:r>
              <a:rPr lang="en-US" altLang="zh-CN" sz="2800"/>
              <a:t>Within Time Points: CStreet constructs k-NN graphs within each time point. This involves identifying the k-nearest neighbors for each cell within the same time point.</a:t>
            </a:r>
          </a:p>
          <a:p>
            <a:pPr>
              <a:buSzPct val="120000"/>
            </a:pPr>
            <a:r>
              <a:rPr lang="en-US" altLang="zh-CN" sz="2800"/>
              <a:t>Between Time Points: CStreet also constructs k-NN graphs between adjacent time points. This helps in connecting cells across different time points, which is crucial for inferring cell state transitions.</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a:t>
            </a:r>
            <a:r>
              <a:rPr lang="en-US" altLang="zh-CN" dirty="0"/>
              <a:t>How CStreet works</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103</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 </a:t>
            </a:r>
            <a:endParaRPr lang="en-US" dirty="0"/>
          </a:p>
        </p:txBody>
      </p:sp>
      <p:sp>
        <p:nvSpPr>
          <p:cNvPr id="9" name="文本占位符 8"/>
          <p:cNvSpPr>
            <a:spLocks noGrp="1"/>
          </p:cNvSpPr>
          <p:nvPr>
            <p:ph type="body" idx="1"/>
          </p:nvPr>
        </p:nvSpPr>
        <p:spPr>
          <a:xfrm>
            <a:off x="793750" y="2402205"/>
            <a:ext cx="22618700" cy="8114030"/>
          </a:xfrm>
        </p:spPr>
        <p:txBody>
          <a:bodyPr>
            <a:normAutofit/>
          </a:bodyPr>
          <a:lstStyle/>
          <a:p>
            <a:pPr>
              <a:buSzPct val="120000"/>
              <a:buFont typeface="+mj-lt"/>
              <a:buAutoNum type="arabicPeriod" startAt="4"/>
            </a:pPr>
            <a:r>
              <a:rPr lang="en-US" altLang="zh-CN" sz="2800"/>
              <a:t>Connection Probability Estimation</a:t>
            </a:r>
          </a:p>
          <a:p>
            <a:pPr>
              <a:buSzPct val="120000"/>
            </a:pPr>
            <a:r>
              <a:rPr lang="en-US" altLang="zh-CN" sz="2800"/>
              <a:t>Interconnection Numbers: The number of interconnections between cell states is calculated. This involves counting the number of edges between cells in different cell states.</a:t>
            </a:r>
          </a:p>
          <a:p>
            <a:pPr>
              <a:buSzPct val="120000"/>
            </a:pPr>
            <a:r>
              <a:rPr lang="en-US" altLang="zh-CN" sz="2800"/>
              <a:t>Distribution-Based Parameter Interval Estimation: CStreet uses a distribution-based parameter interval estimation to measure the transition probabilities of cell states. This is a more robust method compared to simple scoring methods used by other tools.</a:t>
            </a:r>
          </a:p>
          <a:p>
            <a:pPr>
              <a:buSzPct val="120000"/>
              <a:buFont typeface="+mj-lt"/>
              <a:buAutoNum type="arabicPeriod" startAt="5"/>
            </a:pPr>
            <a:r>
              <a:rPr lang="en-US" altLang="zh-CN" sz="2800"/>
              <a:t>Trajectory Inference</a:t>
            </a:r>
          </a:p>
          <a:p>
            <a:pPr>
              <a:buSzPct val="120000"/>
            </a:pPr>
            <a:r>
              <a:rPr lang="en-US" altLang="zh-CN" sz="2800"/>
              <a:t>Force-Directed Graph: The transition probabilities are used to create a force-directed graph, which visualizes the trajectory of cell states. This graph can include multiple starting points and paths, reflecting the complexity of cell state transitions.</a:t>
            </a:r>
          </a:p>
          <a:p>
            <a:pPr>
              <a:buSzPct val="120000"/>
            </a:pPr>
            <a:r>
              <a:rPr lang="en-US" altLang="zh-CN" sz="2800"/>
              <a:t>Visualization: The inferred trajectory can be visualized using tools like Cytoscape, providing an interactive and interpretable representation of the cell state transitions.</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dirty="0">
                <a:sym typeface="+mn-ea"/>
              </a:rPr>
              <a:t>Trajectory</a:t>
            </a:r>
            <a:r>
              <a:rPr lang="zh-CN" altLang="en-US" dirty="0">
                <a:sym typeface="+mn-ea"/>
              </a:rPr>
              <a:t> </a:t>
            </a:r>
            <a:r>
              <a:rPr lang="en-US" altLang="zh-CN" dirty="0">
                <a:sym typeface="+mn-ea"/>
              </a:rPr>
              <a:t>inference: Cstreet workflow</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104</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9" name="文本占位符 8"/>
          <p:cNvSpPr>
            <a:spLocks noGrp="1"/>
          </p:cNvSpPr>
          <p:nvPr>
            <p:ph type="body" idx="1"/>
          </p:nvPr>
        </p:nvSpPr>
        <p:spPr>
          <a:xfrm>
            <a:off x="304165" y="1584325"/>
            <a:ext cx="10573385" cy="878840"/>
          </a:xfrm>
        </p:spPr>
        <p:txBody>
          <a:bodyPr>
            <a:noAutofit/>
          </a:bodyPr>
          <a:lstStyle/>
          <a:p>
            <a:pPr marL="0" indent="0">
              <a:buNone/>
            </a:pPr>
            <a:r>
              <a:rPr lang="en-US" altLang="zh-CN" sz="3200"/>
              <a:t>Step 1. CStreet installation</a:t>
            </a:r>
          </a:p>
        </p:txBody>
      </p:sp>
      <p:sp>
        <p:nvSpPr>
          <p:cNvPr id="5" name="Rectangle 7"/>
          <p:cNvSpPr>
            <a:spLocks noChangeArrowheads="1"/>
          </p:cNvSpPr>
          <p:nvPr/>
        </p:nvSpPr>
        <p:spPr bwMode="auto">
          <a:xfrm rot="10800000" flipH="1" flipV="1">
            <a:off x="509905" y="2463165"/>
            <a:ext cx="6062980" cy="963930"/>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Consolas" panose="020B0609020204030204" pitchFamily="49" charset="0"/>
                <a:ea typeface="BitstreamVeraSansMonoRoman"/>
              </a:rPr>
              <a:t>conda create -n cstreet python=3.6</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Consolas" panose="020B0609020204030204" pitchFamily="49" charset="0"/>
                <a:ea typeface="BitstreamVeraSansMonoRoman"/>
              </a:rPr>
              <a:t>pip3 install cstreet </a:t>
            </a:r>
          </a:p>
        </p:txBody>
      </p:sp>
      <p:sp>
        <p:nvSpPr>
          <p:cNvPr id="6" name="文本占位符 8"/>
          <p:cNvSpPr/>
          <p:nvPr/>
        </p:nvSpPr>
        <p:spPr>
          <a:xfrm>
            <a:off x="304165" y="3882390"/>
            <a:ext cx="21189950" cy="353123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altLang="zh-CN" sz="3200"/>
              <a:t>Step 2. Input preparation</a:t>
            </a:r>
          </a:p>
          <a:p>
            <a:pPr marL="914400" lvl="1" indent="-457200"/>
            <a:r>
              <a:rPr lang="en-US" altLang="zh-CN" sz="3050"/>
              <a:t>CStreet utilizes time-series expression levels in tab-delimited format or AnnData format as input.</a:t>
            </a:r>
          </a:p>
          <a:p>
            <a:pPr marL="914400" lvl="1" indent="-457200"/>
            <a:r>
              <a:rPr lang="en-US" altLang="zh-CN" sz="3050"/>
              <a:t>The cell state information can be generated using the built-in clustering function of CStreet or input by the user.</a:t>
            </a:r>
          </a:p>
          <a:p>
            <a:pPr marL="914400" lvl="1" indent="-457200"/>
            <a:r>
              <a:rPr lang="en-US" altLang="zh-CN" sz="3050"/>
              <a:t>A small test dataset containing normalized expression levels and the state information at three time points.</a:t>
            </a:r>
          </a:p>
        </p:txBody>
      </p:sp>
      <p:sp>
        <p:nvSpPr>
          <p:cNvPr id="11" name="Rectangle 7"/>
          <p:cNvSpPr>
            <a:spLocks noChangeArrowheads="1"/>
          </p:cNvSpPr>
          <p:nvPr/>
        </p:nvSpPr>
        <p:spPr bwMode="auto">
          <a:xfrm rot="10800000" flipH="1" flipV="1">
            <a:off x="509905" y="7413625"/>
            <a:ext cx="11681460" cy="1193800"/>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Consolas" panose="020B0609020204030204" pitchFamily="49" charset="0"/>
                <a:ea typeface="BitstreamVeraSansMonoRoman"/>
              </a:rPr>
              <a:t>wget https://github.com/yw-Hua/CStreet/raw/master/test/test_data.zip</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Consolas" panose="020B0609020204030204" pitchFamily="49" charset="0"/>
                <a:ea typeface="BitstreamVeraSansMonoRoman"/>
              </a:rPr>
              <a:t>unzip test_data.zip</a:t>
            </a:r>
          </a:p>
        </p:txBody>
      </p:sp>
      <p:sp>
        <p:nvSpPr>
          <p:cNvPr id="14" name="文本占位符 8"/>
          <p:cNvSpPr/>
          <p:nvPr/>
        </p:nvSpPr>
        <p:spPr>
          <a:xfrm>
            <a:off x="304165" y="9020175"/>
            <a:ext cx="10573385" cy="87884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buNone/>
            </a:pPr>
            <a:r>
              <a:rPr lang="en-US" altLang="zh-CN" sz="3200"/>
              <a:t>Step 3. run CStreet</a:t>
            </a:r>
          </a:p>
        </p:txBody>
      </p:sp>
      <p:sp>
        <p:nvSpPr>
          <p:cNvPr id="15" name="Rectangle 7"/>
          <p:cNvSpPr>
            <a:spLocks noChangeArrowheads="1"/>
          </p:cNvSpPr>
          <p:nvPr/>
        </p:nvSpPr>
        <p:spPr bwMode="auto">
          <a:xfrm rot="10800000" flipH="1" flipV="1">
            <a:off x="509905" y="9893300"/>
            <a:ext cx="19560540" cy="1420495"/>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Consolas" panose="020B0609020204030204" pitchFamily="49" charset="0"/>
                <a:ea typeface="BitstreamVeraSansMonoRoman"/>
              </a:rPr>
              <a:t>$ CStreet -i test_data/ExpressionMatrix_t1.txt test_data/ExpressionMatrix_t2.txt test_data/ExpressionMatrix_t3.txt </a:t>
            </a:r>
          </a:p>
          <a:p>
            <a:pPr marL="457200" marR="0" lvl="1" indent="45720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Consolas" panose="020B0609020204030204" pitchFamily="49" charset="0"/>
                <a:ea typeface="BitstreamVeraSansMonoRoman"/>
              </a:rPr>
              <a:t>     -s test_data/CellStates_t1.txt test_data/CellStates_t2.txt test_data/CellStates_t3.txt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Consolas" panose="020B0609020204030204" pitchFamily="49" charset="0"/>
                <a:ea typeface="BitstreamVeraSansMonoRoman"/>
              </a:rPr>
              <a:t>          -n test</a:t>
            </a:r>
          </a:p>
        </p:txBody>
      </p:sp>
      <p:sp>
        <p:nvSpPr>
          <p:cNvPr id="16" name="TextBox 6"/>
          <p:cNvSpPr txBox="1"/>
          <p:nvPr/>
        </p:nvSpPr>
        <p:spPr>
          <a:xfrm>
            <a:off x="304165" y="12724765"/>
            <a:ext cx="8806815" cy="5226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sz="2000" dirty="0"/>
              <a:t>https://github.com/yw-Hua/CStreet/tree/master</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dirty="0">
                <a:sym typeface="+mn-ea"/>
              </a:rPr>
              <a:t>Trajectory</a:t>
            </a:r>
            <a:r>
              <a:rPr lang="zh-CN" altLang="en-US" dirty="0">
                <a:sym typeface="+mn-ea"/>
              </a:rPr>
              <a:t> </a:t>
            </a:r>
            <a:r>
              <a:rPr lang="en-US" altLang="zh-CN" dirty="0">
                <a:sym typeface="+mn-ea"/>
              </a:rPr>
              <a:t>inference: Cstreet workflow</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105</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6" name="文本占位符 8"/>
          <p:cNvSpPr/>
          <p:nvPr/>
        </p:nvSpPr>
        <p:spPr>
          <a:xfrm>
            <a:off x="304165" y="1753870"/>
            <a:ext cx="18921095" cy="353123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lvl="0" indent="0">
              <a:buNone/>
            </a:pPr>
            <a:r>
              <a:rPr lang="en-US" altLang="zh-CN" sz="3200">
                <a:sym typeface="+mn-ea"/>
              </a:rPr>
              <a:t>Step 4. Output</a:t>
            </a:r>
          </a:p>
          <a:p>
            <a:pPr marL="914400" lvl="1" indent="-457200"/>
            <a:r>
              <a:rPr lang="en-US" altLang="zh-CN" sz="3050"/>
              <a:t>The contents of the output directory in tree format will be displayed as described below, including </a:t>
            </a:r>
          </a:p>
          <a:p>
            <a:pPr marL="1371600" lvl="2" indent="-457200"/>
            <a:r>
              <a:rPr lang="en-US" altLang="zh-CN" sz="2755"/>
              <a:t>the clustered cell state information if it is not provided by users, </a:t>
            </a:r>
          </a:p>
          <a:p>
            <a:pPr marL="1371600" lvl="2" indent="-457200"/>
            <a:r>
              <a:rPr lang="en-US" altLang="zh-CN" sz="2755"/>
              <a:t>the connection probabilities of the cell states </a:t>
            </a:r>
          </a:p>
          <a:p>
            <a:pPr marL="1371600" lvl="2" indent="-457200"/>
            <a:r>
              <a:rPr lang="en-US" altLang="zh-CN" sz="2755"/>
              <a:t>and a visualization of the inferred cell state trajectories.</a:t>
            </a:r>
          </a:p>
        </p:txBody>
      </p:sp>
      <p:sp>
        <p:nvSpPr>
          <p:cNvPr id="11" name="Rectangle 7"/>
          <p:cNvSpPr>
            <a:spLocks noChangeArrowheads="1"/>
          </p:cNvSpPr>
          <p:nvPr/>
        </p:nvSpPr>
        <p:spPr bwMode="auto">
          <a:xfrm rot="10800000" flipH="1" flipV="1">
            <a:off x="736600" y="5667375"/>
            <a:ext cx="10857865" cy="6737350"/>
          </a:xfrm>
          <a:prstGeom prst="rect">
            <a:avLst/>
          </a:prstGeom>
          <a:solidFill>
            <a:schemeClr val="bg1">
              <a:lumMod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PATH/ProjectName</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ProjectName_CStreetTopology.pdf</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ProjectName_CellStatesConnCytoscape.txt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SupplementaryFigures</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ProjectName_t1_ForceDirectedLayout.pdf</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ProjectName_t1_LouvainUMAPClustering.pdf</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ProjectName_t1_LouvainUMAPClusteringCoordinates.txt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ProjectName_t2_ForceDirectedLayout.pdf</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ProjectName_t2_LouvainUMAPClustering.pdf</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ProjectName_t2_LouvainUMAPClusteringCoordinates.txt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SupplementaryResults</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ProjectName_BetweenTimePoints_CellStatesConnectionProbabilities.txt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ProjectName_t1_FilteredCellInfo.txt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ProjectName_t1_FilteredGeneInfo.txt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ProjectName_t1_CellStatesConnectionProbabilities.txt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ProjectName_t2_FilteredCellInfo.txt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ProjectName_t2_FilteredGeneInfo.txt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ProjectName_t2_CellStatesConnectionProbabilities.txt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r>
              <a:rPr kumimoji="0" lang="en-US" altLang="en-US" sz="2000" b="0" i="0" u="none" strike="noStrike" cap="none" normalizeH="0" baseline="0" dirty="0">
                <a:ln>
                  <a:noFill/>
                </a:ln>
                <a:solidFill>
                  <a:schemeClr val="tx1"/>
                </a:solidFill>
                <a:effectLst/>
                <a:latin typeface="Consolas" panose="020B0609020204030204" pitchFamily="49" charset="0"/>
                <a:ea typeface="BitstreamVeraSansMonoRoman"/>
              </a:rPr>
              <a:t>└──</a:t>
            </a:r>
            <a:r>
              <a:rPr kumimoji="0" lang="en-US" altLang="zh-CN" sz="2000" b="0" i="0" u="none" strike="noStrike" cap="none" normalizeH="0" baseline="0" dirty="0">
                <a:ln>
                  <a:noFill/>
                </a:ln>
                <a:solidFill>
                  <a:schemeClr val="tx1"/>
                </a:solidFill>
                <a:effectLst/>
                <a:latin typeface="Consolas" panose="020B0609020204030204" pitchFamily="49" charset="0"/>
                <a:ea typeface="BitstreamVeraSansMonoRoman"/>
              </a:rPr>
              <a:t> ...</a:t>
            </a:r>
          </a:p>
        </p:txBody>
      </p:sp>
      <p:sp>
        <p:nvSpPr>
          <p:cNvPr id="2" name="TextBox 6"/>
          <p:cNvSpPr txBox="1"/>
          <p:nvPr/>
        </p:nvSpPr>
        <p:spPr>
          <a:xfrm>
            <a:off x="304165" y="12724765"/>
            <a:ext cx="8806815" cy="5226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sz="2000" dirty="0"/>
              <a:t>https://github.com/yw-Hua/CStreet/tree/master</a:t>
            </a:r>
          </a:p>
        </p:txBody>
      </p:sp>
      <p:pic>
        <p:nvPicPr>
          <p:cNvPr id="10" name="图片 9"/>
          <p:cNvPicPr>
            <a:picLocks noChangeAspect="1"/>
          </p:cNvPicPr>
          <p:nvPr/>
        </p:nvPicPr>
        <p:blipFill>
          <a:blip r:embed="rId2"/>
          <a:stretch>
            <a:fillRect/>
          </a:stretch>
        </p:blipFill>
        <p:spPr>
          <a:xfrm>
            <a:off x="14851380" y="3877945"/>
            <a:ext cx="6728460" cy="3649980"/>
          </a:xfrm>
          <a:prstGeom prst="rect">
            <a:avLst/>
          </a:prstGeom>
        </p:spPr>
      </p:pic>
      <p:pic>
        <p:nvPicPr>
          <p:cNvPr id="12" name="图片 11"/>
          <p:cNvPicPr>
            <a:picLocks noChangeAspect="1"/>
          </p:cNvPicPr>
          <p:nvPr/>
        </p:nvPicPr>
        <p:blipFill>
          <a:blip r:embed="rId3"/>
          <a:stretch>
            <a:fillRect/>
          </a:stretch>
        </p:blipFill>
        <p:spPr>
          <a:xfrm>
            <a:off x="15121890" y="8391525"/>
            <a:ext cx="6187440" cy="3078480"/>
          </a:xfrm>
          <a:prstGeom prst="rect">
            <a:avLst/>
          </a:prstGeom>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C7529-C91A-A8E4-C710-66491456C9D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0C3DB90-BBA0-197E-5660-AC784B354CF8}"/>
              </a:ext>
            </a:extLst>
          </p:cNvPr>
          <p:cNvSpPr>
            <a:spLocks noGrp="1"/>
          </p:cNvSpPr>
          <p:nvPr>
            <p:ph type="body" idx="1"/>
          </p:nvPr>
        </p:nvSpPr>
        <p:spPr>
          <a:xfrm>
            <a:off x="1451610" y="1463230"/>
            <a:ext cx="9444189" cy="1549845"/>
          </a:xfrm>
        </p:spPr>
        <p:txBody>
          <a:bodyPr>
            <a:normAutofit/>
          </a:bodyPr>
          <a:lstStyle/>
          <a:p>
            <a:pPr marL="0" indent="0">
              <a:buNone/>
            </a:pPr>
            <a:r>
              <a:rPr lang="en-US" sz="3600" b="1" dirty="0"/>
              <a:t>- </a:t>
            </a:r>
            <a:r>
              <a:rPr lang="en-US" altLang="zh-CN" sz="3600" b="1" dirty="0"/>
              <a:t>Trajectory inference (</a:t>
            </a:r>
            <a:r>
              <a:rPr lang="en-US" altLang="zh-CN" sz="3600" b="1" dirty="0" err="1"/>
              <a:t>CStreet</a:t>
            </a:r>
            <a:r>
              <a:rPr lang="en-US" altLang="zh-CN" sz="3600" b="1" dirty="0"/>
              <a:t>) </a:t>
            </a:r>
            <a:endParaRPr lang="en-US" altLang="zh-CN" sz="3600" dirty="0"/>
          </a:p>
        </p:txBody>
      </p:sp>
      <p:sp>
        <p:nvSpPr>
          <p:cNvPr id="3" name="Title 2">
            <a:extLst>
              <a:ext uri="{FF2B5EF4-FFF2-40B4-BE49-F238E27FC236}">
                <a16:creationId xmlns:a16="http://schemas.microsoft.com/office/drawing/2014/main" id="{998F7FB8-871F-7EF9-2E92-CD1D88E27301}"/>
              </a:ext>
            </a:extLst>
          </p:cNvPr>
          <p:cNvSpPr>
            <a:spLocks noGrp="1"/>
          </p:cNvSpPr>
          <p:nvPr>
            <p:ph type="title"/>
          </p:nvPr>
        </p:nvSpPr>
        <p:spPr/>
        <p:txBody>
          <a:bodyPr/>
          <a:lstStyle/>
          <a:p>
            <a:r>
              <a:rPr lang="en-US" altLang="zh-CN" dirty="0"/>
              <a:t>Trajectory</a:t>
            </a:r>
            <a:r>
              <a:rPr lang="zh-CN" altLang="en-US" dirty="0"/>
              <a:t> </a:t>
            </a:r>
            <a:r>
              <a:rPr lang="en-US" altLang="zh-CN" dirty="0"/>
              <a:t>inference</a:t>
            </a:r>
            <a:endParaRPr lang="zh-CN" altLang="en-US" sz="4400" dirty="0"/>
          </a:p>
        </p:txBody>
      </p:sp>
      <p:sp>
        <p:nvSpPr>
          <p:cNvPr id="4" name="文本框 3">
            <a:extLst>
              <a:ext uri="{FF2B5EF4-FFF2-40B4-BE49-F238E27FC236}">
                <a16:creationId xmlns:a16="http://schemas.microsoft.com/office/drawing/2014/main" id="{23197F6B-CEED-154B-8447-C7CAA2AD74C7}"/>
              </a:ext>
            </a:extLst>
          </p:cNvPr>
          <p:cNvSpPr txBox="1"/>
          <p:nvPr/>
        </p:nvSpPr>
        <p:spPr>
          <a:xfrm>
            <a:off x="1758950" y="281832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1F6A35D9-7138-A615-5E7F-3317162AAFF0}"/>
              </a:ext>
            </a:extLst>
          </p:cNvPr>
          <p:cNvSpPr txBox="1"/>
          <p:nvPr/>
        </p:nvSpPr>
        <p:spPr>
          <a:xfrm>
            <a:off x="1758950" y="4248213"/>
            <a:ext cx="11559485" cy="1905016"/>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scRNA trajectory cstreet \</a:t>
            </a:r>
          </a:p>
          <a:p>
            <a:pPr algn="l" defTabSz="584200">
              <a:defRPr sz="1800" b="0">
                <a:solidFill>
                  <a:srgbClr val="FFFFFF"/>
                </a:solidFill>
                <a:latin typeface="Monaco"/>
                <a:ea typeface="Monaco"/>
                <a:cs typeface="Monaco"/>
                <a:sym typeface="Monaco"/>
              </a:defRPr>
            </a:pPr>
            <a:r>
              <a:rPr lang="en-US" altLang="zh-CN" sz="2400"/>
              <a:t>-i /mnt/linzejie/CDesk_test/data/2.scRNA/5.trajectory/CStreet/ExpressionMatrix_list.txt \</a:t>
            </a:r>
          </a:p>
          <a:p>
            <a:pPr algn="l" defTabSz="584200">
              <a:defRPr sz="1800" b="0">
                <a:solidFill>
                  <a:srgbClr val="FFFFFF"/>
                </a:solidFill>
                <a:latin typeface="Monaco"/>
                <a:ea typeface="Monaco"/>
                <a:cs typeface="Monaco"/>
                <a:sym typeface="Monaco"/>
              </a:defRPr>
            </a:pPr>
            <a:r>
              <a:rPr lang="en-US" altLang="zh-CN" sz="2400"/>
              <a:t>-s /mnt/linzejie/CDesk_test/data/2.scRNA/5.trajectory/CStreet/CellStates_list.txt \</a:t>
            </a:r>
          </a:p>
          <a:p>
            <a:pPr algn="l" defTabSz="584200">
              <a:defRPr sz="1800" b="0">
                <a:solidFill>
                  <a:srgbClr val="FFFFFF"/>
                </a:solidFill>
                <a:latin typeface="Monaco"/>
                <a:ea typeface="Monaco"/>
                <a:cs typeface="Monaco"/>
                <a:sym typeface="Monaco"/>
              </a:defRPr>
            </a:pPr>
            <a:r>
              <a:rPr lang="en-US" altLang="zh-CN" sz="2400"/>
              <a:t>-n test -o /mnt/linzejie/CDesk_test/result/2.scRNA/5.trajectory/cstreet</a:t>
            </a:r>
            <a:endParaRPr lang="en-US" altLang="zh-CN" sz="2400" dirty="0"/>
          </a:p>
        </p:txBody>
      </p:sp>
      <p:sp>
        <p:nvSpPr>
          <p:cNvPr id="8" name="Content Placeholder 2">
            <a:extLst>
              <a:ext uri="{FF2B5EF4-FFF2-40B4-BE49-F238E27FC236}">
                <a16:creationId xmlns:a16="http://schemas.microsoft.com/office/drawing/2014/main" id="{2182A48E-0564-E2BD-749F-27A4BA440ABF}"/>
              </a:ext>
            </a:extLst>
          </p:cNvPr>
          <p:cNvSpPr>
            <a:spLocks noGrp="1"/>
          </p:cNvSpPr>
          <p:nvPr/>
        </p:nvSpPr>
        <p:spPr>
          <a:xfrm>
            <a:off x="1719194" y="644740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474ACCEA-8160-FC9D-CD0D-D89F87A042A9}"/>
              </a:ext>
            </a:extLst>
          </p:cNvPr>
          <p:cNvSpPr>
            <a:spLocks noGrp="1"/>
          </p:cNvSpPr>
          <p:nvPr/>
        </p:nvSpPr>
        <p:spPr>
          <a:xfrm>
            <a:off x="1639682" y="348021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a:extLst>
              <a:ext uri="{FF2B5EF4-FFF2-40B4-BE49-F238E27FC236}">
                <a16:creationId xmlns:a16="http://schemas.microsoft.com/office/drawing/2014/main" id="{E21199BF-05DB-F36D-BFF9-CEC2871D7E45}"/>
              </a:ext>
            </a:extLst>
          </p:cNvPr>
          <p:cNvGraphicFramePr>
            <a:graphicFrameLocks noGrp="1"/>
          </p:cNvGraphicFramePr>
          <p:nvPr>
            <p:extLst>
              <p:ext uri="{D42A27DB-BD31-4B8C-83A1-F6EECF244321}">
                <p14:modId xmlns:p14="http://schemas.microsoft.com/office/powerpoint/2010/main" val="4121984857"/>
              </p:ext>
            </p:extLst>
          </p:nvPr>
        </p:nvGraphicFramePr>
        <p:xfrm>
          <a:off x="2055607" y="7873831"/>
          <a:ext cx="10686358" cy="2286000"/>
        </p:xfrm>
        <a:graphic>
          <a:graphicData uri="http://schemas.openxmlformats.org/drawingml/2006/table">
            <a:tbl>
              <a:tblPr>
                <a:tableStyleId>{5940675A-B579-460E-94D1-54222C63F5DA}</a:tableStyleId>
              </a:tblPr>
              <a:tblGrid>
                <a:gridCol w="2924308">
                  <a:extLst>
                    <a:ext uri="{9D8B030D-6E8A-4147-A177-3AD203B41FA5}">
                      <a16:colId xmlns:a16="http://schemas.microsoft.com/office/drawing/2014/main" val="1551469751"/>
                    </a:ext>
                  </a:extLst>
                </a:gridCol>
                <a:gridCol w="6480409">
                  <a:extLst>
                    <a:ext uri="{9D8B030D-6E8A-4147-A177-3AD203B41FA5}">
                      <a16:colId xmlns:a16="http://schemas.microsoft.com/office/drawing/2014/main" val="2143446727"/>
                    </a:ext>
                  </a:extLst>
                </a:gridCol>
                <a:gridCol w="1281641">
                  <a:extLst>
                    <a:ext uri="{9D8B030D-6E8A-4147-A177-3AD203B41FA5}">
                      <a16:colId xmlns:a16="http://schemas.microsoft.com/office/drawing/2014/main" val="2990115421"/>
                    </a:ext>
                  </a:extLst>
                </a:gridCol>
              </a:tblGrid>
              <a:tr h="426363">
                <a:tc>
                  <a:txBody>
                    <a:bodyPr/>
                    <a:lstStyle/>
                    <a:p>
                      <a:pPr marL="0" marR="0" algn="ctr">
                        <a:buNone/>
                      </a:pPr>
                      <a:r>
                        <a:rPr lang="zh-CN" altLang="en-US" sz="2400" b="1" kern="100" dirty="0">
                          <a:effectLst/>
                        </a:rPr>
                        <a:t>参数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描述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默认值</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3840635185"/>
                  </a:ext>
                </a:extLst>
              </a:tr>
              <a:tr h="426363">
                <a:tc>
                  <a:txBody>
                    <a:bodyPr/>
                    <a:lstStyle/>
                    <a:p>
                      <a:pPr marL="0" marR="0" algn="ctr">
                        <a:buNone/>
                      </a:pP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sz="2400" b="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24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表达矩阵信息文件</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36008193"/>
                  </a:ext>
                </a:extLst>
              </a:tr>
              <a:tr h="426363">
                <a:tc>
                  <a:txBody>
                    <a:bodyPr/>
                    <a:lstStyle/>
                    <a:p>
                      <a:pPr marL="0" marR="0" algn="ctr">
                        <a:buNone/>
                      </a:pP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t>
                      </a:r>
                      <a:r>
                        <a:rPr lang="en-US" sz="24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细胞状态信息文件</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401713852"/>
                  </a:ext>
                </a:extLst>
              </a:tr>
              <a:tr h="42636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输出文件夹</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41301683"/>
                  </a:ext>
                </a:extLst>
              </a:tr>
              <a:tr h="42636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-n</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输出文件夹名</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865499104"/>
                  </a:ext>
                </a:extLst>
              </a:tr>
            </a:tbl>
          </a:graphicData>
        </a:graphic>
      </p:graphicFrame>
      <p:pic>
        <p:nvPicPr>
          <p:cNvPr id="10" name="图片 9">
            <a:extLst>
              <a:ext uri="{FF2B5EF4-FFF2-40B4-BE49-F238E27FC236}">
                <a16:creationId xmlns:a16="http://schemas.microsoft.com/office/drawing/2014/main" id="{C8C6D012-0B81-71AD-29AE-B2EF8A77838E}"/>
              </a:ext>
            </a:extLst>
          </p:cNvPr>
          <p:cNvPicPr>
            <a:picLocks noChangeAspect="1"/>
          </p:cNvPicPr>
          <p:nvPr/>
        </p:nvPicPr>
        <p:blipFill>
          <a:blip r:embed="rId3"/>
          <a:stretch>
            <a:fillRect/>
          </a:stretch>
        </p:blipFill>
        <p:spPr>
          <a:xfrm>
            <a:off x="17237692" y="4303177"/>
            <a:ext cx="5114308" cy="5745946"/>
          </a:xfrm>
          <a:prstGeom prst="rect">
            <a:avLst/>
          </a:prstGeom>
          <a:noFill/>
          <a:ln>
            <a:noFill/>
          </a:ln>
        </p:spPr>
      </p:pic>
    </p:spTree>
    <p:extLst>
      <p:ext uri="{BB962C8B-B14F-4D97-AF65-F5344CB8AC3E}">
        <p14:creationId xmlns:p14="http://schemas.microsoft.com/office/powerpoint/2010/main" val="2201652460"/>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dirty="0">
                <a:sym typeface="+mn-ea"/>
              </a:rPr>
              <a:t>Trajectory</a:t>
            </a:r>
            <a:r>
              <a:rPr lang="zh-CN" altLang="en-US" dirty="0">
                <a:sym typeface="+mn-ea"/>
              </a:rPr>
              <a:t> </a:t>
            </a:r>
            <a:r>
              <a:rPr lang="en-US" altLang="zh-CN" dirty="0">
                <a:sym typeface="+mn-ea"/>
              </a:rPr>
              <a:t>inference: DiffusionMap Overview</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107</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a:t>
            </a:r>
            <a:endParaRPr lang="en-US" dirty="0"/>
          </a:p>
        </p:txBody>
      </p:sp>
      <p:sp>
        <p:nvSpPr>
          <p:cNvPr id="16" name="TextBox 6"/>
          <p:cNvSpPr txBox="1"/>
          <p:nvPr/>
        </p:nvSpPr>
        <p:spPr>
          <a:xfrm>
            <a:off x="304165" y="12395200"/>
            <a:ext cx="8806815" cy="5226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sz="2000" dirty="0"/>
              <a:t>Diffusion maps for high-dimensional single-cell analysis of differentiation data | Bioinformatics | Oxford Academic</a:t>
            </a:r>
          </a:p>
        </p:txBody>
      </p:sp>
      <p:pic>
        <p:nvPicPr>
          <p:cNvPr id="5" name="图片 4"/>
          <p:cNvPicPr>
            <a:picLocks noChangeAspect="1"/>
          </p:cNvPicPr>
          <p:nvPr/>
        </p:nvPicPr>
        <p:blipFill>
          <a:blip r:embed="rId2"/>
          <a:stretch>
            <a:fillRect/>
          </a:stretch>
        </p:blipFill>
        <p:spPr>
          <a:xfrm>
            <a:off x="0" y="3167699"/>
            <a:ext cx="24384000" cy="6031866"/>
          </a:xfrm>
          <a:prstGeom prst="rect">
            <a:avLst/>
          </a:prstGeom>
        </p:spPr>
      </p:pic>
      <p:sp>
        <p:nvSpPr>
          <p:cNvPr id="9" name="文本占位符 8"/>
          <p:cNvSpPr>
            <a:spLocks noGrp="1"/>
          </p:cNvSpPr>
          <p:nvPr>
            <p:ph type="body" idx="1"/>
          </p:nvPr>
        </p:nvSpPr>
        <p:spPr>
          <a:xfrm>
            <a:off x="4876800" y="9199880"/>
            <a:ext cx="10573385" cy="878840"/>
          </a:xfrm>
        </p:spPr>
        <p:txBody>
          <a:bodyPr>
            <a:noAutofit/>
          </a:bodyPr>
          <a:lstStyle/>
          <a:p>
            <a:pPr marL="0" indent="0">
              <a:buNone/>
            </a:pPr>
            <a:r>
              <a:rPr lang="en-US" altLang="zh-CN" sz="3200"/>
              <a:t>PDF: Probability Density Function</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dirty="0">
                <a:sym typeface="+mn-ea"/>
              </a:rPr>
              <a:t>Trajectory</a:t>
            </a:r>
            <a:r>
              <a:rPr lang="zh-CN" altLang="en-US" dirty="0">
                <a:sym typeface="+mn-ea"/>
              </a:rPr>
              <a:t> </a:t>
            </a:r>
            <a:r>
              <a:rPr lang="en-US" altLang="zh-CN" dirty="0">
                <a:sym typeface="+mn-ea"/>
              </a:rPr>
              <a:t>inference: </a:t>
            </a:r>
            <a:r>
              <a:rPr lang="en-US" altLang="zh-CN" dirty="0"/>
              <a:t>How DiffusionMap works</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108</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a:t>
            </a:r>
            <a:endParaRPr lang="en-US" dirty="0"/>
          </a:p>
        </p:txBody>
      </p:sp>
      <p:sp>
        <p:nvSpPr>
          <p:cNvPr id="16" name="TextBox 6"/>
          <p:cNvSpPr txBox="1"/>
          <p:nvPr/>
        </p:nvSpPr>
        <p:spPr>
          <a:xfrm>
            <a:off x="304165" y="12395200"/>
            <a:ext cx="8806815" cy="5226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r>
              <a:rPr lang="en-US" altLang="zh-CN" sz="2000" dirty="0"/>
              <a:t>Diffusion maps for high-dimensional single-cell analysis of differentiation data | Bioinformatics | Oxford Academic</a:t>
            </a:r>
          </a:p>
        </p:txBody>
      </p:sp>
      <p:sp>
        <p:nvSpPr>
          <p:cNvPr id="2" name="文本占位符 1"/>
          <p:cNvSpPr>
            <a:spLocks noGrp="1"/>
          </p:cNvSpPr>
          <p:nvPr>
            <p:ph type="body" idx="1"/>
          </p:nvPr>
        </p:nvSpPr>
        <p:spPr>
          <a:xfrm>
            <a:off x="1843405" y="1903095"/>
            <a:ext cx="21433790" cy="10160000"/>
          </a:xfrm>
        </p:spPr>
        <p:txBody>
          <a:bodyPr/>
          <a:lstStyle/>
          <a:p>
            <a:pPr marL="742950" indent="-742950">
              <a:buSzPct val="100000"/>
              <a:buFont typeface="+mj-lt"/>
              <a:buAutoNum type="arabicPeriod"/>
            </a:pPr>
            <a:r>
              <a:rPr lang="en-US" altLang="zh-CN" sz="3600"/>
              <a:t>Generate the G matrix representation of single-cell data.</a:t>
            </a:r>
          </a:p>
          <a:p>
            <a:pPr marL="742950" indent="-742950">
              <a:buSzPct val="100000"/>
              <a:buFont typeface="+mj-lt"/>
              <a:buAutoNum type="arabicPeriod"/>
            </a:pPr>
            <a:r>
              <a:rPr lang="en-US" altLang="zh-CN" sz="3600"/>
              <a:t>Representation of each cell by a Gaussian in the G-dimensional gene space. Diffusion paths (continuous paths with relatively high-probability density) form on the data manifold as a result of interference of the Gaussians. </a:t>
            </a:r>
          </a:p>
          <a:p>
            <a:pPr marL="742950" indent="-742950">
              <a:buSzPct val="100000"/>
              <a:buFont typeface="+mj-lt"/>
              <a:buAutoNum type="arabicPeriod"/>
            </a:pPr>
            <a:r>
              <a:rPr lang="en-US" altLang="zh-CN" sz="3600"/>
              <a:t>Generate the n Markovian transition probability matrix. </a:t>
            </a:r>
          </a:p>
          <a:p>
            <a:pPr marL="742950" indent="-742950">
              <a:buSzPct val="100000"/>
              <a:buFont typeface="+mj-lt"/>
              <a:buAutoNum type="arabicPeriod"/>
            </a:pPr>
            <a:r>
              <a:rPr lang="en-US" altLang="zh-CN" sz="3600"/>
              <a:t>Data embedding on the first two eigenvectors of the Markovian transition matrix (DC1 and DC2) which correspond to the largest diffusion coefficients of the data manifold. The embedding shows the continuous flowfcells across four cell types; </a:t>
            </a:r>
            <a:r>
              <a:rPr lang="en-US" altLang="zh-CN" sz="3600">
                <a:solidFill>
                  <a:srgbClr val="FF0000"/>
                </a:solidFill>
              </a:rPr>
              <a:t>however, it does not suggest the putative time direction.</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713317" y="3029390"/>
            <a:ext cx="10596033" cy="5703606"/>
          </a:xfrm>
          <a:prstGeom prst="rect">
            <a:avLst/>
          </a:prstGeom>
        </p:spPr>
      </p:pic>
      <p:pic>
        <p:nvPicPr>
          <p:cNvPr id="8" name="图片 7"/>
          <p:cNvPicPr>
            <a:picLocks noChangeAspect="1"/>
          </p:cNvPicPr>
          <p:nvPr/>
        </p:nvPicPr>
        <p:blipFill>
          <a:blip r:embed="rId3"/>
          <a:stretch>
            <a:fillRect/>
          </a:stretch>
        </p:blipFill>
        <p:spPr>
          <a:xfrm>
            <a:off x="11997267" y="4013975"/>
            <a:ext cx="8620125" cy="2200275"/>
          </a:xfrm>
          <a:prstGeom prst="rect">
            <a:avLst/>
          </a:prstGeom>
        </p:spPr>
      </p:pic>
      <p:sp>
        <p:nvSpPr>
          <p:cNvPr id="9" name="文本框 8"/>
          <p:cNvSpPr txBox="1"/>
          <p:nvPr/>
        </p:nvSpPr>
        <p:spPr>
          <a:xfrm>
            <a:off x="12076474" y="3029390"/>
            <a:ext cx="10800459" cy="1077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b="0">
                <a:solidFill>
                  <a:srgbClr val="1F2328"/>
                </a:solidFill>
                <a:latin typeface="-apple-system"/>
              </a:defRPr>
            </a:lvl1pPr>
          </a:lstStyle>
          <a:p>
            <a:pPr algn="l"/>
            <a:r>
              <a:rPr lang="zh-CN" altLang="en-US" dirty="0"/>
              <a:t>将每一个</a:t>
            </a:r>
            <a:r>
              <a:rPr lang="en-US" altLang="zh-CN" dirty="0"/>
              <a:t>cell x</a:t>
            </a:r>
            <a:r>
              <a:rPr lang="zh-CN" altLang="en-US" dirty="0"/>
              <a:t>赋予在</a:t>
            </a:r>
            <a:r>
              <a:rPr lang="en-US" altLang="zh-CN" dirty="0"/>
              <a:t>g</a:t>
            </a:r>
            <a:r>
              <a:rPr lang="zh-CN" altLang="en-US" dirty="0"/>
              <a:t>（</a:t>
            </a:r>
            <a:r>
              <a:rPr lang="en-US" altLang="zh-CN" dirty="0"/>
              <a:t>gene number</a:t>
            </a:r>
            <a:r>
              <a:rPr lang="zh-CN" altLang="en-US" dirty="0"/>
              <a:t>）维的高斯波函数（正态分布的高维版）</a:t>
            </a:r>
            <a:endParaRPr lang="en-US" altLang="zh-CN" dirty="0"/>
          </a:p>
        </p:txBody>
      </p:sp>
      <p:sp>
        <p:nvSpPr>
          <p:cNvPr id="11" name="文本框 10"/>
          <p:cNvSpPr txBox="1"/>
          <p:nvPr/>
        </p:nvSpPr>
        <p:spPr>
          <a:xfrm>
            <a:off x="12170834" y="5881358"/>
            <a:ext cx="11290299" cy="1077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b="0" i="0" dirty="0">
                <a:solidFill>
                  <a:srgbClr val="1F2328"/>
                </a:solidFill>
                <a:effectLst/>
                <a:latin typeface="-apple-system"/>
              </a:rPr>
              <a:t>确定高斯波的核半径：计算每个细胞在不同尺度 </a:t>
            </a:r>
            <a:r>
              <a:rPr lang="en-US" altLang="zh-CN" b="0" i="0" dirty="0">
                <a:solidFill>
                  <a:srgbClr val="1F2328"/>
                </a:solidFill>
                <a:effectLst/>
                <a:latin typeface="-apple-system"/>
              </a:rPr>
              <a:t>r </a:t>
            </a:r>
            <a:r>
              <a:rPr lang="zh-CN" altLang="en-US" b="0" i="0" dirty="0">
                <a:solidFill>
                  <a:srgbClr val="1F2328"/>
                </a:solidFill>
                <a:effectLst/>
                <a:latin typeface="-apple-system"/>
              </a:rPr>
              <a:t>下的邻域密度 </a:t>
            </a:r>
            <a:r>
              <a:rPr lang="en-US" altLang="zh-CN" dirty="0">
                <a:effectLst/>
                <a:latin typeface="KaTeX_Main"/>
              </a:rPr>
              <a:t>Z(x)</a:t>
            </a:r>
            <a:endParaRPr lang="zh-CN" altLang="en-US" dirty="0"/>
          </a:p>
        </p:txBody>
      </p:sp>
      <p:pic>
        <p:nvPicPr>
          <p:cNvPr id="13" name="图片 12"/>
          <p:cNvPicPr>
            <a:picLocks noChangeAspect="1"/>
          </p:cNvPicPr>
          <p:nvPr/>
        </p:nvPicPr>
        <p:blipFill>
          <a:blip r:embed="rId4"/>
          <a:stretch>
            <a:fillRect/>
          </a:stretch>
        </p:blipFill>
        <p:spPr>
          <a:xfrm>
            <a:off x="11832166" y="10774891"/>
            <a:ext cx="6276975" cy="1581150"/>
          </a:xfrm>
          <a:prstGeom prst="rect">
            <a:avLst/>
          </a:prstGeom>
        </p:spPr>
      </p:pic>
      <p:pic>
        <p:nvPicPr>
          <p:cNvPr id="15" name="图片 14"/>
          <p:cNvPicPr>
            <a:picLocks noChangeAspect="1"/>
          </p:cNvPicPr>
          <p:nvPr/>
        </p:nvPicPr>
        <p:blipFill>
          <a:blip r:embed="rId5"/>
          <a:stretch>
            <a:fillRect/>
          </a:stretch>
        </p:blipFill>
        <p:spPr>
          <a:xfrm>
            <a:off x="18681170" y="10918824"/>
            <a:ext cx="4276725" cy="1428750"/>
          </a:xfrm>
          <a:prstGeom prst="rect">
            <a:avLst/>
          </a:prstGeom>
        </p:spPr>
      </p:pic>
      <p:sp>
        <p:nvSpPr>
          <p:cNvPr id="16" name="文本框 15"/>
          <p:cNvSpPr txBox="1"/>
          <p:nvPr/>
        </p:nvSpPr>
        <p:spPr>
          <a:xfrm>
            <a:off x="12192003" y="10045063"/>
            <a:ext cx="12213166"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b="0">
                <a:solidFill>
                  <a:srgbClr val="1F2328"/>
                </a:solidFill>
                <a:latin typeface="-apple-system"/>
              </a:defRPr>
            </a:lvl1pPr>
          </a:lstStyle>
          <a:p>
            <a:r>
              <a:rPr lang="zh-CN" altLang="en-US" dirty="0"/>
              <a:t>计算细胞间相似度，求概率矩阵</a:t>
            </a:r>
          </a:p>
        </p:txBody>
      </p:sp>
      <p:pic>
        <p:nvPicPr>
          <p:cNvPr id="18" name="图片 17"/>
          <p:cNvPicPr>
            <a:picLocks noChangeAspect="1"/>
          </p:cNvPicPr>
          <p:nvPr/>
        </p:nvPicPr>
        <p:blipFill>
          <a:blip r:embed="rId6"/>
          <a:stretch>
            <a:fillRect/>
          </a:stretch>
        </p:blipFill>
        <p:spPr>
          <a:xfrm>
            <a:off x="13546667" y="6834328"/>
            <a:ext cx="5547254" cy="2723197"/>
          </a:xfrm>
          <a:prstGeom prst="rect">
            <a:avLst/>
          </a:prstGeom>
        </p:spPr>
      </p:pic>
      <p:sp>
        <p:nvSpPr>
          <p:cNvPr id="19" name="文本框 18"/>
          <p:cNvSpPr txBox="1"/>
          <p:nvPr/>
        </p:nvSpPr>
        <p:spPr>
          <a:xfrm>
            <a:off x="490540" y="10823526"/>
            <a:ext cx="11205071" cy="11291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dirty="0"/>
              <a:t>Brief</a:t>
            </a:r>
            <a:r>
              <a:rPr kumimoji="0" lang="en-US" altLang="zh-CN" sz="3200" b="1" i="0" u="none" strike="noStrike" cap="none" spc="0" normalizeH="0" baseline="0" dirty="0">
                <a:ln>
                  <a:noFill/>
                </a:ln>
                <a:solidFill>
                  <a:srgbClr val="000000"/>
                </a:solidFill>
                <a:effectLst/>
                <a:uFillTx/>
                <a:latin typeface="+mn-lt"/>
                <a:ea typeface="+mn-ea"/>
                <a:cs typeface="+mn-cs"/>
                <a:sym typeface="Helvetica"/>
              </a:rPr>
              <a:t> summary</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kumimoji="0" lang="en-US" altLang="zh-CN" sz="3200" b="1" i="0" u="none" strike="noStrike" cap="none" spc="0" normalizeH="0" baseline="0" dirty="0">
                <a:ln>
                  <a:noFill/>
                </a:ln>
                <a:solidFill>
                  <a:srgbClr val="000000"/>
                </a:solidFill>
                <a:effectLst/>
                <a:uFillTx/>
                <a:latin typeface="+mn-lt"/>
                <a:ea typeface="+mn-ea"/>
                <a:cs typeface="+mn-cs"/>
                <a:sym typeface="Helvetica"/>
              </a:rPr>
              <a:t>evaluate </a:t>
            </a:r>
            <a:r>
              <a:rPr lang="en-US" altLang="zh-CN" dirty="0"/>
              <a:t>the similarity between two Gaussian wave function</a:t>
            </a:r>
            <a:r>
              <a:rPr lang="zh-CN" altLang="en-US" dirty="0"/>
              <a:t>（</a:t>
            </a:r>
            <a:r>
              <a:rPr lang="en-US" altLang="zh-CN" dirty="0"/>
              <a:t>cell</a:t>
            </a:r>
            <a:r>
              <a:rPr lang="zh-CN" altLang="en-US" dirty="0"/>
              <a:t>）</a:t>
            </a:r>
            <a:endParaRPr kumimoji="0" lang="zh-CN" altLang="en-US" sz="3200" b="1" i="0" u="none" strike="noStrike" cap="none" spc="0" normalizeH="0" baseline="0" dirty="0">
              <a:ln>
                <a:noFill/>
              </a:ln>
              <a:solidFill>
                <a:srgbClr val="000000"/>
              </a:solidFill>
              <a:effectLst/>
              <a:uFillTx/>
              <a:latin typeface="+mn-lt"/>
              <a:ea typeface="+mn-ea"/>
              <a:cs typeface="+mn-cs"/>
              <a:sym typeface="Helvetica"/>
            </a:endParaRPr>
          </a:p>
        </p:txBody>
      </p:sp>
      <p:sp>
        <p:nvSpPr>
          <p:cNvPr id="119" name="Pre-process pipeline"/>
          <p:cNvSpPr txBox="1">
            <a:spLocks noGrp="1"/>
          </p:cNvSpPr>
          <p:nvPr>
            <p:ph type="title"/>
          </p:nvPr>
        </p:nvSpPr>
        <p:spPr>
          <a:prstGeom prst="rect">
            <a:avLst/>
          </a:prstGeom>
        </p:spPr>
        <p:txBody>
          <a:bodyPr/>
          <a:lstStyle/>
          <a:p>
            <a:r>
              <a:rPr lang="en-US" altLang="zh-CN" dirty="0">
                <a:sym typeface="+mn-ea"/>
              </a:rPr>
              <a:t>Trajectory</a:t>
            </a:r>
            <a:r>
              <a:rPr lang="zh-CN" altLang="en-US" dirty="0">
                <a:sym typeface="+mn-ea"/>
              </a:rPr>
              <a:t> </a:t>
            </a:r>
            <a:r>
              <a:rPr lang="en-US" altLang="zh-CN" dirty="0">
                <a:sym typeface="+mn-ea"/>
              </a:rPr>
              <a:t>inference: </a:t>
            </a:r>
            <a:r>
              <a:rPr lang="en-US" altLang="zh-CN" dirty="0"/>
              <a:t>How DiffusionMap works - how diffuse?</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a:t>
            </a:r>
            <a:endParaRPr 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sym typeface="+mn-ea"/>
              </a:rPr>
              <a:t>Experiment Overview </a:t>
            </a:r>
            <a:r>
              <a:rPr lang="en-US" altLang="zh-CN" dirty="0">
                <a:ea typeface="微软雅黑" panose="020B0503020204020204" charset="-122"/>
                <a:sym typeface="+mn-ea"/>
              </a:rPr>
              <a:t>–</a:t>
            </a:r>
            <a:r>
              <a:rPr lang="zh-CN" dirty="0">
                <a:ea typeface="微软雅黑" panose="020B0503020204020204" charset="-122"/>
                <a:sym typeface="+mn-ea"/>
              </a:rPr>
              <a:t> </a:t>
            </a:r>
            <a:r>
              <a:rPr lang="en-US" dirty="0">
                <a:sym typeface="+mn-ea"/>
              </a:rPr>
              <a:t>3 </a:t>
            </a:r>
            <a:r>
              <a:rPr lang="en-US" altLang="zh-CN" dirty="0">
                <a:sym typeface="+mn-ea"/>
              </a:rPr>
              <a:t>Single-cell analysis workflow</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11</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
        <p:nvSpPr>
          <p:cNvPr id="4" name="文本框 3"/>
          <p:cNvSpPr txBox="1"/>
          <p:nvPr/>
        </p:nvSpPr>
        <p:spPr>
          <a:xfrm>
            <a:off x="97155" y="12395200"/>
            <a:ext cx="70319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Shaked et al. Methods Mol Biol, 20</a:t>
            </a:r>
            <a:r>
              <a:rPr kumimoji="0" lang="en-US" altLang="zh-CN" sz="32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21</a:t>
            </a:r>
          </a:p>
        </p:txBody>
      </p:sp>
      <p:pic>
        <p:nvPicPr>
          <p:cNvPr id="11" name="图片 10"/>
          <p:cNvPicPr>
            <a:picLocks noChangeAspect="1"/>
          </p:cNvPicPr>
          <p:nvPr/>
        </p:nvPicPr>
        <p:blipFill>
          <a:blip r:embed="rId2"/>
          <a:srcRect r="56420"/>
          <a:stretch>
            <a:fillRect/>
          </a:stretch>
        </p:blipFill>
        <p:spPr>
          <a:xfrm>
            <a:off x="365760" y="2245360"/>
            <a:ext cx="6477000" cy="4582160"/>
          </a:xfrm>
          <a:prstGeom prst="rect">
            <a:avLst/>
          </a:prstGeom>
        </p:spPr>
      </p:pic>
      <p:pic>
        <p:nvPicPr>
          <p:cNvPr id="8" name="图片 7"/>
          <p:cNvPicPr>
            <a:picLocks noChangeAspect="1"/>
          </p:cNvPicPr>
          <p:nvPr/>
        </p:nvPicPr>
        <p:blipFill>
          <a:blip r:embed="rId2"/>
          <a:srcRect l="43701"/>
          <a:stretch>
            <a:fillRect/>
          </a:stretch>
        </p:blipFill>
        <p:spPr>
          <a:xfrm>
            <a:off x="97155" y="6845300"/>
            <a:ext cx="7683500" cy="4207510"/>
          </a:xfrm>
          <a:prstGeom prst="rect">
            <a:avLst/>
          </a:prstGeom>
        </p:spPr>
      </p:pic>
      <p:pic>
        <p:nvPicPr>
          <p:cNvPr id="12" name="图片 11"/>
          <p:cNvPicPr>
            <a:picLocks noChangeAspect="1"/>
          </p:cNvPicPr>
          <p:nvPr/>
        </p:nvPicPr>
        <p:blipFill>
          <a:blip r:embed="rId3"/>
          <a:stretch>
            <a:fillRect/>
          </a:stretch>
        </p:blipFill>
        <p:spPr>
          <a:xfrm>
            <a:off x="9018905" y="1949450"/>
            <a:ext cx="12667615" cy="10341610"/>
          </a:xfrm>
          <a:prstGeom prst="rect">
            <a:avLst/>
          </a:prstGeom>
        </p:spPr>
      </p:pic>
      <p:sp>
        <p:nvSpPr>
          <p:cNvPr id="2" name="文本框 1"/>
          <p:cNvSpPr txBox="1"/>
          <p:nvPr/>
        </p:nvSpPr>
        <p:spPr>
          <a:xfrm>
            <a:off x="7129145" y="12395200"/>
            <a:ext cx="99822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M.D. Luecken et al. Molecular Systems Biology , </a:t>
            </a:r>
            <a:r>
              <a:rPr lang="zh-CN" altLang="en-US" b="0">
                <a:latin typeface="Arial" panose="020B0604020202020204" pitchFamily="34" charset="0"/>
                <a:cs typeface="Arial" panose="020B0604020202020204" pitchFamily="34" charset="0"/>
                <a:sym typeface="Helvetica"/>
              </a:rPr>
              <a:t>2019</a:t>
            </a:r>
            <a:endParaRPr kumimoji="0" lang="en-US" altLang="zh-CN" sz="32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endParaRP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88373" y="4213224"/>
            <a:ext cx="10384427" cy="4797962"/>
          </a:xfrm>
          <a:prstGeom prst="rect">
            <a:avLst/>
          </a:prstGeom>
        </p:spPr>
      </p:pic>
      <p:pic>
        <p:nvPicPr>
          <p:cNvPr id="8" name="图片 7"/>
          <p:cNvPicPr>
            <a:picLocks noChangeAspect="1"/>
          </p:cNvPicPr>
          <p:nvPr/>
        </p:nvPicPr>
        <p:blipFill>
          <a:blip r:embed="rId3"/>
          <a:stretch>
            <a:fillRect/>
          </a:stretch>
        </p:blipFill>
        <p:spPr>
          <a:xfrm>
            <a:off x="11440280" y="4069291"/>
            <a:ext cx="6276975" cy="1581150"/>
          </a:xfrm>
          <a:prstGeom prst="rect">
            <a:avLst/>
          </a:prstGeom>
        </p:spPr>
      </p:pic>
      <p:pic>
        <p:nvPicPr>
          <p:cNvPr id="9" name="图片 8"/>
          <p:cNvPicPr>
            <a:picLocks noChangeAspect="1"/>
          </p:cNvPicPr>
          <p:nvPr/>
        </p:nvPicPr>
        <p:blipFill>
          <a:blip r:embed="rId4"/>
          <a:stretch>
            <a:fillRect/>
          </a:stretch>
        </p:blipFill>
        <p:spPr>
          <a:xfrm>
            <a:off x="18289284" y="4213224"/>
            <a:ext cx="4276725" cy="1428750"/>
          </a:xfrm>
          <a:prstGeom prst="rect">
            <a:avLst/>
          </a:prstGeom>
        </p:spPr>
      </p:pic>
      <p:sp>
        <p:nvSpPr>
          <p:cNvPr id="10" name="文本框 9"/>
          <p:cNvSpPr txBox="1"/>
          <p:nvPr/>
        </p:nvSpPr>
        <p:spPr>
          <a:xfrm>
            <a:off x="11800117" y="3339463"/>
            <a:ext cx="12213166"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b="0">
                <a:solidFill>
                  <a:srgbClr val="1F2328"/>
                </a:solidFill>
                <a:latin typeface="-apple-system"/>
              </a:defRPr>
            </a:lvl1pPr>
          </a:lstStyle>
          <a:p>
            <a:r>
              <a:rPr lang="zh-CN" altLang="en-US" dirty="0"/>
              <a:t>计算细胞间相似度，求概率矩阵</a:t>
            </a:r>
          </a:p>
        </p:txBody>
      </p:sp>
      <p:pic>
        <p:nvPicPr>
          <p:cNvPr id="12" name="图片 11"/>
          <p:cNvPicPr>
            <a:picLocks noChangeAspect="1"/>
          </p:cNvPicPr>
          <p:nvPr/>
        </p:nvPicPr>
        <p:blipFill>
          <a:blip r:embed="rId5"/>
          <a:stretch>
            <a:fillRect/>
          </a:stretch>
        </p:blipFill>
        <p:spPr>
          <a:xfrm>
            <a:off x="11540235" y="6432999"/>
            <a:ext cx="6177020" cy="3140108"/>
          </a:xfrm>
          <a:prstGeom prst="rect">
            <a:avLst/>
          </a:prstGeom>
        </p:spPr>
      </p:pic>
      <p:sp>
        <p:nvSpPr>
          <p:cNvPr id="13" name="文本框 12"/>
          <p:cNvSpPr txBox="1"/>
          <p:nvPr/>
        </p:nvSpPr>
        <p:spPr>
          <a:xfrm>
            <a:off x="11865432" y="5813390"/>
            <a:ext cx="12213166"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b="0">
                <a:solidFill>
                  <a:srgbClr val="1F2328"/>
                </a:solidFill>
                <a:latin typeface="-apple-system"/>
              </a:defRPr>
            </a:lvl1pPr>
          </a:lstStyle>
          <a:p>
            <a:r>
              <a:rPr lang="zh-CN" altLang="en-US" dirty="0"/>
              <a:t>每两个细胞间的概率值组成</a:t>
            </a:r>
            <a:r>
              <a:rPr lang="en-US" altLang="zh-CN" dirty="0"/>
              <a:t>Markovian transition probability</a:t>
            </a:r>
            <a:r>
              <a:rPr lang="zh-CN" altLang="en-US" dirty="0"/>
              <a:t>矩阵</a:t>
            </a:r>
          </a:p>
        </p:txBody>
      </p:sp>
      <p:sp>
        <p:nvSpPr>
          <p:cNvPr id="14" name="文本框 13"/>
          <p:cNvSpPr txBox="1"/>
          <p:nvPr/>
        </p:nvSpPr>
        <p:spPr>
          <a:xfrm>
            <a:off x="12009123" y="9847573"/>
            <a:ext cx="12213166"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b="0">
                <a:solidFill>
                  <a:srgbClr val="1F2328"/>
                </a:solidFill>
                <a:latin typeface="-apple-system"/>
              </a:defRPr>
            </a:lvl1pPr>
          </a:lstStyle>
          <a:p>
            <a:r>
              <a:rPr lang="zh-CN" altLang="en-US" dirty="0"/>
              <a:t>求</a:t>
            </a:r>
            <a:r>
              <a:rPr lang="en-US" altLang="zh-CN" dirty="0"/>
              <a:t>Markovian</a:t>
            </a:r>
            <a:r>
              <a:rPr lang="zh-CN" altLang="en-US" dirty="0"/>
              <a:t>矩阵的特征向量</a:t>
            </a:r>
            <a:r>
              <a:rPr lang="en-US" altLang="zh-CN" dirty="0"/>
              <a:t>DC1,DC2</a:t>
            </a:r>
            <a:endParaRPr lang="zh-CN" altLang="en-US" dirty="0"/>
          </a:p>
        </p:txBody>
      </p:sp>
      <p:sp>
        <p:nvSpPr>
          <p:cNvPr id="15" name="文本框 14"/>
          <p:cNvSpPr txBox="1"/>
          <p:nvPr/>
        </p:nvSpPr>
        <p:spPr>
          <a:xfrm>
            <a:off x="412163" y="10432348"/>
            <a:ext cx="11205071" cy="11291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dirty="0"/>
              <a:t>Brief</a:t>
            </a:r>
            <a:r>
              <a:rPr kumimoji="0" lang="en-US" altLang="zh-CN" sz="3200" b="1" i="0" u="none" strike="noStrike" cap="none" spc="0" normalizeH="0" baseline="0" dirty="0">
                <a:ln>
                  <a:noFill/>
                </a:ln>
                <a:solidFill>
                  <a:srgbClr val="000000"/>
                </a:solidFill>
                <a:effectLst/>
                <a:uFillTx/>
                <a:latin typeface="+mn-lt"/>
                <a:ea typeface="+mn-ea"/>
                <a:cs typeface="+mn-cs"/>
                <a:sym typeface="Helvetica"/>
              </a:rPr>
              <a:t> summary</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a:t>calculate the</a:t>
            </a:r>
            <a:r>
              <a:rPr lang="zh-CN" altLang="en-US" dirty="0"/>
              <a:t> </a:t>
            </a:r>
            <a:r>
              <a:rPr lang="en-US" altLang="zh-CN" dirty="0"/>
              <a:t>eigenvector of Markovian matrix.</a:t>
            </a:r>
            <a:endParaRPr kumimoji="0" lang="zh-CN" altLang="en-US" sz="3200" b="1" i="0" u="none" strike="noStrike" cap="none" spc="0" normalizeH="0" baseline="0" dirty="0">
              <a:ln>
                <a:noFill/>
              </a:ln>
              <a:solidFill>
                <a:srgbClr val="000000"/>
              </a:solidFill>
              <a:effectLst/>
              <a:uFillTx/>
              <a:latin typeface="+mn-lt"/>
              <a:ea typeface="+mn-ea"/>
              <a:cs typeface="+mn-cs"/>
              <a:sym typeface="Helvetica"/>
            </a:endParaRPr>
          </a:p>
        </p:txBody>
      </p:sp>
      <p:sp>
        <p:nvSpPr>
          <p:cNvPr id="119" name="Pre-process pipeline"/>
          <p:cNvSpPr txBox="1">
            <a:spLocks noGrp="1"/>
          </p:cNvSpPr>
          <p:nvPr>
            <p:ph type="title"/>
          </p:nvPr>
        </p:nvSpPr>
        <p:spPr>
          <a:prstGeom prst="rect">
            <a:avLst/>
          </a:prstGeom>
        </p:spPr>
        <p:txBody>
          <a:bodyPr/>
          <a:lstStyle/>
          <a:p>
            <a:r>
              <a:rPr lang="en-US" altLang="zh-CN" dirty="0">
                <a:sym typeface="+mn-ea"/>
              </a:rPr>
              <a:t>Trajectory</a:t>
            </a:r>
            <a:r>
              <a:rPr lang="zh-CN" altLang="en-US" dirty="0">
                <a:sym typeface="+mn-ea"/>
              </a:rPr>
              <a:t> </a:t>
            </a:r>
            <a:r>
              <a:rPr lang="en-US" altLang="zh-CN" dirty="0">
                <a:sym typeface="+mn-ea"/>
              </a:rPr>
              <a:t>inference: </a:t>
            </a:r>
            <a:r>
              <a:rPr lang="en-US" altLang="zh-CN" dirty="0"/>
              <a:t>How DiffusionMap works - how map?</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a:t>
            </a:r>
            <a:endParaRPr lang="en-US" dirty="0"/>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7380E-3063-AD2A-C53D-34A6DAAAEA2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57ED1D3-D193-9043-B369-C70E9AA3A009}"/>
              </a:ext>
            </a:extLst>
          </p:cNvPr>
          <p:cNvSpPr>
            <a:spLocks noGrp="1"/>
          </p:cNvSpPr>
          <p:nvPr>
            <p:ph type="body" idx="1"/>
          </p:nvPr>
        </p:nvSpPr>
        <p:spPr>
          <a:xfrm>
            <a:off x="1451610" y="1463230"/>
            <a:ext cx="9444189" cy="1549845"/>
          </a:xfrm>
        </p:spPr>
        <p:txBody>
          <a:bodyPr>
            <a:normAutofit/>
          </a:bodyPr>
          <a:lstStyle/>
          <a:p>
            <a:pPr marL="0" indent="0">
              <a:buNone/>
            </a:pPr>
            <a:r>
              <a:rPr lang="en-US" sz="3600" b="1" dirty="0"/>
              <a:t>- </a:t>
            </a:r>
            <a:r>
              <a:rPr lang="en-US" altLang="zh-CN" sz="3600" b="1" dirty="0"/>
              <a:t>Trajectory inference (</a:t>
            </a:r>
            <a:r>
              <a:rPr lang="en-US" altLang="zh-CN" sz="3600" b="1" dirty="0" err="1"/>
              <a:t>DiffusionMap</a:t>
            </a:r>
            <a:r>
              <a:rPr lang="en-US" altLang="zh-CN" sz="3600" b="1" dirty="0"/>
              <a:t>) </a:t>
            </a:r>
            <a:endParaRPr lang="en-US" altLang="zh-CN" sz="3600" dirty="0"/>
          </a:p>
        </p:txBody>
      </p:sp>
      <p:sp>
        <p:nvSpPr>
          <p:cNvPr id="3" name="Title 2">
            <a:extLst>
              <a:ext uri="{FF2B5EF4-FFF2-40B4-BE49-F238E27FC236}">
                <a16:creationId xmlns:a16="http://schemas.microsoft.com/office/drawing/2014/main" id="{ACA90D7F-BF39-A543-CD7E-1A64839E5768}"/>
              </a:ext>
            </a:extLst>
          </p:cNvPr>
          <p:cNvSpPr>
            <a:spLocks noGrp="1"/>
          </p:cNvSpPr>
          <p:nvPr>
            <p:ph type="title"/>
          </p:nvPr>
        </p:nvSpPr>
        <p:spPr/>
        <p:txBody>
          <a:bodyPr/>
          <a:lstStyle/>
          <a:p>
            <a:r>
              <a:rPr lang="en-US" altLang="zh-CN" dirty="0"/>
              <a:t>Trajectory</a:t>
            </a:r>
            <a:r>
              <a:rPr lang="zh-CN" altLang="en-US" dirty="0"/>
              <a:t> </a:t>
            </a:r>
            <a:r>
              <a:rPr lang="en-US" altLang="zh-CN" dirty="0"/>
              <a:t>inference</a:t>
            </a:r>
            <a:endParaRPr lang="zh-CN" altLang="en-US" sz="4400" dirty="0"/>
          </a:p>
        </p:txBody>
      </p:sp>
      <p:sp>
        <p:nvSpPr>
          <p:cNvPr id="4" name="文本框 3">
            <a:extLst>
              <a:ext uri="{FF2B5EF4-FFF2-40B4-BE49-F238E27FC236}">
                <a16:creationId xmlns:a16="http://schemas.microsoft.com/office/drawing/2014/main" id="{9FD8F836-AF2B-3B43-0EDD-43ECCAE215CD}"/>
              </a:ext>
            </a:extLst>
          </p:cNvPr>
          <p:cNvSpPr txBox="1"/>
          <p:nvPr/>
        </p:nvSpPr>
        <p:spPr>
          <a:xfrm>
            <a:off x="1758950" y="281832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C1FAFF6B-B4B0-7E55-4F3F-3BD3B5E062FC}"/>
              </a:ext>
            </a:extLst>
          </p:cNvPr>
          <p:cNvSpPr txBox="1"/>
          <p:nvPr/>
        </p:nvSpPr>
        <p:spPr>
          <a:xfrm>
            <a:off x="1758950" y="4369241"/>
            <a:ext cx="11559485" cy="1576117"/>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scRNA trajectory diffusion \</a:t>
            </a:r>
          </a:p>
          <a:p>
            <a:pPr algn="l" defTabSz="584200">
              <a:defRPr sz="1800" b="0">
                <a:solidFill>
                  <a:srgbClr val="FFFFFF"/>
                </a:solidFill>
                <a:latin typeface="Monaco"/>
                <a:ea typeface="Monaco"/>
                <a:cs typeface="Monaco"/>
                <a:sym typeface="Monaco"/>
              </a:defRPr>
            </a:pPr>
            <a:r>
              <a:rPr lang="en-US" altLang="zh-CN" sz="2400"/>
              <a:t>-i /mnt/linzejie/CDesk_test/data/2.scRNA/5.trajectory/DiffusionMap/monocle_test.rds \</a:t>
            </a:r>
          </a:p>
          <a:p>
            <a:pPr algn="l" defTabSz="584200">
              <a:defRPr sz="1800" b="0">
                <a:solidFill>
                  <a:srgbClr val="FFFFFF"/>
                </a:solidFill>
                <a:latin typeface="Monaco"/>
                <a:ea typeface="Monaco"/>
                <a:cs typeface="Monaco"/>
                <a:sym typeface="Monaco"/>
              </a:defRPr>
            </a:pPr>
            <a:r>
              <a:rPr lang="en-US" altLang="zh-CN" sz="2400"/>
              <a:t>-o /mnt/linzejie/CDesk_test/result/2.scRNA/5.trajectory/diffusion -m celltype -s NK</a:t>
            </a:r>
            <a:endParaRPr lang="en-US" altLang="zh-CN" sz="2400" dirty="0"/>
          </a:p>
        </p:txBody>
      </p:sp>
      <p:sp>
        <p:nvSpPr>
          <p:cNvPr id="8" name="Content Placeholder 2">
            <a:extLst>
              <a:ext uri="{FF2B5EF4-FFF2-40B4-BE49-F238E27FC236}">
                <a16:creationId xmlns:a16="http://schemas.microsoft.com/office/drawing/2014/main" id="{7F385100-8A9F-95A9-2FF7-FBDD7C39AAC8}"/>
              </a:ext>
            </a:extLst>
          </p:cNvPr>
          <p:cNvSpPr>
            <a:spLocks noGrp="1"/>
          </p:cNvSpPr>
          <p:nvPr/>
        </p:nvSpPr>
        <p:spPr>
          <a:xfrm>
            <a:off x="1719194" y="644740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3CE19457-93E8-4224-D5AF-39C769D5E192}"/>
              </a:ext>
            </a:extLst>
          </p:cNvPr>
          <p:cNvSpPr>
            <a:spLocks noGrp="1"/>
          </p:cNvSpPr>
          <p:nvPr/>
        </p:nvSpPr>
        <p:spPr>
          <a:xfrm>
            <a:off x="1639682" y="348021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a:extLst>
              <a:ext uri="{FF2B5EF4-FFF2-40B4-BE49-F238E27FC236}">
                <a16:creationId xmlns:a16="http://schemas.microsoft.com/office/drawing/2014/main" id="{C345561F-3485-7B9B-1205-953FA578D75A}"/>
              </a:ext>
            </a:extLst>
          </p:cNvPr>
          <p:cNvGraphicFramePr>
            <a:graphicFrameLocks noGrp="1"/>
          </p:cNvGraphicFramePr>
          <p:nvPr>
            <p:extLst>
              <p:ext uri="{D42A27DB-BD31-4B8C-83A1-F6EECF244321}">
                <p14:modId xmlns:p14="http://schemas.microsoft.com/office/powerpoint/2010/main" val="2644231510"/>
              </p:ext>
            </p:extLst>
          </p:nvPr>
        </p:nvGraphicFramePr>
        <p:xfrm>
          <a:off x="2055607" y="7562772"/>
          <a:ext cx="10686358" cy="3200400"/>
        </p:xfrm>
        <a:graphic>
          <a:graphicData uri="http://schemas.openxmlformats.org/drawingml/2006/table">
            <a:tbl>
              <a:tblPr>
                <a:tableStyleId>{5940675A-B579-460E-94D1-54222C63F5DA}</a:tableStyleId>
              </a:tblPr>
              <a:tblGrid>
                <a:gridCol w="2924308">
                  <a:extLst>
                    <a:ext uri="{9D8B030D-6E8A-4147-A177-3AD203B41FA5}">
                      <a16:colId xmlns:a16="http://schemas.microsoft.com/office/drawing/2014/main" val="1551469751"/>
                    </a:ext>
                  </a:extLst>
                </a:gridCol>
                <a:gridCol w="6480409">
                  <a:extLst>
                    <a:ext uri="{9D8B030D-6E8A-4147-A177-3AD203B41FA5}">
                      <a16:colId xmlns:a16="http://schemas.microsoft.com/office/drawing/2014/main" val="2143446727"/>
                    </a:ext>
                  </a:extLst>
                </a:gridCol>
                <a:gridCol w="1281641">
                  <a:extLst>
                    <a:ext uri="{9D8B030D-6E8A-4147-A177-3AD203B41FA5}">
                      <a16:colId xmlns:a16="http://schemas.microsoft.com/office/drawing/2014/main" val="2990115421"/>
                    </a:ext>
                  </a:extLst>
                </a:gridCol>
              </a:tblGrid>
              <a:tr h="426363">
                <a:tc>
                  <a:txBody>
                    <a:bodyPr/>
                    <a:lstStyle/>
                    <a:p>
                      <a:pPr marL="0" marR="0" algn="ctr">
                        <a:buNone/>
                      </a:pPr>
                      <a:r>
                        <a:rPr lang="zh-CN" altLang="en-US" sz="2400" b="1" kern="100" dirty="0">
                          <a:effectLst/>
                        </a:rPr>
                        <a:t>参数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a:effectLst/>
                        </a:rPr>
                        <a:t>描述</a:t>
                      </a:r>
                      <a:endParaRPr lang="zh-CN" altLang="en-US" sz="24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默认值</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3840635185"/>
                  </a:ext>
                </a:extLst>
              </a:tr>
              <a:tr h="426363">
                <a:tc>
                  <a:txBody>
                    <a:bodyPr/>
                    <a:lstStyle/>
                    <a:p>
                      <a:pPr marL="0" marR="0" algn="ctr">
                        <a:buNone/>
                      </a:pP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sz="2400" b="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24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单细胞输入数据</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rds</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36008193"/>
                  </a:ext>
                </a:extLst>
              </a:tr>
              <a:tr h="426363">
                <a:tc>
                  <a:txBody>
                    <a:bodyPr/>
                    <a:lstStyle/>
                    <a:p>
                      <a:pPr marL="0" marR="0" algn="ctr">
                        <a:buNone/>
                      </a:pP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a:t>
                      </a:r>
                      <a:r>
                        <a:rPr lang="en-US" sz="24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使用的</a:t>
                      </a: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meta</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信息（如</a:t>
                      </a: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celltype）</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401713852"/>
                  </a:ext>
                </a:extLst>
              </a:tr>
              <a:tr h="42636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输出文件夹</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41301683"/>
                  </a:ext>
                </a:extLst>
              </a:tr>
              <a:tr h="42636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指定起点（如</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NK</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865499104"/>
                  </a:ext>
                </a:extLst>
              </a:tr>
              <a:tr h="42636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--width</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画图宽度</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10</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660462568"/>
                  </a:ext>
                </a:extLst>
              </a:tr>
              <a:tr h="42636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--height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画图高度</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10</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868970232"/>
                  </a:ext>
                </a:extLst>
              </a:tr>
            </a:tbl>
          </a:graphicData>
        </a:graphic>
      </p:graphicFrame>
      <p:pic>
        <p:nvPicPr>
          <p:cNvPr id="5" name="图片 4">
            <a:extLst>
              <a:ext uri="{FF2B5EF4-FFF2-40B4-BE49-F238E27FC236}">
                <a16:creationId xmlns:a16="http://schemas.microsoft.com/office/drawing/2014/main" id="{0ADD2D2D-1281-BF99-5A09-7E7359F559A6}"/>
              </a:ext>
            </a:extLst>
          </p:cNvPr>
          <p:cNvPicPr>
            <a:picLocks noChangeAspect="1"/>
          </p:cNvPicPr>
          <p:nvPr/>
        </p:nvPicPr>
        <p:blipFill>
          <a:blip r:embed="rId3"/>
          <a:stretch>
            <a:fillRect/>
          </a:stretch>
        </p:blipFill>
        <p:spPr>
          <a:xfrm>
            <a:off x="14283124" y="1756262"/>
            <a:ext cx="4262696" cy="3840481"/>
          </a:xfrm>
          <a:prstGeom prst="rect">
            <a:avLst/>
          </a:prstGeom>
          <a:noFill/>
          <a:ln>
            <a:noFill/>
          </a:ln>
        </p:spPr>
      </p:pic>
      <p:pic>
        <p:nvPicPr>
          <p:cNvPr id="7" name="图片 6">
            <a:extLst>
              <a:ext uri="{FF2B5EF4-FFF2-40B4-BE49-F238E27FC236}">
                <a16:creationId xmlns:a16="http://schemas.microsoft.com/office/drawing/2014/main" id="{A145F1CE-7E2C-5310-86C2-B70A2060A1AE}"/>
              </a:ext>
            </a:extLst>
          </p:cNvPr>
          <p:cNvPicPr>
            <a:picLocks noChangeAspect="1"/>
          </p:cNvPicPr>
          <p:nvPr/>
        </p:nvPicPr>
        <p:blipFill>
          <a:blip r:embed="rId4"/>
          <a:stretch>
            <a:fillRect/>
          </a:stretch>
        </p:blipFill>
        <p:spPr>
          <a:xfrm>
            <a:off x="18912840" y="1904614"/>
            <a:ext cx="4592110" cy="3840481"/>
          </a:xfrm>
          <a:prstGeom prst="rect">
            <a:avLst/>
          </a:prstGeom>
          <a:noFill/>
          <a:ln>
            <a:noFill/>
          </a:ln>
        </p:spPr>
      </p:pic>
      <p:pic>
        <p:nvPicPr>
          <p:cNvPr id="11" name="图片 10">
            <a:extLst>
              <a:ext uri="{FF2B5EF4-FFF2-40B4-BE49-F238E27FC236}">
                <a16:creationId xmlns:a16="http://schemas.microsoft.com/office/drawing/2014/main" id="{E2FC6E02-CB3F-B0A4-1F07-32C00418C702}"/>
              </a:ext>
            </a:extLst>
          </p:cNvPr>
          <p:cNvPicPr>
            <a:picLocks noChangeAspect="1"/>
          </p:cNvPicPr>
          <p:nvPr/>
        </p:nvPicPr>
        <p:blipFill>
          <a:blip r:embed="rId5"/>
          <a:stretch>
            <a:fillRect/>
          </a:stretch>
        </p:blipFill>
        <p:spPr>
          <a:xfrm>
            <a:off x="14671279" y="5756903"/>
            <a:ext cx="3727986" cy="3650175"/>
          </a:xfrm>
          <a:prstGeom prst="rect">
            <a:avLst/>
          </a:prstGeom>
          <a:noFill/>
          <a:ln>
            <a:noFill/>
          </a:ln>
        </p:spPr>
      </p:pic>
      <p:pic>
        <p:nvPicPr>
          <p:cNvPr id="12" name="图片 11">
            <a:extLst>
              <a:ext uri="{FF2B5EF4-FFF2-40B4-BE49-F238E27FC236}">
                <a16:creationId xmlns:a16="http://schemas.microsoft.com/office/drawing/2014/main" id="{D2371735-9367-8EE8-B9CF-012CF2CB9E02}"/>
              </a:ext>
            </a:extLst>
          </p:cNvPr>
          <p:cNvPicPr>
            <a:picLocks noChangeAspect="1"/>
          </p:cNvPicPr>
          <p:nvPr/>
        </p:nvPicPr>
        <p:blipFill>
          <a:blip r:embed="rId6"/>
          <a:stretch>
            <a:fillRect/>
          </a:stretch>
        </p:blipFill>
        <p:spPr>
          <a:xfrm>
            <a:off x="19599320" y="5836416"/>
            <a:ext cx="3730473" cy="3650174"/>
          </a:xfrm>
          <a:prstGeom prst="rect">
            <a:avLst/>
          </a:prstGeom>
          <a:noFill/>
          <a:ln>
            <a:noFill/>
          </a:ln>
        </p:spPr>
      </p:pic>
      <p:pic>
        <p:nvPicPr>
          <p:cNvPr id="14" name="图片 13">
            <a:extLst>
              <a:ext uri="{FF2B5EF4-FFF2-40B4-BE49-F238E27FC236}">
                <a16:creationId xmlns:a16="http://schemas.microsoft.com/office/drawing/2014/main" id="{649CA2C4-629A-259B-A5B3-5690695B5439}"/>
              </a:ext>
            </a:extLst>
          </p:cNvPr>
          <p:cNvPicPr>
            <a:picLocks noChangeAspect="1"/>
          </p:cNvPicPr>
          <p:nvPr/>
        </p:nvPicPr>
        <p:blipFill>
          <a:blip r:embed="rId7"/>
          <a:stretch>
            <a:fillRect/>
          </a:stretch>
        </p:blipFill>
        <p:spPr>
          <a:xfrm>
            <a:off x="16765788" y="9486590"/>
            <a:ext cx="3645607" cy="3650173"/>
          </a:xfrm>
          <a:prstGeom prst="rect">
            <a:avLst/>
          </a:prstGeom>
          <a:noFill/>
          <a:ln>
            <a:noFill/>
          </a:ln>
        </p:spPr>
      </p:pic>
    </p:spTree>
    <p:extLst>
      <p:ext uri="{BB962C8B-B14F-4D97-AF65-F5344CB8AC3E}">
        <p14:creationId xmlns:p14="http://schemas.microsoft.com/office/powerpoint/2010/main" val="2154348172"/>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76312" y="1609725"/>
            <a:ext cx="22431375" cy="10496550"/>
          </a:xfrm>
          <a:prstGeom prst="rect">
            <a:avLst/>
          </a:prstGeom>
        </p:spPr>
      </p:pic>
      <p:sp>
        <p:nvSpPr>
          <p:cNvPr id="8" name="文本框 7"/>
          <p:cNvSpPr txBox="1"/>
          <p:nvPr/>
        </p:nvSpPr>
        <p:spPr>
          <a:xfrm>
            <a:off x="7562004" y="12144723"/>
            <a:ext cx="12213166"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b="0" dirty="0" err="1"/>
              <a:t>Gioele</a:t>
            </a:r>
            <a:r>
              <a:rPr lang="en-US" altLang="zh-CN" b="0" dirty="0"/>
              <a:t> La </a:t>
            </a:r>
            <a:r>
              <a:rPr lang="en-US" altLang="zh-CN" b="0" dirty="0" err="1"/>
              <a:t>Manno</a:t>
            </a:r>
            <a:r>
              <a:rPr lang="en-US" altLang="zh-CN" b="0" dirty="0"/>
              <a:t> et.al. 2018</a:t>
            </a:r>
            <a:endParaRPr lang="zh-CN" altLang="en-US" b="0" dirty="0"/>
          </a:p>
        </p:txBody>
      </p:sp>
      <p:sp>
        <p:nvSpPr>
          <p:cNvPr id="10" name="文本框 9"/>
          <p:cNvSpPr txBox="1"/>
          <p:nvPr/>
        </p:nvSpPr>
        <p:spPr>
          <a:xfrm>
            <a:off x="-1375833" y="12293313"/>
            <a:ext cx="13267266"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hlinkClick r:id="rId4"/>
              </a:rPr>
              <a:t>RNA velocity of single cells | Nature</a:t>
            </a:r>
            <a:endParaRPr lang="zh-CN" altLang="en-US" dirty="0"/>
          </a:p>
        </p:txBody>
      </p:sp>
      <p:sp>
        <p:nvSpPr>
          <p:cNvPr id="3"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a:t>
            </a:r>
            <a:r>
              <a:rPr lang="en-US" altLang="zh-CN" dirty="0">
                <a:sym typeface="+mn-ea"/>
              </a:rPr>
              <a:t>RNA velocity overview</a:t>
            </a:r>
            <a:endParaRPr dirty="0"/>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a:t>
            </a:r>
            <a:endParaRPr lang="en-US" dirty="0"/>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338355" y="2129110"/>
            <a:ext cx="12435703" cy="5945013"/>
          </a:xfrm>
          <a:prstGeom prst="rect">
            <a:avLst/>
          </a:prstGeom>
        </p:spPr>
      </p:pic>
      <p:pic>
        <p:nvPicPr>
          <p:cNvPr id="8" name="图片 7"/>
          <p:cNvPicPr>
            <a:picLocks noChangeAspect="1"/>
          </p:cNvPicPr>
          <p:nvPr/>
        </p:nvPicPr>
        <p:blipFill>
          <a:blip r:embed="rId3"/>
          <a:stretch>
            <a:fillRect/>
          </a:stretch>
        </p:blipFill>
        <p:spPr>
          <a:xfrm>
            <a:off x="5338355" y="8341429"/>
            <a:ext cx="12435703" cy="4499495"/>
          </a:xfrm>
          <a:prstGeom prst="rect">
            <a:avLst/>
          </a:prstGeom>
        </p:spPr>
      </p:pic>
      <p:sp>
        <p:nvSpPr>
          <p:cNvPr id="5"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how </a:t>
            </a:r>
            <a:r>
              <a:rPr lang="en-US" altLang="zh-CN" dirty="0">
                <a:sym typeface="+mn-ea"/>
              </a:rPr>
              <a:t>RNA velocity works</a:t>
            </a:r>
            <a:endParaRPr dirty="0"/>
          </a:p>
        </p:txBody>
      </p:sp>
      <p:sp>
        <p:nvSpPr>
          <p:cNvPr id="7"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a:t>
            </a:r>
            <a:endParaRPr lang="en-US" dirty="0"/>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a:t>
            </a:r>
            <a:r>
              <a:rPr lang="en-US" altLang="zh-CN" dirty="0">
                <a:sym typeface="+mn-ea"/>
              </a:rPr>
              <a:t>RNA velocity workflow</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114</a:t>
            </a:fld>
            <a:endParaRPr dirty="0"/>
          </a:p>
        </p:txBody>
      </p:sp>
      <p:sp>
        <p:nvSpPr>
          <p:cNvPr id="8" name="TextBox 6"/>
          <p:cNvSpPr txBox="1"/>
          <p:nvPr/>
        </p:nvSpPr>
        <p:spPr>
          <a:xfrm>
            <a:off x="1765300" y="12848590"/>
            <a:ext cx="12828905" cy="3987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2000" dirty="0"/>
              <a:t>10x Genomics. Trajectory Analysis Using 10x Genomics Single Cell Gene Expression Data.</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pic>
        <p:nvPicPr>
          <p:cNvPr id="2" name="图片 1"/>
          <p:cNvPicPr/>
          <p:nvPr/>
        </p:nvPicPr>
        <p:blipFill>
          <a:blip r:embed="rId3"/>
          <a:stretch>
            <a:fillRect/>
          </a:stretch>
        </p:blipFill>
        <p:spPr>
          <a:xfrm>
            <a:off x="5518150" y="3866515"/>
            <a:ext cx="12560935" cy="4893310"/>
          </a:xfrm>
          <a:prstGeom prst="rect">
            <a:avLst/>
          </a:prstGeom>
        </p:spPr>
      </p:pic>
      <p:sp>
        <p:nvSpPr>
          <p:cNvPr id="17" name="文本框 16"/>
          <p:cNvSpPr txBox="1"/>
          <p:nvPr/>
        </p:nvSpPr>
        <p:spPr>
          <a:xfrm>
            <a:off x="7585710" y="2736215"/>
            <a:ext cx="8222615" cy="7270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z="2800" dirty="0">
                <a:sym typeface="+mn-ea"/>
              </a:rPr>
              <a:t>Upstream: Velocyto   +  Downstream: scVelo</a:t>
            </a:r>
            <a:endParaRPr kumimoji="0" lang="en-US" altLang="zh-CN" sz="2800" b="1" i="0" u="none" strike="noStrike" cap="none" spc="0" normalizeH="0" baseline="0" dirty="0">
              <a:ln>
                <a:noFill/>
              </a:ln>
              <a:solidFill>
                <a:srgbClr val="000000"/>
              </a:solidFill>
              <a:effectLst/>
              <a:uFillTx/>
              <a:latin typeface="+mn-lt"/>
              <a:ea typeface="+mn-ea"/>
              <a:cs typeface="+mn-cs"/>
              <a:sym typeface="+mn-ea"/>
            </a:endParaRPr>
          </a:p>
          <a:p>
            <a:pPr marL="0" marR="0" indent="0" algn="ctr" defTabSz="821690" rtl="0" fontAlgn="auto" latinLnBrk="0" hangingPunct="0">
              <a:lnSpc>
                <a:spcPct val="100000"/>
              </a:lnSpc>
              <a:spcBef>
                <a:spcPts val="0"/>
              </a:spcBef>
              <a:spcAft>
                <a:spcPts val="0"/>
              </a:spcAft>
              <a:buClrTx/>
              <a:buSzTx/>
              <a:buFontTx/>
              <a:buNone/>
            </a:pPr>
            <a:endParaRPr kumimoji="0" lang="en-US" altLang="zh-CN" sz="2800" b="1" i="0" u="none" strike="noStrike" cap="none" spc="0" normalizeH="0" baseline="0" dirty="0">
              <a:ln>
                <a:noFill/>
              </a:ln>
              <a:solidFill>
                <a:srgbClr val="000000"/>
              </a:solidFill>
              <a:effectLst/>
              <a:uFillTx/>
              <a:latin typeface="+mn-lt"/>
              <a:ea typeface="+mn-ea"/>
              <a:cs typeface="+mn-cs"/>
              <a:sym typeface="+mn-ea"/>
            </a:endParaRP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ig. 5"/>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2"/>
          <a:stretch>
            <a:fillRect/>
          </a:stretch>
        </p:blipFill>
        <p:spPr>
          <a:xfrm>
            <a:off x="2281237" y="1738312"/>
            <a:ext cx="19821525" cy="10239375"/>
          </a:xfrm>
          <a:prstGeom prst="rect">
            <a:avLst/>
          </a:prstGeom>
        </p:spPr>
      </p:pic>
      <p:sp>
        <p:nvSpPr>
          <p:cNvPr id="5"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a:t>
            </a:r>
            <a:r>
              <a:rPr lang="en-US" altLang="zh-CN" dirty="0"/>
              <a:t>Choose the most suitable methods !</a:t>
            </a:r>
          </a:p>
        </p:txBody>
      </p:sp>
      <p:sp>
        <p:nvSpPr>
          <p:cNvPr id="7" name="TextBox 6"/>
          <p:cNvSpPr txBox="1"/>
          <p:nvPr/>
        </p:nvSpPr>
        <p:spPr>
          <a:xfrm>
            <a:off x="610870" y="12289155"/>
            <a:ext cx="12828905" cy="7067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2000" dirty="0"/>
              <a:t>Saelens, W., Cannoodt, R., Todorov, H.</a:t>
            </a:r>
            <a:r>
              <a:rPr lang="en-US" altLang="en-US" sz="2000" dirty="0"/>
              <a:t> </a:t>
            </a:r>
            <a:r>
              <a:rPr lang="en-US" altLang="zh-CN" sz="2000" dirty="0"/>
              <a:t>et al.</a:t>
            </a:r>
            <a:r>
              <a:rPr lang="en-US" altLang="en-US" sz="2000" dirty="0"/>
              <a:t> </a:t>
            </a:r>
            <a:r>
              <a:rPr lang="en-US" altLang="zh-CN" sz="2000" dirty="0"/>
              <a:t>A comparison of single-cell trajectory inference methods.</a:t>
            </a:r>
            <a:r>
              <a:rPr lang="en-US" altLang="en-US" sz="2000" dirty="0"/>
              <a:t> </a:t>
            </a:r>
            <a:r>
              <a:rPr lang="en-US" altLang="zh-CN" sz="2000" dirty="0"/>
              <a:t>Nat Biotechnol</a:t>
            </a:r>
            <a:r>
              <a:rPr lang="en-US" altLang="en-US" sz="2000" dirty="0"/>
              <a:t> </a:t>
            </a:r>
            <a:r>
              <a:rPr lang="en-US" altLang="zh-CN" sz="2000" dirty="0"/>
              <a:t>37, 547–554 (2019). https://doi.org/10.1038/s41587-019-0071-9</a:t>
            </a:r>
          </a:p>
        </p:txBody>
      </p:sp>
      <p:sp>
        <p:nvSpPr>
          <p:cNvPr id="9"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a:t>
            </a:r>
            <a:endParaRPr lang="en-US" dirty="0"/>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F36EA-493E-AC56-EA8E-13F1559EC77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3EA1204-EA25-2850-A178-F6B898692021}"/>
              </a:ext>
            </a:extLst>
          </p:cNvPr>
          <p:cNvSpPr>
            <a:spLocks noGrp="1"/>
          </p:cNvSpPr>
          <p:nvPr>
            <p:ph type="body" idx="1"/>
          </p:nvPr>
        </p:nvSpPr>
        <p:spPr>
          <a:xfrm>
            <a:off x="1451610" y="1463230"/>
            <a:ext cx="9444189" cy="1549845"/>
          </a:xfrm>
        </p:spPr>
        <p:txBody>
          <a:bodyPr>
            <a:normAutofit/>
          </a:bodyPr>
          <a:lstStyle/>
          <a:p>
            <a:pPr marL="0" indent="0">
              <a:buNone/>
            </a:pPr>
            <a:r>
              <a:rPr lang="en-US" sz="3600" b="1" dirty="0"/>
              <a:t>- </a:t>
            </a:r>
            <a:r>
              <a:rPr lang="en-US" altLang="zh-CN" sz="3600" b="1" dirty="0"/>
              <a:t>Trajectory inference (</a:t>
            </a:r>
            <a:r>
              <a:rPr lang="en-US" altLang="zh-CN" sz="3600" b="1" dirty="0" err="1"/>
              <a:t>Velocyto</a:t>
            </a:r>
            <a:r>
              <a:rPr lang="en-US" altLang="zh-CN" sz="3600" b="1" dirty="0"/>
              <a:t>   +  </a:t>
            </a:r>
            <a:r>
              <a:rPr lang="en-US" altLang="zh-CN" sz="3600" b="1" dirty="0" err="1"/>
              <a:t>scVelo</a:t>
            </a:r>
            <a:r>
              <a:rPr lang="en-US" altLang="zh-CN" sz="3600" b="1" dirty="0"/>
              <a:t>) </a:t>
            </a:r>
            <a:endParaRPr lang="en-US" altLang="zh-CN" sz="3600" dirty="0"/>
          </a:p>
        </p:txBody>
      </p:sp>
      <p:sp>
        <p:nvSpPr>
          <p:cNvPr id="3" name="Title 2">
            <a:extLst>
              <a:ext uri="{FF2B5EF4-FFF2-40B4-BE49-F238E27FC236}">
                <a16:creationId xmlns:a16="http://schemas.microsoft.com/office/drawing/2014/main" id="{2FE21DC6-CEC7-4E00-6C5F-8933DF964B9C}"/>
              </a:ext>
            </a:extLst>
          </p:cNvPr>
          <p:cNvSpPr>
            <a:spLocks noGrp="1"/>
          </p:cNvSpPr>
          <p:nvPr>
            <p:ph type="title"/>
          </p:nvPr>
        </p:nvSpPr>
        <p:spPr/>
        <p:txBody>
          <a:bodyPr/>
          <a:lstStyle/>
          <a:p>
            <a:r>
              <a:rPr lang="en-US" altLang="zh-CN" dirty="0"/>
              <a:t>Trajectory</a:t>
            </a:r>
            <a:r>
              <a:rPr lang="zh-CN" altLang="en-US" dirty="0"/>
              <a:t> </a:t>
            </a:r>
            <a:r>
              <a:rPr lang="en-US" altLang="zh-CN" dirty="0"/>
              <a:t>inference</a:t>
            </a:r>
            <a:endParaRPr lang="zh-CN" altLang="en-US" sz="4400" dirty="0"/>
          </a:p>
        </p:txBody>
      </p:sp>
      <p:sp>
        <p:nvSpPr>
          <p:cNvPr id="4" name="文本框 3">
            <a:extLst>
              <a:ext uri="{FF2B5EF4-FFF2-40B4-BE49-F238E27FC236}">
                <a16:creationId xmlns:a16="http://schemas.microsoft.com/office/drawing/2014/main" id="{2495EACF-F6D2-0F38-F0E3-0B166259E012}"/>
              </a:ext>
            </a:extLst>
          </p:cNvPr>
          <p:cNvSpPr txBox="1"/>
          <p:nvPr/>
        </p:nvSpPr>
        <p:spPr>
          <a:xfrm>
            <a:off x="1758950" y="281832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F0A5C41F-40CD-FF1D-13EB-BD3706B5B33E}"/>
              </a:ext>
            </a:extLst>
          </p:cNvPr>
          <p:cNvSpPr txBox="1"/>
          <p:nvPr/>
        </p:nvSpPr>
        <p:spPr>
          <a:xfrm>
            <a:off x="1758950" y="4369241"/>
            <a:ext cx="11712274" cy="2901121"/>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scRNA</a:t>
            </a:r>
            <a:r>
              <a:rPr lang="en-US" altLang="zh-CN" sz="2400" dirty="0"/>
              <a:t> trajectory velocity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cellranger</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/data/2.scRNA/5.trajectory/</a:t>
            </a:r>
            <a:r>
              <a:rPr lang="en-US" altLang="zh-CN" sz="2400" dirty="0" err="1"/>
              <a:t>RNAvelocity</a:t>
            </a:r>
            <a:r>
              <a:rPr lang="en-US" altLang="zh-CN" sz="2400" dirty="0"/>
              <a:t>/pbmc1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rds</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/data/2.scRNA/5.trajectory/</a:t>
            </a:r>
            <a:r>
              <a:rPr lang="en-US" altLang="zh-CN" sz="2400" dirty="0" err="1"/>
              <a:t>RNAvelocity</a:t>
            </a:r>
            <a:r>
              <a:rPr lang="en-US" altLang="zh-CN" sz="2400" dirty="0"/>
              <a:t>/</a:t>
            </a:r>
            <a:r>
              <a:rPr lang="en-US" altLang="zh-CN" sz="2400" dirty="0" err="1"/>
              <a:t>test.rds</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--genes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/data/2.scRNA/5.trajectory/</a:t>
            </a:r>
            <a:r>
              <a:rPr lang="en-US" altLang="zh-CN" sz="2400" dirty="0" err="1"/>
              <a:t>RNAvelocity</a:t>
            </a:r>
            <a:r>
              <a:rPr lang="en-US" altLang="zh-CN" sz="2400" dirty="0"/>
              <a:t>/gene.txt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/result/2.scRNA/5.trajectory/</a:t>
            </a:r>
            <a:r>
              <a:rPr lang="en-US" altLang="zh-CN" sz="2400" dirty="0" err="1"/>
              <a:t>velocity_noloom</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--meta </a:t>
            </a:r>
            <a:r>
              <a:rPr lang="en-US" altLang="zh-CN" sz="2400" dirty="0" err="1"/>
              <a:t>celltype</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gtf</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/data/2.scRNA/5.trajectory/</a:t>
            </a:r>
            <a:r>
              <a:rPr lang="en-US" altLang="zh-CN" sz="2400" dirty="0" err="1"/>
              <a:t>RNAvelocity</a:t>
            </a:r>
            <a:r>
              <a:rPr lang="en-US" altLang="zh-CN" sz="2400" dirty="0"/>
              <a:t>/</a:t>
            </a:r>
            <a:r>
              <a:rPr lang="en-US" altLang="zh-CN" sz="2400" dirty="0" err="1"/>
              <a:t>genes.gtf</a:t>
            </a:r>
            <a:endParaRPr lang="en-US" altLang="zh-CN" sz="2400" dirty="0"/>
          </a:p>
        </p:txBody>
      </p:sp>
      <p:sp>
        <p:nvSpPr>
          <p:cNvPr id="8" name="Content Placeholder 2">
            <a:extLst>
              <a:ext uri="{FF2B5EF4-FFF2-40B4-BE49-F238E27FC236}">
                <a16:creationId xmlns:a16="http://schemas.microsoft.com/office/drawing/2014/main" id="{6950A9AC-E254-5139-14D5-D9A205BACBB0}"/>
              </a:ext>
            </a:extLst>
          </p:cNvPr>
          <p:cNvSpPr>
            <a:spLocks noGrp="1"/>
          </p:cNvSpPr>
          <p:nvPr/>
        </p:nvSpPr>
        <p:spPr>
          <a:xfrm>
            <a:off x="1639682" y="7363954"/>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B4C46A95-E280-6D28-0F49-2E7C85F25BD0}"/>
              </a:ext>
            </a:extLst>
          </p:cNvPr>
          <p:cNvSpPr>
            <a:spLocks noGrp="1"/>
          </p:cNvSpPr>
          <p:nvPr/>
        </p:nvSpPr>
        <p:spPr>
          <a:xfrm>
            <a:off x="1639682" y="348021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16" name="表格 15">
            <a:extLst>
              <a:ext uri="{FF2B5EF4-FFF2-40B4-BE49-F238E27FC236}">
                <a16:creationId xmlns:a16="http://schemas.microsoft.com/office/drawing/2014/main" id="{8101C73A-438A-D8DA-27EC-5FD28D0BF02E}"/>
              </a:ext>
            </a:extLst>
          </p:cNvPr>
          <p:cNvGraphicFramePr>
            <a:graphicFrameLocks noGrp="1"/>
          </p:cNvGraphicFramePr>
          <p:nvPr>
            <p:extLst>
              <p:ext uri="{D42A27DB-BD31-4B8C-83A1-F6EECF244321}">
                <p14:modId xmlns:p14="http://schemas.microsoft.com/office/powerpoint/2010/main" val="831823260"/>
              </p:ext>
            </p:extLst>
          </p:nvPr>
        </p:nvGraphicFramePr>
        <p:xfrm>
          <a:off x="2032000" y="8186914"/>
          <a:ext cx="10851901" cy="4654443"/>
        </p:xfrm>
        <a:graphic>
          <a:graphicData uri="http://schemas.openxmlformats.org/drawingml/2006/table">
            <a:tbl>
              <a:tblPr>
                <a:tableStyleId>{5940675A-B579-460E-94D1-54222C63F5DA}</a:tableStyleId>
              </a:tblPr>
              <a:tblGrid>
                <a:gridCol w="2969608">
                  <a:extLst>
                    <a:ext uri="{9D8B030D-6E8A-4147-A177-3AD203B41FA5}">
                      <a16:colId xmlns:a16="http://schemas.microsoft.com/office/drawing/2014/main" val="3134764687"/>
                    </a:ext>
                  </a:extLst>
                </a:gridCol>
                <a:gridCol w="6580798">
                  <a:extLst>
                    <a:ext uri="{9D8B030D-6E8A-4147-A177-3AD203B41FA5}">
                      <a16:colId xmlns:a16="http://schemas.microsoft.com/office/drawing/2014/main" val="1294983611"/>
                    </a:ext>
                  </a:extLst>
                </a:gridCol>
                <a:gridCol w="1301495">
                  <a:extLst>
                    <a:ext uri="{9D8B030D-6E8A-4147-A177-3AD203B41FA5}">
                      <a16:colId xmlns:a16="http://schemas.microsoft.com/office/drawing/2014/main" val="2102042938"/>
                    </a:ext>
                  </a:extLst>
                </a:gridCol>
              </a:tblGrid>
              <a:tr h="539643">
                <a:tc>
                  <a:txBody>
                    <a:bodyPr/>
                    <a:lstStyle/>
                    <a:p>
                      <a:pPr marL="0" marR="0" algn="ctr">
                        <a:buNone/>
                      </a:pPr>
                      <a:r>
                        <a:rPr lang="zh-CN" altLang="en-US" sz="2400" b="1" kern="100" dirty="0">
                          <a:effectLst/>
                        </a:rPr>
                        <a:t>参数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描述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默认值</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341197793"/>
                  </a:ext>
                </a:extLst>
              </a:tr>
              <a:tr h="418083">
                <a:tc>
                  <a:txBody>
                    <a:bodyPr/>
                    <a:lstStyle/>
                    <a:p>
                      <a:pPr marL="0" marR="0" algn="ctr">
                        <a:buNone/>
                      </a:pPr>
                      <a:r>
                        <a:rPr lang="en-US" sz="2400" b="0" kern="100">
                          <a:effectLst/>
                        </a:rPr>
                        <a:t>--cellranger</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effectLst/>
                        </a:rPr>
                        <a:t>cellranger</a:t>
                      </a:r>
                      <a:r>
                        <a:rPr lang="zh-CN" altLang="en-US" sz="2400" b="0" kern="100">
                          <a:effectLst/>
                        </a:rPr>
                        <a:t>结果文件夹</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45549250"/>
                  </a:ext>
                </a:extLst>
              </a:tr>
              <a:tr h="418083">
                <a:tc>
                  <a:txBody>
                    <a:bodyPr/>
                    <a:lstStyle/>
                    <a:p>
                      <a:pPr marL="0" marR="0" algn="ctr">
                        <a:buNone/>
                      </a:pPr>
                      <a:r>
                        <a:rPr lang="en-US" sz="2400" b="0" kern="100">
                          <a:effectLst/>
                        </a:rPr>
                        <a:t>--rds</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降维聚类处理后的</a:t>
                      </a:r>
                      <a:r>
                        <a:rPr lang="en-US" altLang="zh-CN" sz="2400" b="0" kern="100">
                          <a:effectLst/>
                        </a:rPr>
                        <a:t>seurat</a:t>
                      </a:r>
                      <a:r>
                        <a:rPr lang="zh-CN" altLang="en-US" sz="2400" b="0" kern="100">
                          <a:effectLst/>
                        </a:rPr>
                        <a:t>对象</a:t>
                      </a:r>
                      <a:r>
                        <a:rPr lang="en-US" altLang="zh-CN" sz="2400" b="0" kern="100">
                          <a:effectLst/>
                        </a:rPr>
                        <a:t>rds</a:t>
                      </a:r>
                      <a:r>
                        <a:rPr lang="zh-CN" altLang="en-US" sz="2400" b="0" kern="100">
                          <a:effectLst/>
                        </a:rPr>
                        <a:t>文件</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255216011"/>
                  </a:ext>
                </a:extLst>
              </a:tr>
              <a:tr h="418083">
                <a:tc>
                  <a:txBody>
                    <a:bodyPr/>
                    <a:lstStyle/>
                    <a:p>
                      <a:pPr marL="0" marR="0" algn="ctr">
                        <a:buNone/>
                      </a:pPr>
                      <a:r>
                        <a:rPr lang="en-US" sz="2400" b="0" kern="100">
                          <a:effectLst/>
                        </a:rPr>
                        <a:t>--meta</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使用的</a:t>
                      </a:r>
                      <a:r>
                        <a:rPr lang="en-US" sz="2400" b="0" kern="100">
                          <a:effectLst/>
                        </a:rPr>
                        <a:t>meta</a:t>
                      </a:r>
                      <a:r>
                        <a:rPr lang="zh-CN" altLang="en-US" sz="2400" b="0" kern="100">
                          <a:effectLst/>
                        </a:rPr>
                        <a:t>信息（如</a:t>
                      </a:r>
                      <a:r>
                        <a:rPr lang="en-US" sz="2400" b="0" kern="100">
                          <a:effectLst/>
                        </a:rPr>
                        <a:t>celltype）</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071125125"/>
                  </a:ext>
                </a:extLst>
              </a:tr>
              <a:tr h="418083">
                <a:tc>
                  <a:txBody>
                    <a:bodyPr/>
                    <a:lstStyle/>
                    <a:p>
                      <a:pPr marL="0" marR="0" algn="ctr">
                        <a:buNone/>
                      </a:pPr>
                      <a:r>
                        <a:rPr lang="en-US" sz="2400" b="0" kern="100">
                          <a:effectLst/>
                        </a:rPr>
                        <a:t>-o</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effectLst/>
                        </a:rPr>
                        <a:t>结果存放文件夹</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91846047"/>
                  </a:ext>
                </a:extLst>
              </a:tr>
              <a:tr h="418083">
                <a:tc>
                  <a:txBody>
                    <a:bodyPr/>
                    <a:lstStyle/>
                    <a:p>
                      <a:pPr marL="0" marR="0" algn="ctr">
                        <a:buNone/>
                      </a:pPr>
                      <a:r>
                        <a:rPr lang="en-US" sz="2400" b="0" kern="100">
                          <a:effectLst/>
                        </a:rPr>
                        <a:t>--gtf</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指定的</a:t>
                      </a:r>
                      <a:r>
                        <a:rPr lang="en-US" sz="2400" b="0" kern="100">
                          <a:effectLst/>
                        </a:rPr>
                        <a:t>gtf</a:t>
                      </a:r>
                      <a:r>
                        <a:rPr lang="zh-CN" altLang="en-US" sz="2400" b="0" kern="100">
                          <a:effectLst/>
                        </a:rPr>
                        <a:t>文件</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630637505"/>
                  </a:ext>
                </a:extLst>
              </a:tr>
              <a:tr h="418083">
                <a:tc>
                  <a:txBody>
                    <a:bodyPr/>
                    <a:lstStyle/>
                    <a:p>
                      <a:pPr marL="0" marR="0" algn="ctr">
                        <a:buNone/>
                      </a:pPr>
                      <a:r>
                        <a:rPr lang="en-US" sz="2400" b="0" kern="100">
                          <a:effectLst/>
                        </a:rPr>
                        <a:t>--genes</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感兴趣基因文件</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513235057"/>
                  </a:ext>
                </a:extLst>
              </a:tr>
              <a:tr h="418083">
                <a:tc>
                  <a:txBody>
                    <a:bodyPr/>
                    <a:lstStyle/>
                    <a:p>
                      <a:pPr marL="0" marR="0" algn="ctr">
                        <a:buNone/>
                      </a:pPr>
                      <a:r>
                        <a:rPr lang="en-US" sz="2400" b="0" kern="100">
                          <a:effectLst/>
                        </a:rPr>
                        <a:t>-t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指定线程数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10</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573780497"/>
                  </a:ext>
                </a:extLst>
              </a:tr>
              <a:tr h="418083">
                <a:tc>
                  <a:txBody>
                    <a:bodyPr/>
                    <a:lstStyle/>
                    <a:p>
                      <a:pPr marL="0" marR="0" algn="ctr">
                        <a:buNone/>
                      </a:pPr>
                      <a:r>
                        <a:rPr lang="en-US" sz="2400" b="0" kern="100">
                          <a:effectLst/>
                        </a:rPr>
                        <a:t>--width</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画图宽度</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10</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06220871"/>
                  </a:ext>
                </a:extLst>
              </a:tr>
              <a:tr h="418083">
                <a:tc>
                  <a:txBody>
                    <a:bodyPr/>
                    <a:lstStyle/>
                    <a:p>
                      <a:pPr marL="0" marR="0" algn="ctr">
                        <a:buNone/>
                      </a:pPr>
                      <a:r>
                        <a:rPr lang="en-US" sz="2400" b="0" kern="100">
                          <a:effectLst/>
                        </a:rPr>
                        <a:t>--height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画图高度</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effectLst/>
                        </a:rPr>
                        <a:t>10</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56471051"/>
                  </a:ext>
                </a:extLst>
              </a:tr>
            </a:tbl>
          </a:graphicData>
        </a:graphic>
      </p:graphicFrame>
      <p:pic>
        <p:nvPicPr>
          <p:cNvPr id="17" name="图片 16">
            <a:extLst>
              <a:ext uri="{FF2B5EF4-FFF2-40B4-BE49-F238E27FC236}">
                <a16:creationId xmlns:a16="http://schemas.microsoft.com/office/drawing/2014/main" id="{1109C24F-C163-759E-2B9A-144F7E63294F}"/>
              </a:ext>
            </a:extLst>
          </p:cNvPr>
          <p:cNvPicPr>
            <a:picLocks noChangeAspect="1"/>
          </p:cNvPicPr>
          <p:nvPr/>
        </p:nvPicPr>
        <p:blipFill>
          <a:blip r:embed="rId3"/>
          <a:stretch>
            <a:fillRect/>
          </a:stretch>
        </p:blipFill>
        <p:spPr>
          <a:xfrm>
            <a:off x="15696213" y="1781652"/>
            <a:ext cx="7239388" cy="2333147"/>
          </a:xfrm>
          <a:prstGeom prst="rect">
            <a:avLst/>
          </a:prstGeom>
          <a:noFill/>
          <a:ln>
            <a:noFill/>
          </a:ln>
        </p:spPr>
      </p:pic>
      <p:pic>
        <p:nvPicPr>
          <p:cNvPr id="18" name="图片 17">
            <a:extLst>
              <a:ext uri="{FF2B5EF4-FFF2-40B4-BE49-F238E27FC236}">
                <a16:creationId xmlns:a16="http://schemas.microsoft.com/office/drawing/2014/main" id="{D7B154AB-165F-02DE-EF2A-7D12DD05F42E}"/>
              </a:ext>
            </a:extLst>
          </p:cNvPr>
          <p:cNvPicPr>
            <a:picLocks noChangeAspect="1"/>
          </p:cNvPicPr>
          <p:nvPr/>
        </p:nvPicPr>
        <p:blipFill>
          <a:blip r:embed="rId4"/>
          <a:stretch>
            <a:fillRect/>
          </a:stretch>
        </p:blipFill>
        <p:spPr>
          <a:xfrm>
            <a:off x="15624652" y="4184015"/>
            <a:ext cx="3691255" cy="2673985"/>
          </a:xfrm>
          <a:prstGeom prst="rect">
            <a:avLst/>
          </a:prstGeom>
          <a:noFill/>
          <a:ln>
            <a:noFill/>
          </a:ln>
        </p:spPr>
      </p:pic>
      <p:pic>
        <p:nvPicPr>
          <p:cNvPr id="19" name="图片 18">
            <a:extLst>
              <a:ext uri="{FF2B5EF4-FFF2-40B4-BE49-F238E27FC236}">
                <a16:creationId xmlns:a16="http://schemas.microsoft.com/office/drawing/2014/main" id="{4BCBA18A-5AEE-2C0E-9DE1-73A176C826AE}"/>
              </a:ext>
            </a:extLst>
          </p:cNvPr>
          <p:cNvPicPr>
            <a:picLocks noChangeAspect="1"/>
          </p:cNvPicPr>
          <p:nvPr/>
        </p:nvPicPr>
        <p:blipFill>
          <a:blip r:embed="rId5"/>
          <a:stretch>
            <a:fillRect/>
          </a:stretch>
        </p:blipFill>
        <p:spPr>
          <a:xfrm>
            <a:off x="19315907" y="4369241"/>
            <a:ext cx="3557270" cy="2287270"/>
          </a:xfrm>
          <a:prstGeom prst="rect">
            <a:avLst/>
          </a:prstGeom>
          <a:noFill/>
          <a:ln>
            <a:noFill/>
          </a:ln>
        </p:spPr>
      </p:pic>
      <p:pic>
        <p:nvPicPr>
          <p:cNvPr id="20" name="图片 19">
            <a:extLst>
              <a:ext uri="{FF2B5EF4-FFF2-40B4-BE49-F238E27FC236}">
                <a16:creationId xmlns:a16="http://schemas.microsoft.com/office/drawing/2014/main" id="{219E669E-57FD-E283-2712-A3E758294410}"/>
              </a:ext>
            </a:extLst>
          </p:cNvPr>
          <p:cNvPicPr>
            <a:picLocks noChangeAspect="1"/>
          </p:cNvPicPr>
          <p:nvPr/>
        </p:nvPicPr>
        <p:blipFill>
          <a:blip r:embed="rId6"/>
          <a:stretch>
            <a:fillRect/>
          </a:stretch>
        </p:blipFill>
        <p:spPr>
          <a:xfrm>
            <a:off x="15899606" y="7270362"/>
            <a:ext cx="3141345" cy="2193925"/>
          </a:xfrm>
          <a:prstGeom prst="rect">
            <a:avLst/>
          </a:prstGeom>
          <a:noFill/>
          <a:ln>
            <a:noFill/>
          </a:ln>
        </p:spPr>
      </p:pic>
      <p:pic>
        <p:nvPicPr>
          <p:cNvPr id="21" name="图片 20">
            <a:extLst>
              <a:ext uri="{FF2B5EF4-FFF2-40B4-BE49-F238E27FC236}">
                <a16:creationId xmlns:a16="http://schemas.microsoft.com/office/drawing/2014/main" id="{D58AC547-3EE6-A3B1-720C-088E49AE2785}"/>
              </a:ext>
            </a:extLst>
          </p:cNvPr>
          <p:cNvPicPr>
            <a:picLocks noChangeAspect="1"/>
          </p:cNvPicPr>
          <p:nvPr/>
        </p:nvPicPr>
        <p:blipFill>
          <a:blip r:embed="rId7"/>
          <a:stretch>
            <a:fillRect/>
          </a:stretch>
        </p:blipFill>
        <p:spPr>
          <a:xfrm>
            <a:off x="19976327" y="7286166"/>
            <a:ext cx="3474720" cy="1801495"/>
          </a:xfrm>
          <a:prstGeom prst="rect">
            <a:avLst/>
          </a:prstGeom>
          <a:noFill/>
          <a:ln>
            <a:noFill/>
          </a:ln>
        </p:spPr>
      </p:pic>
      <p:pic>
        <p:nvPicPr>
          <p:cNvPr id="22" name="图片 21">
            <a:extLst>
              <a:ext uri="{FF2B5EF4-FFF2-40B4-BE49-F238E27FC236}">
                <a16:creationId xmlns:a16="http://schemas.microsoft.com/office/drawing/2014/main" id="{EFA271B8-C4E8-AC0A-72B9-E21A3C3B2A98}"/>
              </a:ext>
            </a:extLst>
          </p:cNvPr>
          <p:cNvPicPr>
            <a:picLocks noChangeAspect="1"/>
          </p:cNvPicPr>
          <p:nvPr/>
        </p:nvPicPr>
        <p:blipFill>
          <a:blip r:embed="rId8"/>
          <a:stretch>
            <a:fillRect/>
          </a:stretch>
        </p:blipFill>
        <p:spPr>
          <a:xfrm>
            <a:off x="15160974" y="9717316"/>
            <a:ext cx="8591765" cy="2287270"/>
          </a:xfrm>
          <a:prstGeom prst="rect">
            <a:avLst/>
          </a:prstGeom>
          <a:noFill/>
          <a:ln>
            <a:noFill/>
          </a:ln>
        </p:spPr>
      </p:pic>
    </p:spTree>
    <p:extLst>
      <p:ext uri="{BB962C8B-B14F-4D97-AF65-F5344CB8AC3E}">
        <p14:creationId xmlns:p14="http://schemas.microsoft.com/office/powerpoint/2010/main" val="2047782310"/>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Similarity</a:t>
            </a:r>
            <a:r>
              <a:rPr lang="zh-CN" altLang="en-US" sz="4400" dirty="0"/>
              <a:t> </a:t>
            </a:r>
            <a:r>
              <a:rPr lang="en-US" altLang="zh-CN" sz="4400" dirty="0"/>
              <a:t>analysis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117</a:t>
            </a:fld>
            <a:endParaRPr dirty="0"/>
          </a:p>
        </p:txBody>
      </p:sp>
      <p:sp>
        <p:nvSpPr>
          <p:cNvPr id="2" name="Experiment Overview…"/>
          <p:cNvSpPr txBox="1">
            <a:spLocks noGrp="1"/>
          </p:cNvSpPr>
          <p:nvPr>
            <p:ph type="body" idx="1"/>
          </p:nvPr>
        </p:nvSpPr>
        <p:spPr>
          <a:xfrm>
            <a:off x="2032000" y="2472497"/>
            <a:ext cx="20320000" cy="10160001"/>
          </a:xfrm>
          <a:prstGeom prst="rect">
            <a:avLst/>
          </a:prstGeom>
        </p:spPr>
        <p:txBody>
          <a:bodyPr>
            <a:normAutofit/>
          </a:bodyPr>
          <a:lstStyle/>
          <a:p>
            <a:r>
              <a:rPr lang="en-US" altLang="zh-CN" dirty="0"/>
              <a:t>Data</a:t>
            </a:r>
            <a:r>
              <a:rPr lang="zh-CN" altLang="en-US" dirty="0"/>
              <a:t> </a:t>
            </a:r>
            <a:r>
              <a:rPr lang="en-US" altLang="zh-CN" dirty="0"/>
              <a:t>Combination</a:t>
            </a:r>
            <a:r>
              <a:rPr lang="zh-CN" altLang="en-US" dirty="0"/>
              <a:t> </a:t>
            </a:r>
            <a:r>
              <a:rPr lang="en-US" altLang="zh-CN" dirty="0"/>
              <a:t>and</a:t>
            </a:r>
            <a:r>
              <a:rPr lang="zh-CN" altLang="en-US" dirty="0"/>
              <a:t> </a:t>
            </a:r>
            <a:r>
              <a:rPr lang="en-US" altLang="zh-CN" dirty="0"/>
              <a:t>selection</a:t>
            </a:r>
            <a:endParaRPr lang="en-US" sz="3900" dirty="0"/>
          </a:p>
          <a:p>
            <a:r>
              <a:rPr lang="en-US" altLang="zh-CN" dirty="0"/>
              <a:t>Bulk</a:t>
            </a:r>
            <a:r>
              <a:rPr lang="zh-CN" altLang="en-US" dirty="0"/>
              <a:t> </a:t>
            </a:r>
            <a:r>
              <a:rPr lang="en-US" altLang="zh-CN" dirty="0"/>
              <a:t>RNA-seq</a:t>
            </a:r>
            <a:r>
              <a:rPr lang="zh-CN" altLang="en-US" dirty="0"/>
              <a:t> </a:t>
            </a:r>
            <a:r>
              <a:rPr lang="en-US" altLang="zh-CN" dirty="0"/>
              <a:t>&amp;</a:t>
            </a:r>
            <a:r>
              <a:rPr lang="zh-CN" altLang="en-US" dirty="0"/>
              <a:t> </a:t>
            </a:r>
            <a:r>
              <a:rPr lang="en-US" altLang="zh-CN" dirty="0"/>
              <a:t>scRNA-seq</a:t>
            </a:r>
          </a:p>
          <a:p>
            <a:r>
              <a:rPr lang="en-US" altLang="zh-CN" dirty="0" err="1"/>
              <a:t>Reclustering</a:t>
            </a:r>
            <a:endParaRPr lang="en-US" dirty="0"/>
          </a:p>
          <a:p>
            <a:r>
              <a:rPr lang="en-US" altLang="zh-CN" dirty="0" err="1"/>
              <a:t>CorrelationDistribution</a:t>
            </a:r>
            <a:endParaRPr lang="en-US" dirty="0"/>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Similarity</a:t>
            </a:r>
            <a:r>
              <a:rPr lang="zh-CN" altLang="en-US" sz="4400" dirty="0"/>
              <a:t> </a:t>
            </a:r>
            <a:r>
              <a:rPr lang="en-US" altLang="zh-CN" sz="4400" dirty="0"/>
              <a:t>analysis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118</a:t>
            </a:fld>
            <a:endParaRPr dirty="0"/>
          </a:p>
        </p:txBody>
      </p:sp>
      <p:sp>
        <p:nvSpPr>
          <p:cNvPr id="2" name="Experiment Overview…"/>
          <p:cNvSpPr txBox="1">
            <a:spLocks noGrp="1"/>
          </p:cNvSpPr>
          <p:nvPr>
            <p:ph type="body" idx="1"/>
          </p:nvPr>
        </p:nvSpPr>
        <p:spPr>
          <a:xfrm>
            <a:off x="2032000" y="1842770"/>
            <a:ext cx="20320000" cy="1271905"/>
          </a:xfrm>
          <a:prstGeom prst="rect">
            <a:avLst/>
          </a:prstGeom>
        </p:spPr>
        <p:txBody>
          <a:bodyPr>
            <a:normAutofit/>
          </a:bodyPr>
          <a:lstStyle/>
          <a:p>
            <a:pPr marL="0" indent="0">
              <a:buNone/>
            </a:pPr>
            <a:r>
              <a:rPr lang="en-US" dirty="0"/>
              <a:t>IntegrateData (</a:t>
            </a:r>
            <a:r>
              <a:rPr lang="en-US" altLang="zh-CN" dirty="0">
                <a:sym typeface="+mn-ea"/>
              </a:rPr>
              <a:t>Data</a:t>
            </a:r>
            <a:r>
              <a:rPr lang="zh-CN" altLang="en-US" dirty="0">
                <a:sym typeface="+mn-ea"/>
              </a:rPr>
              <a:t> </a:t>
            </a:r>
            <a:r>
              <a:rPr lang="en-US" altLang="zh-CN" dirty="0">
                <a:sym typeface="+mn-ea"/>
              </a:rPr>
              <a:t>Combination</a:t>
            </a:r>
            <a:r>
              <a:rPr lang="zh-CN" altLang="en-US" dirty="0">
                <a:sym typeface="+mn-ea"/>
              </a:rPr>
              <a:t> </a:t>
            </a:r>
            <a:r>
              <a:rPr lang="en-US" altLang="zh-CN" dirty="0">
                <a:sym typeface="+mn-ea"/>
              </a:rPr>
              <a:t>and</a:t>
            </a:r>
            <a:r>
              <a:rPr lang="zh-CN" altLang="en-US" dirty="0">
                <a:sym typeface="+mn-ea"/>
              </a:rPr>
              <a:t> </a:t>
            </a:r>
            <a:r>
              <a:rPr lang="en-US" altLang="zh-CN" dirty="0">
                <a:sym typeface="+mn-ea"/>
              </a:rPr>
              <a:t>selection</a:t>
            </a:r>
            <a:r>
              <a:rPr lang="en-US" dirty="0"/>
              <a:t>)</a:t>
            </a:r>
          </a:p>
        </p:txBody>
      </p:sp>
      <p:sp>
        <p:nvSpPr>
          <p:cNvPr id="9" name="文本框 8"/>
          <p:cNvSpPr txBox="1"/>
          <p:nvPr/>
        </p:nvSpPr>
        <p:spPr>
          <a:xfrm>
            <a:off x="2032000" y="7991475"/>
            <a:ext cx="1219200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en-GB" sz="4000" dirty="0">
                <a:latin typeface="Times New Roman" panose="02020603050405020304" charset="0"/>
                <a:ea typeface="Calibri" panose="020F0502020204030204" charset="0"/>
                <a:cs typeface="Times New Roman" panose="02020603050405020304" charset="0"/>
                <a:sym typeface="+mn-ea"/>
              </a:rPr>
              <a:t>In</a:t>
            </a:r>
            <a:r>
              <a:rPr lang="en-GB" sz="4000" dirty="0">
                <a:latin typeface="Times New Roman" panose="02020603050405020304" charset="0"/>
                <a:ea typeface="Calibri" panose="020F0502020204030204" charset="0"/>
                <a:cs typeface="Times New Roman" panose="02020603050405020304" charset="0"/>
                <a:sym typeface="+mn-ea"/>
              </a:rPr>
              <a:t>put command line</a:t>
            </a:r>
            <a:r>
              <a:rPr lang="en-US" altLang="en-GB" sz="4000" dirty="0">
                <a:latin typeface="Times New Roman" panose="02020603050405020304" charset="0"/>
                <a:ea typeface="Calibri" panose="020F0502020204030204" charset="0"/>
                <a:cs typeface="Times New Roman" panose="02020603050405020304" charset="0"/>
                <a:sym typeface="+mn-ea"/>
              </a:rPr>
              <a:t>:</a:t>
            </a:r>
            <a:endParaRPr kumimoji="0" lang="en-US" altLang="en-GB" sz="4000" b="1" i="0" u="none" strike="noStrike" cap="none" spc="0" normalizeH="0" baseline="0" dirty="0">
              <a:ln>
                <a:noFill/>
              </a:ln>
              <a:solidFill>
                <a:srgbClr val="000000"/>
              </a:solidFill>
              <a:effectLst/>
              <a:uFillTx/>
              <a:latin typeface="Times New Roman" panose="02020603050405020304" charset="0"/>
              <a:ea typeface="Calibri" panose="020F0502020204030204" charset="0"/>
              <a:cs typeface="Times New Roman" panose="02020603050405020304" charset="0"/>
              <a:sym typeface="+mn-ea"/>
            </a:endParaRPr>
          </a:p>
        </p:txBody>
      </p:sp>
      <p:sp>
        <p:nvSpPr>
          <p:cNvPr id="5" name="RunRNAseq /datapath \…"/>
          <p:cNvSpPr txBox="1"/>
          <p:nvPr/>
        </p:nvSpPr>
        <p:spPr>
          <a:xfrm>
            <a:off x="2124710" y="8837930"/>
            <a:ext cx="15109825" cy="397954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solidFill>
                  <a:schemeClr val="bg1"/>
                </a:solidFill>
                <a:latin typeface="Times New Roman" panose="02020603050405020304" charset="0"/>
                <a:cs typeface="Times New Roman" panose="02020603050405020304" charset="0"/>
              </a:rPr>
              <a:t>#</a:t>
            </a:r>
            <a:r>
              <a:rPr lang="zh-CN" altLang="en-US" dirty="0">
                <a:solidFill>
                  <a:schemeClr val="bg1"/>
                </a:solidFill>
                <a:latin typeface="Times New Roman" panose="02020603050405020304" charset="0"/>
                <a:cs typeface="Times New Roman" panose="02020603050405020304" charset="0"/>
              </a:rPr>
              <a:t> </a:t>
            </a:r>
            <a:r>
              <a:rPr lang="en-US" altLang="zh-CN" dirty="0">
                <a:solidFill>
                  <a:schemeClr val="bg1"/>
                </a:solidFill>
                <a:latin typeface="Times New Roman" panose="02020603050405020304" charset="0"/>
                <a:cs typeface="Times New Roman" panose="02020603050405020304" charset="0"/>
              </a:rPr>
              <a:t>R</a:t>
            </a:r>
          </a:p>
          <a:p>
            <a:pPr algn="l" defTabSz="584200">
              <a:defRPr sz="1800" b="0">
                <a:solidFill>
                  <a:srgbClr val="FFFFFF"/>
                </a:solidFill>
                <a:latin typeface="Monaco"/>
                <a:ea typeface="Monaco"/>
                <a:cs typeface="Monaco"/>
                <a:sym typeface="Monaco"/>
              </a:defRPr>
            </a:pPr>
            <a:endParaRPr lang="en-US" dirty="0">
              <a:solidFill>
                <a:schemeClr val="bg1"/>
              </a:solidFill>
              <a:latin typeface="Times New Roman" panose="02020603050405020304" charset="0"/>
              <a:cs typeface="Times New Roman" panose="02020603050405020304" charset="0"/>
            </a:endParaRPr>
          </a:p>
          <a:p>
            <a:pPr marL="0" marR="0" indent="0" algn="l" defTabSz="821690" rtl="0" fontAlgn="auto" latinLnBrk="0" hangingPunct="0">
              <a:lnSpc>
                <a:spcPct val="100000"/>
              </a:lnSpc>
              <a:spcBef>
                <a:spcPts val="0"/>
              </a:spcBef>
              <a:spcAft>
                <a:spcPts val="0"/>
              </a:spcAft>
              <a:buClrTx/>
              <a:buSzTx/>
              <a:buFontTx/>
              <a:buNone/>
            </a:pPr>
            <a:r>
              <a:rPr lang="en-US" sz="1800" b="1">
                <a:solidFill>
                  <a:schemeClr val="bg1"/>
                </a:solidFill>
                <a:latin typeface="Times New Roman" panose="02020603050405020304" charset="0"/>
                <a:ea typeface="+mn-ea"/>
                <a:cs typeface="Times New Roman" panose="02020603050405020304" charset="0"/>
                <a:sym typeface="Helvetica"/>
              </a:rPr>
              <a:t>seurat</a:t>
            </a:r>
            <a:r>
              <a:rPr sz="1800" b="1">
                <a:solidFill>
                  <a:schemeClr val="bg1"/>
                </a:solidFill>
                <a:latin typeface="Times New Roman" panose="02020603050405020304" charset="0"/>
                <a:ea typeface="+mn-ea"/>
                <a:cs typeface="Times New Roman" panose="02020603050405020304" charset="0"/>
                <a:sym typeface="Helvetica"/>
              </a:rPr>
              <a:t>_obj</a:t>
            </a:r>
            <a:r>
              <a:rPr lang="en-US" sz="1800" b="1">
                <a:solidFill>
                  <a:schemeClr val="bg1"/>
                </a:solidFill>
                <a:latin typeface="Times New Roman" panose="02020603050405020304" charset="0"/>
                <a:ea typeface="+mn-ea"/>
                <a:cs typeface="Times New Roman" panose="02020603050405020304" charset="0"/>
                <a:sym typeface="Helvetica"/>
              </a:rPr>
              <a:t>1</a:t>
            </a:r>
            <a:r>
              <a:rPr sz="1800" b="1">
                <a:solidFill>
                  <a:schemeClr val="bg1"/>
                </a:solidFill>
                <a:latin typeface="Times New Roman" panose="02020603050405020304" charset="0"/>
                <a:ea typeface="+mn-ea"/>
                <a:cs typeface="Times New Roman" panose="02020603050405020304" charset="0"/>
                <a:sym typeface="Helvetica"/>
              </a:rPr>
              <a:t> &lt;- NormalizeData(object = s</a:t>
            </a:r>
            <a:r>
              <a:rPr lang="en-US" sz="1800" b="1">
                <a:solidFill>
                  <a:schemeClr val="bg1"/>
                </a:solidFill>
                <a:latin typeface="Times New Roman" panose="02020603050405020304" charset="0"/>
                <a:ea typeface="+mn-ea"/>
                <a:cs typeface="Times New Roman" panose="02020603050405020304" charset="0"/>
                <a:sym typeface="Helvetica"/>
              </a:rPr>
              <a:t>eurat</a:t>
            </a:r>
            <a:r>
              <a:rPr sz="1800" b="1">
                <a:solidFill>
                  <a:schemeClr val="bg1"/>
                </a:solidFill>
                <a:latin typeface="Times New Roman" panose="02020603050405020304" charset="0"/>
                <a:ea typeface="+mn-ea"/>
                <a:cs typeface="Times New Roman" panose="02020603050405020304" charset="0"/>
                <a:sym typeface="Helvetica"/>
              </a:rPr>
              <a:t>_obj</a:t>
            </a:r>
            <a:r>
              <a:rPr lang="en-US" sz="1800" b="1">
                <a:solidFill>
                  <a:schemeClr val="bg1"/>
                </a:solidFill>
                <a:latin typeface="Times New Roman" panose="02020603050405020304" charset="0"/>
                <a:ea typeface="+mn-ea"/>
                <a:cs typeface="Times New Roman" panose="02020603050405020304" charset="0"/>
                <a:sym typeface="Helvetica"/>
              </a:rPr>
              <a:t>1</a:t>
            </a:r>
            <a:r>
              <a:rPr sz="1800" b="1">
                <a:solidFill>
                  <a:schemeClr val="bg1"/>
                </a:solidFill>
                <a:latin typeface="Times New Roman" panose="02020603050405020304" charset="0"/>
                <a:ea typeface="+mn-ea"/>
                <a:cs typeface="Times New Roman" panose="02020603050405020304" charset="0"/>
                <a:sym typeface="Helvetica"/>
              </a:rPr>
              <a:t>, normalization.method = "LogNormalize")</a:t>
            </a:r>
          </a:p>
          <a:p>
            <a:pPr marL="0" marR="0" indent="0" algn="l" defTabSz="821690" rtl="0" fontAlgn="auto" latinLnBrk="0" hangingPunct="0">
              <a:lnSpc>
                <a:spcPct val="100000"/>
              </a:lnSpc>
              <a:spcBef>
                <a:spcPts val="0"/>
              </a:spcBef>
              <a:spcAft>
                <a:spcPts val="0"/>
              </a:spcAft>
              <a:buClrTx/>
              <a:buSzTx/>
              <a:buFontTx/>
              <a:buNone/>
            </a:pPr>
            <a:r>
              <a:rPr lang="en-US" sz="1800" b="1">
                <a:solidFill>
                  <a:schemeClr val="bg1"/>
                </a:solidFill>
                <a:latin typeface="Times New Roman" panose="02020603050405020304" charset="0"/>
                <a:ea typeface="+mn-ea"/>
                <a:cs typeface="Times New Roman" panose="02020603050405020304" charset="0"/>
                <a:sym typeface="Helvetica"/>
              </a:rPr>
              <a:t>seurat</a:t>
            </a:r>
            <a:r>
              <a:rPr sz="1800" b="1">
                <a:solidFill>
                  <a:schemeClr val="bg1"/>
                </a:solidFill>
                <a:latin typeface="Times New Roman" panose="02020603050405020304" charset="0"/>
                <a:ea typeface="+mn-ea"/>
                <a:cs typeface="Times New Roman" panose="02020603050405020304" charset="0"/>
                <a:sym typeface="Helvetica"/>
              </a:rPr>
              <a:t>_obj</a:t>
            </a:r>
            <a:r>
              <a:rPr lang="en-US" sz="1800" b="1">
                <a:solidFill>
                  <a:schemeClr val="bg1"/>
                </a:solidFill>
                <a:latin typeface="Times New Roman" panose="02020603050405020304" charset="0"/>
                <a:ea typeface="+mn-ea"/>
                <a:cs typeface="Times New Roman" panose="02020603050405020304" charset="0"/>
                <a:sym typeface="Helvetica"/>
              </a:rPr>
              <a:t>2</a:t>
            </a:r>
            <a:r>
              <a:rPr sz="1800" b="1">
                <a:solidFill>
                  <a:schemeClr val="bg1"/>
                </a:solidFill>
                <a:latin typeface="Times New Roman" panose="02020603050405020304" charset="0"/>
                <a:ea typeface="+mn-ea"/>
                <a:cs typeface="Times New Roman" panose="02020603050405020304" charset="0"/>
                <a:sym typeface="Helvetica"/>
              </a:rPr>
              <a:t> &lt;- NormalizeData(object = </a:t>
            </a:r>
            <a:r>
              <a:rPr lang="en-US" sz="1800" b="1">
                <a:solidFill>
                  <a:schemeClr val="bg1"/>
                </a:solidFill>
                <a:latin typeface="Times New Roman" panose="02020603050405020304" charset="0"/>
                <a:ea typeface="+mn-ea"/>
                <a:cs typeface="Times New Roman" panose="02020603050405020304" charset="0"/>
                <a:sym typeface="Helvetica"/>
              </a:rPr>
              <a:t>seurat</a:t>
            </a:r>
            <a:r>
              <a:rPr sz="1800" b="1">
                <a:solidFill>
                  <a:schemeClr val="bg1"/>
                </a:solidFill>
                <a:latin typeface="Times New Roman" panose="02020603050405020304" charset="0"/>
                <a:ea typeface="+mn-ea"/>
                <a:cs typeface="Times New Roman" panose="02020603050405020304" charset="0"/>
                <a:sym typeface="Helvetica"/>
              </a:rPr>
              <a:t>_obj</a:t>
            </a:r>
            <a:r>
              <a:rPr lang="en-US" sz="1800" b="1">
                <a:solidFill>
                  <a:schemeClr val="bg1"/>
                </a:solidFill>
                <a:latin typeface="Times New Roman" panose="02020603050405020304" charset="0"/>
                <a:ea typeface="+mn-ea"/>
                <a:cs typeface="Times New Roman" panose="02020603050405020304" charset="0"/>
                <a:sym typeface="Helvetica"/>
              </a:rPr>
              <a:t>2</a:t>
            </a:r>
            <a:r>
              <a:rPr sz="1800" b="1">
                <a:solidFill>
                  <a:schemeClr val="bg1"/>
                </a:solidFill>
                <a:latin typeface="Times New Roman" panose="02020603050405020304" charset="0"/>
                <a:ea typeface="+mn-ea"/>
                <a:cs typeface="Times New Roman" panose="02020603050405020304" charset="0"/>
                <a:sym typeface="Helvetica"/>
              </a:rPr>
              <a:t>, normalization.method = "LogNormalize")</a:t>
            </a:r>
          </a:p>
          <a:p>
            <a:pPr marL="0" marR="0" indent="0" algn="l" defTabSz="821690" rtl="0" fontAlgn="auto" latinLnBrk="0" hangingPunct="0">
              <a:lnSpc>
                <a:spcPct val="100000"/>
              </a:lnSpc>
              <a:spcBef>
                <a:spcPts val="0"/>
              </a:spcBef>
              <a:spcAft>
                <a:spcPts val="0"/>
              </a:spcAft>
              <a:buClrTx/>
              <a:buSzTx/>
              <a:buFontTx/>
              <a:buNone/>
            </a:pPr>
            <a:r>
              <a:rPr lang="en-US" sz="1800" b="1">
                <a:solidFill>
                  <a:schemeClr val="bg1"/>
                </a:solidFill>
                <a:latin typeface="Times New Roman" panose="02020603050405020304" charset="0"/>
                <a:ea typeface="+mn-ea"/>
                <a:cs typeface="Times New Roman" panose="02020603050405020304" charset="0"/>
                <a:sym typeface="Helvetica"/>
              </a:rPr>
              <a:t>seurat</a:t>
            </a:r>
            <a:r>
              <a:rPr sz="1800" b="1">
                <a:solidFill>
                  <a:schemeClr val="bg1"/>
                </a:solidFill>
                <a:latin typeface="Times New Roman" panose="02020603050405020304" charset="0"/>
                <a:ea typeface="+mn-ea"/>
                <a:cs typeface="Times New Roman" panose="02020603050405020304" charset="0"/>
                <a:sym typeface="Helvetica"/>
              </a:rPr>
              <a:t>_obj</a:t>
            </a:r>
            <a:r>
              <a:rPr lang="en-US" sz="1800" b="1">
                <a:solidFill>
                  <a:schemeClr val="bg1"/>
                </a:solidFill>
                <a:latin typeface="Times New Roman" panose="02020603050405020304" charset="0"/>
                <a:ea typeface="+mn-ea"/>
                <a:cs typeface="Times New Roman" panose="02020603050405020304" charset="0"/>
                <a:sym typeface="Helvetica"/>
              </a:rPr>
              <a:t>3</a:t>
            </a:r>
            <a:r>
              <a:rPr sz="1800" b="1">
                <a:solidFill>
                  <a:schemeClr val="bg1"/>
                </a:solidFill>
                <a:latin typeface="Times New Roman" panose="02020603050405020304" charset="0"/>
                <a:ea typeface="+mn-ea"/>
                <a:cs typeface="Times New Roman" panose="02020603050405020304" charset="0"/>
                <a:sym typeface="Helvetica"/>
              </a:rPr>
              <a:t> &lt;- NormalizeData(object = </a:t>
            </a:r>
            <a:r>
              <a:rPr lang="en-US" sz="1800" b="1">
                <a:solidFill>
                  <a:schemeClr val="bg1"/>
                </a:solidFill>
                <a:latin typeface="Times New Roman" panose="02020603050405020304" charset="0"/>
                <a:ea typeface="+mn-ea"/>
                <a:cs typeface="Times New Roman" panose="02020603050405020304" charset="0"/>
                <a:sym typeface="Helvetica"/>
              </a:rPr>
              <a:t>seurat</a:t>
            </a:r>
            <a:r>
              <a:rPr sz="1800" b="1">
                <a:solidFill>
                  <a:schemeClr val="bg1"/>
                </a:solidFill>
                <a:latin typeface="Times New Roman" panose="02020603050405020304" charset="0"/>
                <a:ea typeface="+mn-ea"/>
                <a:cs typeface="Times New Roman" panose="02020603050405020304" charset="0"/>
                <a:sym typeface="Helvetica"/>
              </a:rPr>
              <a:t>_obj</a:t>
            </a:r>
            <a:r>
              <a:rPr lang="en-US" sz="1800" b="1">
                <a:solidFill>
                  <a:schemeClr val="bg1"/>
                </a:solidFill>
                <a:latin typeface="Times New Roman" panose="02020603050405020304" charset="0"/>
                <a:ea typeface="+mn-ea"/>
                <a:cs typeface="Times New Roman" panose="02020603050405020304" charset="0"/>
                <a:sym typeface="Helvetica"/>
              </a:rPr>
              <a:t>3</a:t>
            </a:r>
            <a:r>
              <a:rPr sz="1800" b="1">
                <a:solidFill>
                  <a:schemeClr val="bg1"/>
                </a:solidFill>
                <a:latin typeface="Times New Roman" panose="02020603050405020304" charset="0"/>
                <a:ea typeface="+mn-ea"/>
                <a:cs typeface="Times New Roman" panose="02020603050405020304" charset="0"/>
                <a:sym typeface="Helvetica"/>
              </a:rPr>
              <a:t>, normalization.method = "LogNormalize")</a:t>
            </a:r>
          </a:p>
          <a:p>
            <a:pPr marL="0" marR="0" indent="0" algn="l" defTabSz="821690" rtl="0" fontAlgn="auto" latinLnBrk="0" hangingPunct="0">
              <a:lnSpc>
                <a:spcPct val="100000"/>
              </a:lnSpc>
              <a:spcBef>
                <a:spcPts val="0"/>
              </a:spcBef>
              <a:spcAft>
                <a:spcPts val="0"/>
              </a:spcAft>
              <a:buClrTx/>
              <a:buSzTx/>
              <a:buFontTx/>
              <a:buNone/>
            </a:pPr>
            <a:endParaRPr sz="18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sz="1800">
                <a:solidFill>
                  <a:schemeClr val="bg1"/>
                </a:solidFill>
                <a:latin typeface="Times New Roman" panose="02020603050405020304" charset="0"/>
                <a:cs typeface="Times New Roman" panose="02020603050405020304" charset="0"/>
                <a:sym typeface="Helvetica"/>
              </a:rPr>
              <a:t>seurat</a:t>
            </a:r>
            <a:r>
              <a:rPr sz="1800">
                <a:solidFill>
                  <a:schemeClr val="bg1"/>
                </a:solidFill>
                <a:latin typeface="Times New Roman" panose="02020603050405020304" charset="0"/>
                <a:cs typeface="Times New Roman" panose="02020603050405020304" charset="0"/>
                <a:sym typeface="Helvetica"/>
              </a:rPr>
              <a:t>_obj</a:t>
            </a:r>
            <a:r>
              <a:rPr lang="en-US" sz="1800">
                <a:solidFill>
                  <a:schemeClr val="bg1"/>
                </a:solidFill>
                <a:latin typeface="Times New Roman" panose="02020603050405020304" charset="0"/>
                <a:cs typeface="Times New Roman" panose="02020603050405020304" charset="0"/>
                <a:sym typeface="Helvetica"/>
              </a:rPr>
              <a:t>1</a:t>
            </a:r>
            <a:r>
              <a:rPr sz="1800" b="1">
                <a:solidFill>
                  <a:schemeClr val="bg1"/>
                </a:solidFill>
                <a:latin typeface="Times New Roman" panose="02020603050405020304" charset="0"/>
                <a:ea typeface="+mn-ea"/>
                <a:cs typeface="Times New Roman" panose="02020603050405020304" charset="0"/>
                <a:sym typeface="Helvetica"/>
              </a:rPr>
              <a:t> &lt;- FindVariableFeatures(object = </a:t>
            </a:r>
            <a:r>
              <a:rPr lang="en-US" sz="1800">
                <a:solidFill>
                  <a:schemeClr val="bg1"/>
                </a:solidFill>
                <a:latin typeface="Times New Roman" panose="02020603050405020304" charset="0"/>
                <a:cs typeface="Times New Roman" panose="02020603050405020304" charset="0"/>
                <a:sym typeface="Helvetica"/>
              </a:rPr>
              <a:t>seurat</a:t>
            </a:r>
            <a:r>
              <a:rPr sz="1800">
                <a:solidFill>
                  <a:schemeClr val="bg1"/>
                </a:solidFill>
                <a:latin typeface="Times New Roman" panose="02020603050405020304" charset="0"/>
                <a:cs typeface="Times New Roman" panose="02020603050405020304" charset="0"/>
                <a:sym typeface="Helvetica"/>
              </a:rPr>
              <a:t>_obj</a:t>
            </a:r>
            <a:r>
              <a:rPr lang="en-US" sz="1800">
                <a:solidFill>
                  <a:schemeClr val="bg1"/>
                </a:solidFill>
                <a:latin typeface="Times New Roman" panose="02020603050405020304" charset="0"/>
                <a:cs typeface="Times New Roman" panose="02020603050405020304" charset="0"/>
                <a:sym typeface="Helvetica"/>
              </a:rPr>
              <a:t>1</a:t>
            </a:r>
            <a:r>
              <a:rPr sz="1800" b="1">
                <a:solidFill>
                  <a:schemeClr val="bg1"/>
                </a:solidFill>
                <a:latin typeface="Times New Roman" panose="02020603050405020304" charset="0"/>
                <a:ea typeface="+mn-ea"/>
                <a:cs typeface="Times New Roman" panose="02020603050405020304" charset="0"/>
                <a:sym typeface="Helvetica"/>
              </a:rPr>
              <a:t>, selection.method = "vst", nfeatures = 2000)</a:t>
            </a:r>
          </a:p>
          <a:p>
            <a:pPr marL="0" marR="0" indent="0" algn="l" defTabSz="821690" rtl="0" fontAlgn="auto" latinLnBrk="0" hangingPunct="0">
              <a:lnSpc>
                <a:spcPct val="100000"/>
              </a:lnSpc>
              <a:spcBef>
                <a:spcPts val="0"/>
              </a:spcBef>
              <a:spcAft>
                <a:spcPts val="0"/>
              </a:spcAft>
              <a:buClrTx/>
              <a:buSzTx/>
              <a:buFontTx/>
              <a:buNone/>
            </a:pPr>
            <a:r>
              <a:rPr lang="en-US" sz="1800">
                <a:solidFill>
                  <a:schemeClr val="bg1"/>
                </a:solidFill>
                <a:latin typeface="Times New Roman" panose="02020603050405020304" charset="0"/>
                <a:cs typeface="Times New Roman" panose="02020603050405020304" charset="0"/>
                <a:sym typeface="Helvetica"/>
              </a:rPr>
              <a:t>seurat</a:t>
            </a:r>
            <a:r>
              <a:rPr sz="1800">
                <a:solidFill>
                  <a:schemeClr val="bg1"/>
                </a:solidFill>
                <a:latin typeface="Times New Roman" panose="02020603050405020304" charset="0"/>
                <a:cs typeface="Times New Roman" panose="02020603050405020304" charset="0"/>
                <a:sym typeface="Helvetica"/>
              </a:rPr>
              <a:t>_obj</a:t>
            </a:r>
            <a:r>
              <a:rPr lang="en-US" sz="1800">
                <a:solidFill>
                  <a:schemeClr val="bg1"/>
                </a:solidFill>
                <a:latin typeface="Times New Roman" panose="02020603050405020304" charset="0"/>
                <a:cs typeface="Times New Roman" panose="02020603050405020304" charset="0"/>
                <a:sym typeface="Helvetica"/>
              </a:rPr>
              <a:t>2</a:t>
            </a:r>
            <a:r>
              <a:rPr sz="1800" b="1">
                <a:solidFill>
                  <a:schemeClr val="bg1"/>
                </a:solidFill>
                <a:latin typeface="Times New Roman" panose="02020603050405020304" charset="0"/>
                <a:ea typeface="+mn-ea"/>
                <a:cs typeface="Times New Roman" panose="02020603050405020304" charset="0"/>
                <a:sym typeface="Helvetica"/>
              </a:rPr>
              <a:t> &lt;- FindVariableFeatures(object = </a:t>
            </a:r>
            <a:r>
              <a:rPr lang="en-US" sz="1800">
                <a:solidFill>
                  <a:schemeClr val="bg1"/>
                </a:solidFill>
                <a:latin typeface="Times New Roman" panose="02020603050405020304" charset="0"/>
                <a:cs typeface="Times New Roman" panose="02020603050405020304" charset="0"/>
                <a:sym typeface="Helvetica"/>
              </a:rPr>
              <a:t>seurat</a:t>
            </a:r>
            <a:r>
              <a:rPr sz="1800">
                <a:solidFill>
                  <a:schemeClr val="bg1"/>
                </a:solidFill>
                <a:latin typeface="Times New Roman" panose="02020603050405020304" charset="0"/>
                <a:cs typeface="Times New Roman" panose="02020603050405020304" charset="0"/>
                <a:sym typeface="Helvetica"/>
              </a:rPr>
              <a:t>_obj</a:t>
            </a:r>
            <a:r>
              <a:rPr lang="en-US" sz="1800">
                <a:solidFill>
                  <a:schemeClr val="bg1"/>
                </a:solidFill>
                <a:latin typeface="Times New Roman" panose="02020603050405020304" charset="0"/>
                <a:cs typeface="Times New Roman" panose="02020603050405020304" charset="0"/>
                <a:sym typeface="Helvetica"/>
              </a:rPr>
              <a:t>2</a:t>
            </a:r>
            <a:r>
              <a:rPr sz="1800" b="1">
                <a:solidFill>
                  <a:schemeClr val="bg1"/>
                </a:solidFill>
                <a:latin typeface="Times New Roman" panose="02020603050405020304" charset="0"/>
                <a:ea typeface="+mn-ea"/>
                <a:cs typeface="Times New Roman" panose="02020603050405020304" charset="0"/>
                <a:sym typeface="Helvetica"/>
              </a:rPr>
              <a:t>, selection.method = "vst", nfeatures = 2000)</a:t>
            </a:r>
          </a:p>
          <a:p>
            <a:pPr marL="0" marR="0" indent="0" algn="l" defTabSz="821690" rtl="0" fontAlgn="auto" latinLnBrk="0" hangingPunct="0">
              <a:lnSpc>
                <a:spcPct val="100000"/>
              </a:lnSpc>
              <a:spcBef>
                <a:spcPts val="0"/>
              </a:spcBef>
              <a:spcAft>
                <a:spcPts val="0"/>
              </a:spcAft>
              <a:buClrTx/>
              <a:buSzTx/>
              <a:buFontTx/>
              <a:buNone/>
            </a:pPr>
            <a:r>
              <a:rPr lang="en-US" sz="1800">
                <a:solidFill>
                  <a:schemeClr val="bg1"/>
                </a:solidFill>
                <a:latin typeface="Times New Roman" panose="02020603050405020304" charset="0"/>
                <a:cs typeface="Times New Roman" panose="02020603050405020304" charset="0"/>
                <a:sym typeface="Helvetica"/>
              </a:rPr>
              <a:t>seurat</a:t>
            </a:r>
            <a:r>
              <a:rPr sz="1800">
                <a:solidFill>
                  <a:schemeClr val="bg1"/>
                </a:solidFill>
                <a:latin typeface="Times New Roman" panose="02020603050405020304" charset="0"/>
                <a:cs typeface="Times New Roman" panose="02020603050405020304" charset="0"/>
                <a:sym typeface="Helvetica"/>
              </a:rPr>
              <a:t>_obj</a:t>
            </a:r>
            <a:r>
              <a:rPr lang="en-US" sz="1800">
                <a:solidFill>
                  <a:schemeClr val="bg1"/>
                </a:solidFill>
                <a:latin typeface="Times New Roman" panose="02020603050405020304" charset="0"/>
                <a:cs typeface="Times New Roman" panose="02020603050405020304" charset="0"/>
                <a:sym typeface="Helvetica"/>
              </a:rPr>
              <a:t>3</a:t>
            </a:r>
            <a:r>
              <a:rPr sz="1800" b="1">
                <a:solidFill>
                  <a:schemeClr val="bg1"/>
                </a:solidFill>
                <a:latin typeface="Times New Roman" panose="02020603050405020304" charset="0"/>
                <a:ea typeface="+mn-ea"/>
                <a:cs typeface="Times New Roman" panose="02020603050405020304" charset="0"/>
                <a:sym typeface="Helvetica"/>
              </a:rPr>
              <a:t> &lt;- FindVariableFeatures(object = </a:t>
            </a:r>
            <a:r>
              <a:rPr lang="en-US" sz="1800">
                <a:solidFill>
                  <a:schemeClr val="bg1"/>
                </a:solidFill>
                <a:latin typeface="Times New Roman" panose="02020603050405020304" charset="0"/>
                <a:cs typeface="Times New Roman" panose="02020603050405020304" charset="0"/>
                <a:sym typeface="Helvetica"/>
              </a:rPr>
              <a:t>seurat</a:t>
            </a:r>
            <a:r>
              <a:rPr sz="1800">
                <a:solidFill>
                  <a:schemeClr val="bg1"/>
                </a:solidFill>
                <a:latin typeface="Times New Roman" panose="02020603050405020304" charset="0"/>
                <a:cs typeface="Times New Roman" panose="02020603050405020304" charset="0"/>
                <a:sym typeface="Helvetica"/>
              </a:rPr>
              <a:t>_obj</a:t>
            </a:r>
            <a:r>
              <a:rPr lang="en-US" sz="1800">
                <a:solidFill>
                  <a:schemeClr val="bg1"/>
                </a:solidFill>
                <a:latin typeface="Times New Roman" panose="02020603050405020304" charset="0"/>
                <a:cs typeface="Times New Roman" panose="02020603050405020304" charset="0"/>
                <a:sym typeface="Helvetica"/>
              </a:rPr>
              <a:t>3</a:t>
            </a:r>
            <a:r>
              <a:rPr sz="1800" b="1">
                <a:solidFill>
                  <a:schemeClr val="bg1"/>
                </a:solidFill>
                <a:latin typeface="Times New Roman" panose="02020603050405020304" charset="0"/>
                <a:ea typeface="+mn-ea"/>
                <a:cs typeface="Times New Roman" panose="02020603050405020304" charset="0"/>
                <a:sym typeface="Helvetica"/>
              </a:rPr>
              <a:t>, selection.method = "vst", nfeatures = 2000)</a:t>
            </a:r>
          </a:p>
          <a:p>
            <a:pPr marL="0" marR="0" indent="0" algn="l" defTabSz="821690" rtl="0" fontAlgn="auto" latinLnBrk="0" hangingPunct="0">
              <a:lnSpc>
                <a:spcPct val="100000"/>
              </a:lnSpc>
              <a:spcBef>
                <a:spcPts val="0"/>
              </a:spcBef>
              <a:spcAft>
                <a:spcPts val="0"/>
              </a:spcAft>
              <a:buClrTx/>
              <a:buSzTx/>
              <a:buFontTx/>
              <a:buNone/>
            </a:pPr>
            <a:endParaRPr sz="18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sz="1800" b="1">
                <a:solidFill>
                  <a:schemeClr val="bg1"/>
                </a:solidFill>
                <a:latin typeface="Times New Roman" panose="02020603050405020304" charset="0"/>
                <a:ea typeface="+mn-ea"/>
                <a:cs typeface="Times New Roman" panose="02020603050405020304" charset="0"/>
                <a:sym typeface="Helvetica"/>
              </a:rPr>
              <a:t>I</a:t>
            </a:r>
            <a:r>
              <a:rPr sz="1800" b="1">
                <a:solidFill>
                  <a:schemeClr val="bg1"/>
                </a:solidFill>
                <a:latin typeface="Times New Roman" panose="02020603050405020304" charset="0"/>
                <a:ea typeface="+mn-ea"/>
                <a:cs typeface="Times New Roman" panose="02020603050405020304" charset="0"/>
                <a:sym typeface="Helvetica"/>
              </a:rPr>
              <a:t>ntegr_list &lt;- list(</a:t>
            </a:r>
            <a:r>
              <a:rPr lang="en-US" sz="1800" b="1">
                <a:solidFill>
                  <a:schemeClr val="bg1"/>
                </a:solidFill>
                <a:latin typeface="Times New Roman" panose="02020603050405020304" charset="0"/>
                <a:ea typeface="+mn-ea"/>
                <a:cs typeface="Times New Roman" panose="02020603050405020304" charset="0"/>
                <a:sym typeface="Helvetica"/>
              </a:rPr>
              <a:t>seurat</a:t>
            </a:r>
            <a:r>
              <a:rPr sz="1800" b="1">
                <a:solidFill>
                  <a:schemeClr val="bg1"/>
                </a:solidFill>
                <a:latin typeface="Times New Roman" panose="02020603050405020304" charset="0"/>
                <a:ea typeface="+mn-ea"/>
                <a:cs typeface="Times New Roman" panose="02020603050405020304" charset="0"/>
                <a:sym typeface="Helvetica"/>
              </a:rPr>
              <a:t>_obj</a:t>
            </a:r>
            <a:r>
              <a:rPr lang="en-US" sz="1800" b="1">
                <a:solidFill>
                  <a:schemeClr val="bg1"/>
                </a:solidFill>
                <a:latin typeface="Times New Roman" panose="02020603050405020304" charset="0"/>
                <a:ea typeface="+mn-ea"/>
                <a:cs typeface="Times New Roman" panose="02020603050405020304" charset="0"/>
                <a:sym typeface="Helvetica"/>
              </a:rPr>
              <a:t>1</a:t>
            </a:r>
            <a:r>
              <a:rPr sz="1800" b="1">
                <a:solidFill>
                  <a:schemeClr val="bg1"/>
                </a:solidFill>
                <a:latin typeface="Times New Roman" panose="02020603050405020304" charset="0"/>
                <a:ea typeface="+mn-ea"/>
                <a:cs typeface="Times New Roman" panose="02020603050405020304" charset="0"/>
                <a:sym typeface="Helvetica"/>
              </a:rPr>
              <a:t>,</a:t>
            </a:r>
            <a:r>
              <a:rPr lang="en-US" sz="1800" b="1">
                <a:solidFill>
                  <a:schemeClr val="bg1"/>
                </a:solidFill>
                <a:latin typeface="Times New Roman" panose="02020603050405020304" charset="0"/>
                <a:ea typeface="+mn-ea"/>
                <a:cs typeface="Times New Roman" panose="02020603050405020304" charset="0"/>
                <a:sym typeface="Helvetica"/>
              </a:rPr>
              <a:t> seurat</a:t>
            </a:r>
            <a:r>
              <a:rPr sz="1800" b="1">
                <a:solidFill>
                  <a:schemeClr val="bg1"/>
                </a:solidFill>
                <a:latin typeface="Times New Roman" panose="02020603050405020304" charset="0"/>
                <a:ea typeface="+mn-ea"/>
                <a:cs typeface="Times New Roman" panose="02020603050405020304" charset="0"/>
                <a:sym typeface="Helvetica"/>
              </a:rPr>
              <a:t>_obj</a:t>
            </a:r>
            <a:r>
              <a:rPr lang="en-US" sz="1800" b="1">
                <a:solidFill>
                  <a:schemeClr val="bg1"/>
                </a:solidFill>
                <a:latin typeface="Times New Roman" panose="02020603050405020304" charset="0"/>
                <a:ea typeface="+mn-ea"/>
                <a:cs typeface="Times New Roman" panose="02020603050405020304" charset="0"/>
                <a:sym typeface="Helvetica"/>
              </a:rPr>
              <a:t>2</a:t>
            </a:r>
            <a:r>
              <a:rPr sz="1800" b="1">
                <a:solidFill>
                  <a:schemeClr val="bg1"/>
                </a:solidFill>
                <a:latin typeface="Times New Roman" panose="02020603050405020304" charset="0"/>
                <a:ea typeface="+mn-ea"/>
                <a:cs typeface="Times New Roman" panose="02020603050405020304" charset="0"/>
                <a:sym typeface="Helvetica"/>
              </a:rPr>
              <a:t>,</a:t>
            </a:r>
            <a:r>
              <a:rPr lang="en-US" sz="1800" b="1">
                <a:solidFill>
                  <a:schemeClr val="bg1"/>
                </a:solidFill>
                <a:latin typeface="Times New Roman" panose="02020603050405020304" charset="0"/>
                <a:ea typeface="+mn-ea"/>
                <a:cs typeface="Times New Roman" panose="02020603050405020304" charset="0"/>
                <a:sym typeface="Helvetica"/>
              </a:rPr>
              <a:t> seurat</a:t>
            </a:r>
            <a:r>
              <a:rPr sz="1800" b="1">
                <a:solidFill>
                  <a:schemeClr val="bg1"/>
                </a:solidFill>
                <a:latin typeface="Times New Roman" panose="02020603050405020304" charset="0"/>
                <a:ea typeface="+mn-ea"/>
                <a:cs typeface="Times New Roman" panose="02020603050405020304" charset="0"/>
                <a:sym typeface="Helvetica"/>
              </a:rPr>
              <a:t>_obj</a:t>
            </a:r>
            <a:r>
              <a:rPr lang="en-US" sz="1800" b="1">
                <a:solidFill>
                  <a:schemeClr val="bg1"/>
                </a:solidFill>
                <a:latin typeface="Times New Roman" panose="02020603050405020304" charset="0"/>
                <a:ea typeface="+mn-ea"/>
                <a:cs typeface="Times New Roman" panose="02020603050405020304" charset="0"/>
                <a:sym typeface="Helvetica"/>
              </a:rPr>
              <a:t>3</a:t>
            </a:r>
            <a:r>
              <a:rPr sz="1800" b="1">
                <a:solidFill>
                  <a:schemeClr val="bg1"/>
                </a:solidFill>
                <a:latin typeface="Times New Roman" panose="02020603050405020304" charset="0"/>
                <a:ea typeface="+mn-ea"/>
                <a:cs typeface="Times New Roman" panose="02020603050405020304" charset="0"/>
                <a:sym typeface="Helvetica"/>
              </a:rPr>
              <a:t>)</a:t>
            </a:r>
          </a:p>
          <a:p>
            <a:pPr marL="0" marR="0" indent="0" algn="l" defTabSz="821690" rtl="0" fontAlgn="auto" latinLnBrk="0" hangingPunct="0">
              <a:lnSpc>
                <a:spcPct val="100000"/>
              </a:lnSpc>
              <a:spcBef>
                <a:spcPts val="0"/>
              </a:spcBef>
              <a:spcAft>
                <a:spcPts val="0"/>
              </a:spcAft>
              <a:buClrTx/>
              <a:buSzTx/>
              <a:buFontTx/>
              <a:buNone/>
            </a:pPr>
            <a:r>
              <a:rPr lang="en-US" sz="1800" b="1">
                <a:solidFill>
                  <a:schemeClr val="bg1"/>
                </a:solidFill>
                <a:latin typeface="Times New Roman" panose="02020603050405020304" charset="0"/>
                <a:ea typeface="+mn-ea"/>
                <a:cs typeface="Times New Roman" panose="02020603050405020304" charset="0"/>
                <a:sym typeface="Helvetica"/>
              </a:rPr>
              <a:t>I</a:t>
            </a:r>
            <a:r>
              <a:rPr sz="1800" b="1">
                <a:solidFill>
                  <a:schemeClr val="bg1"/>
                </a:solidFill>
                <a:latin typeface="Times New Roman" panose="02020603050405020304" charset="0"/>
                <a:ea typeface="+mn-ea"/>
                <a:cs typeface="Times New Roman" panose="02020603050405020304" charset="0"/>
                <a:sym typeface="Helvetica"/>
              </a:rPr>
              <a:t>ntegr_features &lt;- SelectIntegrationFeatures(object.list = </a:t>
            </a:r>
            <a:r>
              <a:rPr lang="en-US" sz="1800" b="1">
                <a:solidFill>
                  <a:schemeClr val="bg1"/>
                </a:solidFill>
                <a:latin typeface="Times New Roman" panose="02020603050405020304" charset="0"/>
                <a:ea typeface="+mn-ea"/>
                <a:cs typeface="Times New Roman" panose="02020603050405020304" charset="0"/>
                <a:sym typeface="Helvetica"/>
              </a:rPr>
              <a:t>I</a:t>
            </a:r>
            <a:r>
              <a:rPr sz="1800" b="1">
                <a:solidFill>
                  <a:schemeClr val="bg1"/>
                </a:solidFill>
                <a:latin typeface="Times New Roman" panose="02020603050405020304" charset="0"/>
                <a:ea typeface="+mn-ea"/>
                <a:cs typeface="Times New Roman" panose="02020603050405020304" charset="0"/>
                <a:sym typeface="Helvetica"/>
              </a:rPr>
              <a:t>ntegr_list, nfeatures = 2000)</a:t>
            </a:r>
          </a:p>
          <a:p>
            <a:pPr marL="0" marR="0" indent="0" algn="l" defTabSz="821690" rtl="0" fontAlgn="auto" latinLnBrk="0" hangingPunct="0">
              <a:lnSpc>
                <a:spcPct val="100000"/>
              </a:lnSpc>
              <a:spcBef>
                <a:spcPts val="0"/>
              </a:spcBef>
              <a:spcAft>
                <a:spcPts val="0"/>
              </a:spcAft>
              <a:buClrTx/>
              <a:buSzTx/>
              <a:buFontTx/>
              <a:buNone/>
            </a:pPr>
            <a:r>
              <a:rPr lang="en-US" sz="1800" b="1">
                <a:solidFill>
                  <a:schemeClr val="bg1"/>
                </a:solidFill>
                <a:latin typeface="Times New Roman" panose="02020603050405020304" charset="0"/>
                <a:ea typeface="+mn-ea"/>
                <a:cs typeface="Times New Roman" panose="02020603050405020304" charset="0"/>
                <a:sym typeface="Helvetica"/>
              </a:rPr>
              <a:t>I</a:t>
            </a:r>
            <a:r>
              <a:rPr sz="1800" b="1">
                <a:solidFill>
                  <a:schemeClr val="bg1"/>
                </a:solidFill>
                <a:latin typeface="Times New Roman" panose="02020603050405020304" charset="0"/>
                <a:ea typeface="+mn-ea"/>
                <a:cs typeface="Times New Roman" panose="02020603050405020304" charset="0"/>
                <a:sym typeface="Helvetica"/>
              </a:rPr>
              <a:t>ntegr_anchors &lt;- FindIntegrationAnchors(object.list = </a:t>
            </a:r>
            <a:r>
              <a:rPr lang="en-US" sz="1800" b="1">
                <a:solidFill>
                  <a:schemeClr val="bg1"/>
                </a:solidFill>
                <a:latin typeface="Times New Roman" panose="02020603050405020304" charset="0"/>
                <a:ea typeface="+mn-ea"/>
                <a:cs typeface="Times New Roman" panose="02020603050405020304" charset="0"/>
                <a:sym typeface="Helvetica"/>
              </a:rPr>
              <a:t>I</a:t>
            </a:r>
            <a:r>
              <a:rPr sz="1800" b="1">
                <a:solidFill>
                  <a:schemeClr val="bg1"/>
                </a:solidFill>
                <a:latin typeface="Times New Roman" panose="02020603050405020304" charset="0"/>
                <a:ea typeface="+mn-ea"/>
                <a:cs typeface="Times New Roman" panose="02020603050405020304" charset="0"/>
                <a:sym typeface="Helvetica"/>
              </a:rPr>
              <a:t>ntegr_list, anchor.features = </a:t>
            </a:r>
            <a:r>
              <a:rPr lang="en-US" sz="1800" b="1">
                <a:solidFill>
                  <a:schemeClr val="bg1"/>
                </a:solidFill>
                <a:latin typeface="Times New Roman" panose="02020603050405020304" charset="0"/>
                <a:ea typeface="+mn-ea"/>
                <a:cs typeface="Times New Roman" panose="02020603050405020304" charset="0"/>
                <a:sym typeface="Helvetica"/>
              </a:rPr>
              <a:t>I</a:t>
            </a:r>
            <a:r>
              <a:rPr sz="1800" b="1">
                <a:solidFill>
                  <a:schemeClr val="bg1"/>
                </a:solidFill>
                <a:latin typeface="Times New Roman" panose="02020603050405020304" charset="0"/>
                <a:ea typeface="+mn-ea"/>
                <a:cs typeface="Times New Roman" panose="02020603050405020304" charset="0"/>
                <a:sym typeface="Helvetica"/>
              </a:rPr>
              <a:t>ntegr_features)</a:t>
            </a:r>
          </a:p>
          <a:p>
            <a:pPr marL="0" marR="0" indent="0" algn="l" defTabSz="821690" rtl="0" fontAlgn="auto" latinLnBrk="0" hangingPunct="0">
              <a:lnSpc>
                <a:spcPct val="100000"/>
              </a:lnSpc>
              <a:spcBef>
                <a:spcPts val="0"/>
              </a:spcBef>
              <a:spcAft>
                <a:spcPts val="0"/>
              </a:spcAft>
              <a:buClrTx/>
              <a:buSzTx/>
              <a:buFontTx/>
              <a:buNone/>
            </a:pPr>
            <a:r>
              <a:rPr sz="1800" b="1">
                <a:solidFill>
                  <a:schemeClr val="bg1"/>
                </a:solidFill>
                <a:latin typeface="Times New Roman" panose="02020603050405020304" charset="0"/>
                <a:ea typeface="+mn-ea"/>
                <a:cs typeface="Times New Roman" panose="02020603050405020304" charset="0"/>
                <a:sym typeface="Helvetica"/>
              </a:rPr>
              <a:t>data_integrated &lt;- IntegrateData(anchorset = </a:t>
            </a:r>
            <a:r>
              <a:rPr lang="en-US" sz="1800" b="1">
                <a:solidFill>
                  <a:schemeClr val="bg1"/>
                </a:solidFill>
                <a:latin typeface="Times New Roman" panose="02020603050405020304" charset="0"/>
                <a:ea typeface="+mn-ea"/>
                <a:cs typeface="Times New Roman" panose="02020603050405020304" charset="0"/>
                <a:sym typeface="Helvetica"/>
              </a:rPr>
              <a:t>I</a:t>
            </a:r>
            <a:r>
              <a:rPr sz="1800" b="1">
                <a:solidFill>
                  <a:schemeClr val="bg1"/>
                </a:solidFill>
                <a:latin typeface="Times New Roman" panose="02020603050405020304" charset="0"/>
                <a:ea typeface="+mn-ea"/>
                <a:cs typeface="Times New Roman" panose="02020603050405020304" charset="0"/>
                <a:sym typeface="Helvetica"/>
              </a:rPr>
              <a:t>ntegr_anchors, normalization.method = "LogNormalize", features.to.integrate = common_gene)</a:t>
            </a:r>
          </a:p>
        </p:txBody>
      </p:sp>
      <p:sp>
        <p:nvSpPr>
          <p:cNvPr id="3" name="文本框 2"/>
          <p:cNvSpPr txBox="1"/>
          <p:nvPr/>
        </p:nvSpPr>
        <p:spPr>
          <a:xfrm>
            <a:off x="2076450" y="2847658"/>
            <a:ext cx="18513425" cy="50666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The core idea is to identify cells with fundamental biological similarities and use them as anchors to align the datasets.</a:t>
            </a:r>
          </a:p>
          <a:p>
            <a:pPr marL="0" marR="0" indent="0" algn="l" defTabSz="82169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(1) Normalize each dataset for easier comparison.</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(2) Identify the differential genes in each dataset to facilitate the identification of biologically similar cells.</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(3) Construct a differential gene set based on the differential genes of each dataset, often by selecting the shared differential genes across datasets.</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(4) Perform dimensionality reduction based on the differential gene set to find the most similar cell clusters as anchors.</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(5) Use these anchors to align the remaining cells.</a:t>
            </a:r>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Similarity</a:t>
            </a:r>
            <a:r>
              <a:rPr lang="zh-CN" altLang="en-US" sz="4400" dirty="0"/>
              <a:t> </a:t>
            </a:r>
            <a:r>
              <a:rPr lang="en-US" altLang="zh-CN" sz="4400" dirty="0"/>
              <a:t>analysis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119</a:t>
            </a:fld>
            <a:endParaRPr dirty="0"/>
          </a:p>
        </p:txBody>
      </p:sp>
      <p:sp>
        <p:nvSpPr>
          <p:cNvPr id="2" name="Experiment Overview…"/>
          <p:cNvSpPr txBox="1">
            <a:spLocks noGrp="1"/>
          </p:cNvSpPr>
          <p:nvPr>
            <p:ph type="body" idx="1"/>
          </p:nvPr>
        </p:nvSpPr>
        <p:spPr>
          <a:xfrm>
            <a:off x="2032000" y="1842770"/>
            <a:ext cx="20320000" cy="1271905"/>
          </a:xfrm>
          <a:prstGeom prst="rect">
            <a:avLst/>
          </a:prstGeom>
        </p:spPr>
        <p:txBody>
          <a:bodyPr>
            <a:normAutofit/>
          </a:bodyPr>
          <a:lstStyle/>
          <a:p>
            <a:pPr marL="0" indent="0">
              <a:buNone/>
            </a:pPr>
            <a:r>
              <a:rPr lang="en-US" dirty="0"/>
              <a:t>Harmony (</a:t>
            </a:r>
            <a:r>
              <a:rPr lang="en-US" altLang="zh-CN" dirty="0">
                <a:sym typeface="+mn-ea"/>
              </a:rPr>
              <a:t>Data</a:t>
            </a:r>
            <a:r>
              <a:rPr lang="zh-CN" altLang="en-US" dirty="0">
                <a:sym typeface="+mn-ea"/>
              </a:rPr>
              <a:t> </a:t>
            </a:r>
            <a:r>
              <a:rPr lang="en-US" altLang="zh-CN" dirty="0">
                <a:sym typeface="+mn-ea"/>
              </a:rPr>
              <a:t>Combination</a:t>
            </a:r>
            <a:r>
              <a:rPr lang="zh-CN" altLang="en-US" dirty="0">
                <a:sym typeface="+mn-ea"/>
              </a:rPr>
              <a:t> </a:t>
            </a:r>
            <a:r>
              <a:rPr lang="en-US" altLang="zh-CN" dirty="0">
                <a:sym typeface="+mn-ea"/>
              </a:rPr>
              <a:t>and</a:t>
            </a:r>
            <a:r>
              <a:rPr lang="zh-CN" altLang="en-US" dirty="0">
                <a:sym typeface="+mn-ea"/>
              </a:rPr>
              <a:t> </a:t>
            </a:r>
            <a:r>
              <a:rPr lang="en-US" altLang="zh-CN" dirty="0">
                <a:sym typeface="+mn-ea"/>
              </a:rPr>
              <a:t>selection</a:t>
            </a:r>
            <a:r>
              <a:rPr lang="en-US" dirty="0"/>
              <a:t>)</a:t>
            </a:r>
          </a:p>
        </p:txBody>
      </p:sp>
      <p:sp>
        <p:nvSpPr>
          <p:cNvPr id="9" name="文本框 8"/>
          <p:cNvSpPr txBox="1"/>
          <p:nvPr/>
        </p:nvSpPr>
        <p:spPr>
          <a:xfrm>
            <a:off x="2032000" y="7991475"/>
            <a:ext cx="1219200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en-GB" sz="4000" dirty="0">
                <a:latin typeface="Times New Roman" panose="02020603050405020304" charset="0"/>
                <a:ea typeface="Calibri" panose="020F0502020204030204" charset="0"/>
                <a:cs typeface="Times New Roman" panose="02020603050405020304" charset="0"/>
                <a:sym typeface="+mn-ea"/>
              </a:rPr>
              <a:t>In</a:t>
            </a:r>
            <a:r>
              <a:rPr lang="en-GB" sz="4000" dirty="0">
                <a:latin typeface="Times New Roman" panose="02020603050405020304" charset="0"/>
                <a:ea typeface="Calibri" panose="020F0502020204030204" charset="0"/>
                <a:cs typeface="Times New Roman" panose="02020603050405020304" charset="0"/>
                <a:sym typeface="+mn-ea"/>
              </a:rPr>
              <a:t>put command line</a:t>
            </a:r>
            <a:r>
              <a:rPr lang="en-US" altLang="en-GB" sz="4000" dirty="0">
                <a:latin typeface="Times New Roman" panose="02020603050405020304" charset="0"/>
                <a:ea typeface="Calibri" panose="020F0502020204030204" charset="0"/>
                <a:cs typeface="Times New Roman" panose="02020603050405020304" charset="0"/>
                <a:sym typeface="+mn-ea"/>
              </a:rPr>
              <a:t>:</a:t>
            </a:r>
            <a:endParaRPr kumimoji="0" lang="en-US" altLang="en-GB" sz="4000" b="1" i="0" u="none" strike="noStrike" cap="none" spc="0" normalizeH="0" baseline="0" dirty="0">
              <a:ln>
                <a:noFill/>
              </a:ln>
              <a:solidFill>
                <a:srgbClr val="000000"/>
              </a:solidFill>
              <a:effectLst/>
              <a:uFillTx/>
              <a:latin typeface="Times New Roman" panose="02020603050405020304" charset="0"/>
              <a:ea typeface="Calibri" panose="020F0502020204030204" charset="0"/>
              <a:cs typeface="Times New Roman" panose="02020603050405020304" charset="0"/>
              <a:sym typeface="+mn-ea"/>
            </a:endParaRPr>
          </a:p>
        </p:txBody>
      </p:sp>
      <p:sp>
        <p:nvSpPr>
          <p:cNvPr id="5" name="RunRNAseq /datapath \…"/>
          <p:cNvSpPr txBox="1"/>
          <p:nvPr/>
        </p:nvSpPr>
        <p:spPr>
          <a:xfrm>
            <a:off x="2124710" y="8837930"/>
            <a:ext cx="15109825" cy="93218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sz="1800" b="1">
                <a:solidFill>
                  <a:schemeClr val="bg1"/>
                </a:solidFill>
                <a:latin typeface="Times New Roman" panose="02020603050405020304" charset="0"/>
                <a:ea typeface="+mn-ea"/>
                <a:cs typeface="Times New Roman" panose="02020603050405020304" charset="0"/>
                <a:sym typeface="Helvetica"/>
              </a:rPr>
              <a:t># R</a:t>
            </a:r>
          </a:p>
          <a:p>
            <a:pPr algn="l" defTabSz="584200">
              <a:defRPr sz="1800" b="0">
                <a:solidFill>
                  <a:srgbClr val="FFFFFF"/>
                </a:solidFill>
                <a:latin typeface="Monaco"/>
                <a:ea typeface="Monaco"/>
                <a:cs typeface="Monaco"/>
                <a:sym typeface="Monaco"/>
              </a:defRPr>
            </a:pPr>
            <a:endParaRPr lang="en-US"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sz="1800" b="1">
                <a:solidFill>
                  <a:schemeClr val="bg1"/>
                </a:solidFill>
                <a:latin typeface="Times New Roman" panose="02020603050405020304" charset="0"/>
                <a:ea typeface="+mn-ea"/>
                <a:cs typeface="Times New Roman" panose="02020603050405020304" charset="0"/>
                <a:sym typeface="Helvetica"/>
              </a:rPr>
              <a:t>seurat_object</a:t>
            </a:r>
            <a:r>
              <a:rPr sz="1800" b="1">
                <a:solidFill>
                  <a:schemeClr val="bg1"/>
                </a:solidFill>
                <a:latin typeface="Times New Roman" panose="02020603050405020304" charset="0"/>
                <a:ea typeface="+mn-ea"/>
                <a:cs typeface="Times New Roman" panose="02020603050405020304" charset="0"/>
                <a:sym typeface="Helvetica"/>
              </a:rPr>
              <a:t> &lt;- RunHarmony(</a:t>
            </a:r>
            <a:r>
              <a:rPr lang="en-US" sz="1800" b="1">
                <a:solidFill>
                  <a:schemeClr val="bg1"/>
                </a:solidFill>
                <a:latin typeface="Times New Roman" panose="02020603050405020304" charset="0"/>
                <a:ea typeface="+mn-ea"/>
                <a:cs typeface="Times New Roman" panose="02020603050405020304" charset="0"/>
                <a:sym typeface="Helvetica"/>
              </a:rPr>
              <a:t>seurat_object</a:t>
            </a:r>
            <a:r>
              <a:rPr sz="1800" b="1">
                <a:solidFill>
                  <a:schemeClr val="bg1"/>
                </a:solidFill>
                <a:latin typeface="Times New Roman" panose="02020603050405020304" charset="0"/>
                <a:ea typeface="+mn-ea"/>
                <a:cs typeface="Times New Roman" panose="02020603050405020304" charset="0"/>
                <a:sym typeface="Helvetica"/>
              </a:rPr>
              <a:t>, group.by.vars="orig.ident",</a:t>
            </a:r>
            <a:r>
              <a:rPr lang="en-US" sz="1800" b="1">
                <a:solidFill>
                  <a:schemeClr val="bg1"/>
                </a:solidFill>
                <a:latin typeface="Times New Roman" panose="02020603050405020304" charset="0"/>
                <a:ea typeface="+mn-ea"/>
                <a:cs typeface="Times New Roman" panose="02020603050405020304" charset="0"/>
                <a:sym typeface="Helvetica"/>
              </a:rPr>
              <a:t> </a:t>
            </a:r>
            <a:r>
              <a:rPr sz="1800" b="1">
                <a:solidFill>
                  <a:schemeClr val="bg1"/>
                </a:solidFill>
                <a:latin typeface="Times New Roman" panose="02020603050405020304" charset="0"/>
                <a:ea typeface="+mn-ea"/>
                <a:cs typeface="Times New Roman" panose="02020603050405020304" charset="0"/>
                <a:sym typeface="Helvetica"/>
              </a:rPr>
              <a:t>assay.use="SCT",</a:t>
            </a:r>
            <a:r>
              <a:rPr lang="en-US" sz="1800" b="1">
                <a:solidFill>
                  <a:schemeClr val="bg1"/>
                </a:solidFill>
                <a:latin typeface="Times New Roman" panose="02020603050405020304" charset="0"/>
                <a:ea typeface="+mn-ea"/>
                <a:cs typeface="Times New Roman" panose="02020603050405020304" charset="0"/>
                <a:sym typeface="Helvetica"/>
              </a:rPr>
              <a:t> </a:t>
            </a:r>
            <a:r>
              <a:rPr sz="1800" b="1">
                <a:solidFill>
                  <a:schemeClr val="bg1"/>
                </a:solidFill>
                <a:latin typeface="Times New Roman" panose="02020603050405020304" charset="0"/>
                <a:ea typeface="+mn-ea"/>
                <a:cs typeface="Times New Roman" panose="02020603050405020304" charset="0"/>
                <a:sym typeface="Helvetica"/>
              </a:rPr>
              <a:t>max.iter.harmony=20)</a:t>
            </a:r>
          </a:p>
        </p:txBody>
      </p:sp>
      <p:sp>
        <p:nvSpPr>
          <p:cNvPr id="3" name="文本框 2"/>
          <p:cNvSpPr txBox="1"/>
          <p:nvPr/>
        </p:nvSpPr>
        <p:spPr>
          <a:xfrm>
            <a:off x="2076450" y="4078923"/>
            <a:ext cx="18513425" cy="26041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The core idea is to optimize the model and adjust the cells' positions in the low-dimensional space.</a:t>
            </a:r>
          </a:p>
          <a:p>
            <a:pPr marL="0" marR="0" indent="0" algn="l" defTabSz="82169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(1) Cell representation in low-dimensional space.</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(2) Construct a cost function and adjust inter-dataset differences using gradient descent.</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(3) Balance batch effects and biological information.</a:t>
            </a:r>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sym typeface="+mn-ea"/>
              </a:rPr>
              <a:t>Experiment Overview </a:t>
            </a:r>
            <a:r>
              <a:rPr lang="en-US" altLang="zh-CN" dirty="0">
                <a:ea typeface="微软雅黑" panose="020B0503020204020204" charset="-122"/>
                <a:sym typeface="+mn-ea"/>
              </a:rPr>
              <a:t>–</a:t>
            </a:r>
            <a:r>
              <a:rPr lang="zh-CN" dirty="0">
                <a:ea typeface="微软雅黑" panose="020B0503020204020204" charset="-122"/>
                <a:sym typeface="+mn-ea"/>
              </a:rPr>
              <a:t> </a:t>
            </a:r>
            <a:r>
              <a:rPr lang="en-US" dirty="0">
                <a:sym typeface="+mn-ea"/>
              </a:rPr>
              <a:t>2 Single-cell analysis workflow</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12</a:t>
            </a:fld>
            <a:endParaRPr dirty="0"/>
          </a:p>
        </p:txBody>
      </p:sp>
      <p:sp>
        <p:nvSpPr>
          <p:cNvPr id="7" name="文本框 6"/>
          <p:cNvSpPr txBox="1"/>
          <p:nvPr/>
        </p:nvSpPr>
        <p:spPr>
          <a:xfrm>
            <a:off x="2233295" y="12334240"/>
            <a:ext cx="880491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rgbClr val="000000"/>
                </a:solidFill>
                <a:effectLst/>
                <a:uFillTx/>
                <a:latin typeface="+mn-lt"/>
                <a:ea typeface="+mn-ea"/>
                <a:cs typeface="+mn-cs"/>
                <a:sym typeface="Helvetica"/>
              </a:rPr>
              <a:t>Chen et al. Frontiers in Genetics, 2019</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pic>
        <p:nvPicPr>
          <p:cNvPr id="2" name="图片 1"/>
          <p:cNvPicPr/>
          <p:nvPr/>
        </p:nvPicPr>
        <p:blipFill>
          <a:blip r:embed="rId2"/>
          <a:stretch>
            <a:fillRect/>
          </a:stretch>
        </p:blipFill>
        <p:spPr>
          <a:xfrm>
            <a:off x="2454275" y="1800225"/>
            <a:ext cx="8583930" cy="9734550"/>
          </a:xfrm>
          <a:prstGeom prst="rect">
            <a:avLst/>
          </a:prstGeom>
        </p:spPr>
      </p:pic>
      <p:pic>
        <p:nvPicPr>
          <p:cNvPr id="4" name="图片 3"/>
          <p:cNvPicPr>
            <a:picLocks noChangeAspect="1"/>
          </p:cNvPicPr>
          <p:nvPr/>
        </p:nvPicPr>
        <p:blipFill>
          <a:blip r:embed="rId3"/>
          <a:stretch>
            <a:fillRect/>
          </a:stretch>
        </p:blipFill>
        <p:spPr>
          <a:xfrm>
            <a:off x="13152755" y="1800225"/>
            <a:ext cx="7835900" cy="9772650"/>
          </a:xfrm>
          <a:prstGeom prst="rect">
            <a:avLst/>
          </a:prstGeom>
        </p:spPr>
      </p:pic>
      <p:sp>
        <p:nvSpPr>
          <p:cNvPr id="5" name="文本框 4"/>
          <p:cNvSpPr txBox="1"/>
          <p:nvPr/>
        </p:nvSpPr>
        <p:spPr>
          <a:xfrm>
            <a:off x="2233295" y="11764010"/>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rgbClr val="000000"/>
                </a:solidFill>
                <a:effectLst/>
                <a:uFillTx/>
                <a:latin typeface="+mn-lt"/>
                <a:ea typeface="+mn-ea"/>
                <a:cs typeface="+mn-cs"/>
                <a:sym typeface="Helvetica"/>
              </a:rPr>
              <a:t>https://zhuanlan.zhihu.com/p/345403616</a:t>
            </a:r>
          </a:p>
        </p:txBody>
      </p:sp>
      <p:sp>
        <p:nvSpPr>
          <p:cNvPr id="6" name="文本框 5"/>
          <p:cNvSpPr txBox="1"/>
          <p:nvPr/>
        </p:nvSpPr>
        <p:spPr>
          <a:xfrm>
            <a:off x="11180445" y="12398058"/>
            <a:ext cx="5080000" cy="583565"/>
          </a:xfrm>
          <a:prstGeom prst="rect">
            <a:avLst/>
          </a:prstGeom>
        </p:spPr>
        <p:txBody>
          <a:bodyPr>
            <a:spAutoFit/>
          </a:bodyPr>
          <a:lstStyle/>
          <a:p>
            <a:r>
              <a:rPr lang="en-US" altLang="zh-CN" sz="1600">
                <a:hlinkClick r:id="rId4"/>
              </a:rPr>
              <a:t>Sci-Hub | RNA Bioinformatics. Methods in Molecular Biology | 10.1007/978-1-0716-1307-8</a:t>
            </a:r>
          </a:p>
        </p:txBody>
      </p:sp>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Similarity</a:t>
            </a:r>
            <a:r>
              <a:rPr lang="zh-CN" altLang="en-US" sz="4400" dirty="0"/>
              <a:t> </a:t>
            </a:r>
            <a:r>
              <a:rPr lang="en-US" altLang="zh-CN" sz="4400" dirty="0"/>
              <a:t>analysis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120</a:t>
            </a:fld>
            <a:endParaRPr dirty="0"/>
          </a:p>
        </p:txBody>
      </p:sp>
      <p:sp>
        <p:nvSpPr>
          <p:cNvPr id="2" name="Experiment Overview…"/>
          <p:cNvSpPr txBox="1">
            <a:spLocks noGrp="1"/>
          </p:cNvSpPr>
          <p:nvPr>
            <p:ph type="body" idx="1"/>
          </p:nvPr>
        </p:nvSpPr>
        <p:spPr>
          <a:xfrm>
            <a:off x="2032000" y="1625600"/>
            <a:ext cx="20320000" cy="1271905"/>
          </a:xfrm>
          <a:prstGeom prst="rect">
            <a:avLst/>
          </a:prstGeom>
        </p:spPr>
        <p:txBody>
          <a:bodyPr>
            <a:normAutofit/>
          </a:bodyPr>
          <a:lstStyle/>
          <a:p>
            <a:pPr marL="0" indent="0">
              <a:buNone/>
            </a:pPr>
            <a:r>
              <a:rPr lang="en-US" altLang="zh-CN" dirty="0" err="1">
                <a:sym typeface="+mn-ea"/>
              </a:rPr>
              <a:t>Reclustering</a:t>
            </a:r>
            <a:endParaRPr lang="en-US" dirty="0"/>
          </a:p>
        </p:txBody>
      </p:sp>
      <p:sp>
        <p:nvSpPr>
          <p:cNvPr id="3" name="文本框 2"/>
          <p:cNvSpPr txBox="1"/>
          <p:nvPr/>
        </p:nvSpPr>
        <p:spPr>
          <a:xfrm>
            <a:off x="2498090" y="2727008"/>
            <a:ext cx="18935065"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Object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By clustering the data together with the reference data, identify the cells that are closer to the reference data in the clustering plot.</a:t>
            </a:r>
          </a:p>
        </p:txBody>
      </p:sp>
      <p:sp>
        <p:nvSpPr>
          <p:cNvPr id="9" name="文本框 8"/>
          <p:cNvSpPr txBox="1"/>
          <p:nvPr/>
        </p:nvSpPr>
        <p:spPr>
          <a:xfrm>
            <a:off x="2032000" y="3764280"/>
            <a:ext cx="1219200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en-GB" sz="4000" dirty="0">
                <a:latin typeface="Times New Roman" panose="02020603050405020304" charset="0"/>
                <a:ea typeface="Calibri" panose="020F0502020204030204" charset="0"/>
                <a:cs typeface="Times New Roman" panose="02020603050405020304" charset="0"/>
                <a:sym typeface="+mn-ea"/>
              </a:rPr>
              <a:t>In</a:t>
            </a:r>
            <a:r>
              <a:rPr lang="en-GB" sz="4000" dirty="0">
                <a:latin typeface="Times New Roman" panose="02020603050405020304" charset="0"/>
                <a:ea typeface="Calibri" panose="020F0502020204030204" charset="0"/>
                <a:cs typeface="Times New Roman" panose="02020603050405020304" charset="0"/>
                <a:sym typeface="+mn-ea"/>
              </a:rPr>
              <a:t>put command line</a:t>
            </a:r>
            <a:r>
              <a:rPr lang="en-US" altLang="en-GB" sz="4000" dirty="0">
                <a:latin typeface="Times New Roman" panose="02020603050405020304" charset="0"/>
                <a:ea typeface="Calibri" panose="020F0502020204030204" charset="0"/>
                <a:cs typeface="Times New Roman" panose="02020603050405020304" charset="0"/>
                <a:sym typeface="+mn-ea"/>
              </a:rPr>
              <a:t>:</a:t>
            </a:r>
            <a:endParaRPr kumimoji="0" lang="en-US" altLang="en-GB" sz="4000" b="1" i="0" u="none" strike="noStrike" cap="none" spc="0" normalizeH="0" baseline="0" dirty="0">
              <a:ln>
                <a:noFill/>
              </a:ln>
              <a:solidFill>
                <a:srgbClr val="000000"/>
              </a:solidFill>
              <a:effectLst/>
              <a:uFillTx/>
              <a:latin typeface="Times New Roman" panose="02020603050405020304" charset="0"/>
              <a:ea typeface="Calibri" panose="020F0502020204030204" charset="0"/>
              <a:cs typeface="Times New Roman" panose="02020603050405020304" charset="0"/>
              <a:sym typeface="+mn-ea"/>
            </a:endParaRPr>
          </a:p>
        </p:txBody>
      </p:sp>
      <p:sp>
        <p:nvSpPr>
          <p:cNvPr id="5" name="RunRNAseq /datapath \…"/>
          <p:cNvSpPr txBox="1"/>
          <p:nvPr/>
        </p:nvSpPr>
        <p:spPr>
          <a:xfrm>
            <a:off x="2124710" y="4646930"/>
            <a:ext cx="16271875" cy="794829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sz="1800" b="1">
                <a:solidFill>
                  <a:schemeClr val="bg1"/>
                </a:solidFill>
                <a:latin typeface="Times New Roman" panose="02020603050405020304" charset="0"/>
                <a:ea typeface="+mn-ea"/>
                <a:cs typeface="Times New Roman" panose="02020603050405020304" charset="0"/>
                <a:sym typeface="Helvetica"/>
              </a:rPr>
              <a:t># R</a:t>
            </a:r>
          </a:p>
          <a:p>
            <a:pPr algn="l" defTabSz="584200">
              <a:defRPr sz="1800" b="0">
                <a:solidFill>
                  <a:srgbClr val="FFFFFF"/>
                </a:solidFill>
                <a:latin typeface="Monaco"/>
                <a:ea typeface="Monaco"/>
                <a:cs typeface="Monaco"/>
                <a:sym typeface="Monaco"/>
              </a:defRPr>
            </a:pPr>
            <a:endParaRPr lang="en-US"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sz="1800" b="1">
                <a:solidFill>
                  <a:schemeClr val="bg1"/>
                </a:solidFill>
                <a:latin typeface="Times New Roman" panose="02020603050405020304" charset="0"/>
                <a:ea typeface="+mn-ea"/>
                <a:cs typeface="Times New Roman" panose="02020603050405020304" charset="0"/>
                <a:sym typeface="Helvetica"/>
              </a:rPr>
              <a:t># Select data from meta.data and return a Seurat object</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seurat_obj1 &lt;- readRDS("~/home/path/sample1.rds")</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sample2 &lt;- read.table("/home/path/sample2.txt",header=T,row.names=1)</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seurat_obj2 &lt;- CreateSeuratObject(counts = sample2, project = "sample2")</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b="1">
                <a:solidFill>
                  <a:schemeClr val="bg1"/>
                </a:solidFill>
                <a:latin typeface="Times New Roman" panose="02020603050405020304" charset="0"/>
                <a:ea typeface="+mn-ea"/>
                <a:cs typeface="Times New Roman" panose="02020603050405020304" charset="0"/>
                <a:sym typeface="Helvetica"/>
              </a:rPr>
              <a:t>sample3 &lt;- read.table("/home/path/sample3.txt",header=T,row.names=1)</a:t>
            </a:r>
          </a:p>
          <a:p>
            <a:pPr algn="l" defTabSz="584200">
              <a:defRPr sz="1800" b="0">
                <a:solidFill>
                  <a:srgbClr val="FFFFFF"/>
                </a:solidFill>
                <a:latin typeface="Monaco"/>
                <a:ea typeface="Monaco"/>
                <a:cs typeface="Monaco"/>
                <a:sym typeface="Monaco"/>
              </a:defRPr>
            </a:pPr>
            <a:r>
              <a:rPr lang="en-US" altLang="zh-CN" b="1">
                <a:solidFill>
                  <a:schemeClr val="bg1"/>
                </a:solidFill>
                <a:latin typeface="Times New Roman" panose="02020603050405020304" charset="0"/>
                <a:ea typeface="+mn-ea"/>
                <a:cs typeface="Times New Roman" panose="02020603050405020304" charset="0"/>
                <a:sym typeface="Helvetica"/>
              </a:rPr>
              <a:t>seurat_obj3 &lt;- CreateSeuratObject(counts = sample3, project = "sample3")</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DefaultAssay(seurat_obj1) = "RNA"</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DefaultAssay(seurat_obj2) = "RNA"</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DefaultAssay(seurat_obj3) = "RNA"</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common_gene &lt;- intersect(intersect(rownames(sseurat_obj1),rownames(seurat_obj2)), rownames(seurat_obj3))</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seurat_obj1 &lt;- seurat_obj1[common_gene,]</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seurat_obj2 &lt;- seurat_obj2[common_gene,]</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seurat_obj3 &lt;- seurat_obj3[common_gene,]</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seurat_obj1 &lt;- NormalizeData(object = seurat_obj1, normalization.method = "LogNormalize")</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seurat_obj2 &lt;- NormalizeData(object = seurat_obj2, normalization.method = "LogNormalize")</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seurat_obj3 &lt;- NormalizeData(object = seurat_obj3, normalization.method = "LogNormalize")</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seurat_obj1 &lt;- FindVariableFeatures(object = seurat_obj1, selection.method = "vst", nfeatures = 2000)</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seurat_obj2 &lt;- FindVariableFeatures(object = seurat_obj2, selection.method = "vst", nfeatures = 2000)</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seurat_obj3 &lt;- FindVariableFeatures(object = seurat_obj3, selection.method = "vst", nfeatures = 2000)</a:t>
            </a:r>
          </a:p>
        </p:txBody>
      </p:sp>
      <p:sp>
        <p:nvSpPr>
          <p:cNvPr id="4" name="TextBox 5"/>
          <p:cNvSpPr txBox="1"/>
          <p:nvPr/>
        </p:nvSpPr>
        <p:spPr>
          <a:xfrm>
            <a:off x="16686004" y="1272004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Similarity</a:t>
            </a:r>
            <a:r>
              <a:rPr lang="zh-CN" altLang="en-US" sz="4400" dirty="0"/>
              <a:t> </a:t>
            </a:r>
            <a:r>
              <a:rPr lang="en-US" altLang="zh-CN" sz="4400" dirty="0"/>
              <a:t>analysis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121</a:t>
            </a:fld>
            <a:endParaRPr dirty="0"/>
          </a:p>
        </p:txBody>
      </p:sp>
      <p:sp>
        <p:nvSpPr>
          <p:cNvPr id="2" name="Experiment Overview…"/>
          <p:cNvSpPr txBox="1">
            <a:spLocks noGrp="1"/>
          </p:cNvSpPr>
          <p:nvPr>
            <p:ph type="body" idx="1"/>
          </p:nvPr>
        </p:nvSpPr>
        <p:spPr>
          <a:xfrm>
            <a:off x="2032000" y="1625600"/>
            <a:ext cx="20320000" cy="1271905"/>
          </a:xfrm>
          <a:prstGeom prst="rect">
            <a:avLst/>
          </a:prstGeom>
        </p:spPr>
        <p:txBody>
          <a:bodyPr>
            <a:normAutofit/>
          </a:bodyPr>
          <a:lstStyle/>
          <a:p>
            <a:pPr marL="0" indent="0">
              <a:buNone/>
            </a:pPr>
            <a:r>
              <a:rPr lang="en-US" altLang="zh-CN" dirty="0" err="1">
                <a:sym typeface="+mn-ea"/>
              </a:rPr>
              <a:t>Reclustering</a:t>
            </a:r>
            <a:endParaRPr lang="en-US" dirty="0"/>
          </a:p>
        </p:txBody>
      </p:sp>
      <p:sp>
        <p:nvSpPr>
          <p:cNvPr id="9" name="文本框 8"/>
          <p:cNvSpPr txBox="1"/>
          <p:nvPr/>
        </p:nvSpPr>
        <p:spPr>
          <a:xfrm>
            <a:off x="2032000" y="2907665"/>
            <a:ext cx="1219200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en-GB" sz="4000" dirty="0">
                <a:latin typeface="Times New Roman" panose="02020603050405020304" charset="0"/>
                <a:ea typeface="Calibri" panose="020F0502020204030204" charset="0"/>
                <a:cs typeface="Times New Roman" panose="02020603050405020304" charset="0"/>
                <a:sym typeface="+mn-ea"/>
              </a:rPr>
              <a:t>In</a:t>
            </a:r>
            <a:r>
              <a:rPr lang="en-GB" sz="4000" dirty="0">
                <a:latin typeface="Times New Roman" panose="02020603050405020304" charset="0"/>
                <a:ea typeface="Calibri" panose="020F0502020204030204" charset="0"/>
                <a:cs typeface="Times New Roman" panose="02020603050405020304" charset="0"/>
                <a:sym typeface="+mn-ea"/>
              </a:rPr>
              <a:t>put command line</a:t>
            </a:r>
            <a:r>
              <a:rPr lang="en-US" altLang="en-GB" sz="4000" dirty="0">
                <a:latin typeface="Times New Roman" panose="02020603050405020304" charset="0"/>
                <a:ea typeface="Calibri" panose="020F0502020204030204" charset="0"/>
                <a:cs typeface="Times New Roman" panose="02020603050405020304" charset="0"/>
                <a:sym typeface="+mn-ea"/>
              </a:rPr>
              <a:t>:</a:t>
            </a:r>
            <a:endParaRPr kumimoji="0" lang="en-US" altLang="en-GB" sz="4000" b="1" i="0" u="none" strike="noStrike" cap="none" spc="0" normalizeH="0" baseline="0" dirty="0">
              <a:ln>
                <a:noFill/>
              </a:ln>
              <a:solidFill>
                <a:srgbClr val="000000"/>
              </a:solidFill>
              <a:effectLst/>
              <a:uFillTx/>
              <a:latin typeface="Times New Roman" panose="02020603050405020304" charset="0"/>
              <a:ea typeface="Calibri" panose="020F0502020204030204" charset="0"/>
              <a:cs typeface="Times New Roman" panose="02020603050405020304" charset="0"/>
              <a:sym typeface="+mn-ea"/>
            </a:endParaRPr>
          </a:p>
        </p:txBody>
      </p:sp>
      <p:sp>
        <p:nvSpPr>
          <p:cNvPr id="5" name="RunRNAseq /datapath \…"/>
          <p:cNvSpPr txBox="1"/>
          <p:nvPr/>
        </p:nvSpPr>
        <p:spPr>
          <a:xfrm>
            <a:off x="2124710" y="3790315"/>
            <a:ext cx="16271875" cy="765746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sz="1800" b="1">
                <a:solidFill>
                  <a:schemeClr val="bg1"/>
                </a:solidFill>
                <a:latin typeface="Times New Roman" panose="02020603050405020304" charset="0"/>
                <a:ea typeface="+mn-ea"/>
                <a:cs typeface="Times New Roman" panose="02020603050405020304" charset="0"/>
                <a:sym typeface="Helvetica"/>
              </a:rPr>
              <a:t># R</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integr_list &lt;- list(seurat_obj1, seurat_obj2, seurat_obj3)</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integr_features &lt;- SelectIntegrationFeatures(object.list = integr_list, nfeatures = 2000)</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integr_anchors &lt;- FindIntegrationAnchors(object.list = integr_list, reference = c(1,2,3), anchor.features = integr_features)</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data_integrated &lt;- IntegrateData(anchorset = integr_anchors, normalization.method = "LogNormalize", features.to.integrate = common_gene)</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DefaultAssay(data_integrated) = "integrated"</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data_integrated &lt;- ScaleData(data_integrated)</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for (i in c(23,32)){</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data_integrated &lt;- RunPCA(data_integrated, verbose = F, seed.use = i)</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for (pct in c(20,30,40)){</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pcs = 1:pct</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for (nei in c(30,40,50)){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data_integrated &lt;- RunUMAP(data_integrated, reduction="pca", dims=pcs, n.neighbors = nei, seed.use = i)</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p1 &lt;- DimPlot(data_integrated,reduction="umap",label=T,group.by = "celltype.main", split.by = "dataset")</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ggsave(filename = paste0("~/Work/06_inhouse/scRNAseq/clustering_D11/nfea_2000_seed_",i,"_pct_",pct,"_nei_",nei,"_split.pdf"), plot = p1, device = "pdf", width = 12, height = 6)</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553210"/>
            <a:ext cx="6442075" cy="1037590"/>
          </a:xfrm>
        </p:spPr>
        <p:txBody>
          <a:bodyPr>
            <a:normAutofit/>
          </a:bodyPr>
          <a:lstStyle/>
          <a:p>
            <a:pPr marL="0" indent="0">
              <a:buNone/>
            </a:pPr>
            <a:r>
              <a:rPr lang="en-US" sz="3600" b="1" dirty="0"/>
              <a:t>- Integrate </a:t>
            </a:r>
            <a:endParaRPr lang="en-US" altLang="zh-CN" sz="3600" dirty="0"/>
          </a:p>
        </p:txBody>
      </p:sp>
      <p:sp>
        <p:nvSpPr>
          <p:cNvPr id="3" name="Title 2"/>
          <p:cNvSpPr>
            <a:spLocks noGrp="1"/>
          </p:cNvSpPr>
          <p:nvPr>
            <p:ph type="title"/>
          </p:nvPr>
        </p:nvSpPr>
        <p:spPr/>
        <p:txBody>
          <a:bodyPr/>
          <a:lstStyle/>
          <a:p>
            <a:r>
              <a:rPr lang="en-US" altLang="zh-CN" dirty="0">
                <a:sym typeface="+mn-ea"/>
              </a:rPr>
              <a:t>Similarity</a:t>
            </a:r>
            <a:r>
              <a:rPr lang="zh-CN" altLang="en-US" dirty="0">
                <a:sym typeface="+mn-ea"/>
              </a:rPr>
              <a:t> </a:t>
            </a:r>
            <a:r>
              <a:rPr lang="en-US" altLang="zh-CN" dirty="0">
                <a:sym typeface="+mn-ea"/>
              </a:rPr>
              <a:t>analysis</a:t>
            </a:r>
            <a:endParaRPr lang="zh-CN" altLang="en-US" sz="4400" dirty="0"/>
          </a:p>
        </p:txBody>
      </p:sp>
      <p:sp>
        <p:nvSpPr>
          <p:cNvPr id="4" name="文本框 3"/>
          <p:cNvSpPr txBox="1"/>
          <p:nvPr/>
        </p:nvSpPr>
        <p:spPr>
          <a:xfrm>
            <a:off x="1362710" y="247840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5" name="Content Placeholder 2"/>
          <p:cNvSpPr>
            <a:spLocks noGrp="1"/>
          </p:cNvSpPr>
          <p:nvPr/>
        </p:nvSpPr>
        <p:spPr>
          <a:xfrm>
            <a:off x="1250315" y="2721610"/>
            <a:ext cx="9267825" cy="168592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rPr>
              <a:t>In</a:t>
            </a:r>
            <a:r>
              <a:rPr lang="en-GB" sz="2800" b="1" dirty="0">
                <a:ea typeface="Calibri" panose="020F0502020204030204" charset="0"/>
                <a:sym typeface="+mn-ea"/>
              </a:rPr>
              <a:t>put command line</a:t>
            </a:r>
            <a:r>
              <a:rPr lang="en-US" altLang="en-GB" sz="2800" b="1" dirty="0">
                <a:ea typeface="Calibri" panose="020F0502020204030204" charset="0"/>
                <a:sym typeface="+mn-ea"/>
              </a:rPr>
              <a:t>:</a:t>
            </a:r>
            <a:endParaRPr lang="en-US" sz="2800" dirty="0">
              <a:sym typeface="+mn-ea"/>
            </a:endParaRPr>
          </a:p>
        </p:txBody>
      </p:sp>
      <p:sp>
        <p:nvSpPr>
          <p:cNvPr id="6" name="RunRNAseq /datapath \…"/>
          <p:cNvSpPr txBox="1"/>
          <p:nvPr/>
        </p:nvSpPr>
        <p:spPr>
          <a:xfrm>
            <a:off x="1250314" y="4020099"/>
            <a:ext cx="10684897" cy="1819361"/>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scRNA</a:t>
            </a:r>
            <a:r>
              <a:rPr lang="en-US" altLang="zh-CN" sz="2400" dirty="0"/>
              <a:t> integrate </a:t>
            </a:r>
            <a:r>
              <a:rPr lang="en-US" altLang="zh-CN" sz="2400" dirty="0" err="1"/>
              <a:t>seurat</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/data/2.scRNA/8.integrate/merge.csv \</a:t>
            </a:r>
          </a:p>
          <a:p>
            <a:pPr algn="l" defTabSz="584200">
              <a:defRPr sz="1800" b="0">
                <a:solidFill>
                  <a:srgbClr val="FFFFFF"/>
                </a:solidFill>
                <a:latin typeface="Monaco"/>
                <a:ea typeface="Monaco"/>
                <a:cs typeface="Monaco"/>
                <a:sym typeface="Monaco"/>
              </a:defRPr>
            </a:pPr>
            <a:r>
              <a:rPr lang="en-US" altLang="zh-CN" sz="2400" dirty="0"/>
              <a:t>--mode merge(anchor/harmony)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/result/2.scRNA/8.integrate/merge(anchor/harmony)</a:t>
            </a:r>
          </a:p>
        </p:txBody>
      </p:sp>
      <p:pic>
        <p:nvPicPr>
          <p:cNvPr id="7" name="图片 6"/>
          <p:cNvPicPr>
            <a:picLocks noChangeAspect="1"/>
          </p:cNvPicPr>
          <p:nvPr/>
        </p:nvPicPr>
        <p:blipFill>
          <a:blip r:embed="rId2"/>
          <a:stretch>
            <a:fillRect/>
          </a:stretch>
        </p:blipFill>
        <p:spPr>
          <a:xfrm>
            <a:off x="16591915" y="2844800"/>
            <a:ext cx="3851275" cy="3796665"/>
          </a:xfrm>
          <a:prstGeom prst="rect">
            <a:avLst/>
          </a:prstGeom>
        </p:spPr>
      </p:pic>
      <p:pic>
        <p:nvPicPr>
          <p:cNvPr id="10" name="图片 9"/>
          <p:cNvPicPr>
            <a:picLocks noChangeAspect="1"/>
          </p:cNvPicPr>
          <p:nvPr/>
        </p:nvPicPr>
        <p:blipFill>
          <a:blip r:embed="rId3"/>
          <a:stretch>
            <a:fillRect/>
          </a:stretch>
        </p:blipFill>
        <p:spPr>
          <a:xfrm>
            <a:off x="16410305" y="7915275"/>
            <a:ext cx="3846195" cy="3831590"/>
          </a:xfrm>
          <a:prstGeom prst="rect">
            <a:avLst/>
          </a:prstGeom>
        </p:spPr>
      </p:pic>
      <p:pic>
        <p:nvPicPr>
          <p:cNvPr id="15" name="图片 14"/>
          <p:cNvPicPr>
            <a:picLocks noChangeAspect="1"/>
          </p:cNvPicPr>
          <p:nvPr/>
        </p:nvPicPr>
        <p:blipFill>
          <a:blip r:embed="rId4"/>
          <a:stretch>
            <a:fillRect/>
          </a:stretch>
        </p:blipFill>
        <p:spPr>
          <a:xfrm>
            <a:off x="20443190" y="5099050"/>
            <a:ext cx="3545840" cy="3517900"/>
          </a:xfrm>
          <a:prstGeom prst="rect">
            <a:avLst/>
          </a:prstGeom>
        </p:spPr>
      </p:pic>
      <p:sp>
        <p:nvSpPr>
          <p:cNvPr id="18" name="Content Placeholder 2"/>
          <p:cNvSpPr>
            <a:spLocks noGrp="1"/>
          </p:cNvSpPr>
          <p:nvPr/>
        </p:nvSpPr>
        <p:spPr>
          <a:xfrm>
            <a:off x="1250314" y="5603180"/>
            <a:ext cx="9267825" cy="168592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sym typeface="+mn-ea"/>
              </a:rPr>
              <a:t>Typical parameter:</a:t>
            </a:r>
            <a:endParaRPr lang="en-US" sz="2800" dirty="0">
              <a:sym typeface="+mn-ea"/>
            </a:endParaRPr>
          </a:p>
        </p:txBody>
      </p:sp>
      <p:graphicFrame>
        <p:nvGraphicFramePr>
          <p:cNvPr id="8" name="表格 7">
            <a:extLst>
              <a:ext uri="{FF2B5EF4-FFF2-40B4-BE49-F238E27FC236}">
                <a16:creationId xmlns:a16="http://schemas.microsoft.com/office/drawing/2014/main" id="{ADBF5CEF-1B89-29B7-B707-A41E148240AC}"/>
              </a:ext>
            </a:extLst>
          </p:cNvPr>
          <p:cNvGraphicFramePr>
            <a:graphicFrameLocks noGrp="1"/>
          </p:cNvGraphicFramePr>
          <p:nvPr>
            <p:extLst>
              <p:ext uri="{D42A27DB-BD31-4B8C-83A1-F6EECF244321}">
                <p14:modId xmlns:p14="http://schemas.microsoft.com/office/powerpoint/2010/main" val="4280874776"/>
              </p:ext>
            </p:extLst>
          </p:nvPr>
        </p:nvGraphicFramePr>
        <p:xfrm>
          <a:off x="1745492" y="6993918"/>
          <a:ext cx="9481184" cy="5151120"/>
        </p:xfrm>
        <a:graphic>
          <a:graphicData uri="http://schemas.openxmlformats.org/drawingml/2006/table">
            <a:tbl>
              <a:tblPr>
                <a:tableStyleId>{5940675A-B579-460E-94D1-54222C63F5DA}</a:tableStyleId>
              </a:tblPr>
              <a:tblGrid>
                <a:gridCol w="2594513">
                  <a:extLst>
                    <a:ext uri="{9D8B030D-6E8A-4147-A177-3AD203B41FA5}">
                      <a16:colId xmlns:a16="http://schemas.microsoft.com/office/drawing/2014/main" val="1470141662"/>
                    </a:ext>
                  </a:extLst>
                </a:gridCol>
                <a:gridCol w="5749570">
                  <a:extLst>
                    <a:ext uri="{9D8B030D-6E8A-4147-A177-3AD203B41FA5}">
                      <a16:colId xmlns:a16="http://schemas.microsoft.com/office/drawing/2014/main" val="3960431509"/>
                    </a:ext>
                  </a:extLst>
                </a:gridCol>
                <a:gridCol w="1137101">
                  <a:extLst>
                    <a:ext uri="{9D8B030D-6E8A-4147-A177-3AD203B41FA5}">
                      <a16:colId xmlns:a16="http://schemas.microsoft.com/office/drawing/2014/main" val="4118667892"/>
                    </a:ext>
                  </a:extLst>
                </a:gridCol>
              </a:tblGrid>
              <a:tr h="374899">
                <a:tc>
                  <a:txBody>
                    <a:bodyPr/>
                    <a:lstStyle/>
                    <a:p>
                      <a:pPr marL="0" marR="0" algn="ctr">
                        <a:buNone/>
                      </a:pPr>
                      <a:r>
                        <a:rPr lang="zh-CN" altLang="en-US" sz="2000" b="1" kern="100" dirty="0">
                          <a:effectLst/>
                        </a:rPr>
                        <a:t>参数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描述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默认值</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2439050831"/>
                  </a:ext>
                </a:extLst>
              </a:tr>
              <a:tr h="374899">
                <a:tc>
                  <a:txBody>
                    <a:bodyPr/>
                    <a:lstStyle/>
                    <a:p>
                      <a:pPr marL="0" marR="0" algn="ctr">
                        <a:buNone/>
                      </a:pPr>
                      <a:r>
                        <a:rPr lang="en-US" sz="2000" b="0" kern="100">
                          <a:effectLst/>
                        </a:rPr>
                        <a:t>-i</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单细胞输入数据列表文本文件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3416607"/>
                  </a:ext>
                </a:extLst>
              </a:tr>
              <a:tr h="374899">
                <a:tc>
                  <a:txBody>
                    <a:bodyPr/>
                    <a:lstStyle/>
                    <a:p>
                      <a:pPr marL="0" marR="0" algn="ctr">
                        <a:buNone/>
                      </a:pPr>
                      <a:r>
                        <a:rPr lang="en-US" sz="2000" b="0" kern="100">
                          <a:effectLst/>
                        </a:rPr>
                        <a:t>--mode</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整合方式</a:t>
                      </a:r>
                      <a:r>
                        <a:rPr lang="en-US" altLang="zh-CN" sz="2000" b="0" kern="100">
                          <a:effectLst/>
                        </a:rPr>
                        <a:t>(</a:t>
                      </a:r>
                      <a:r>
                        <a:rPr lang="en-US" sz="2000" b="0" kern="100">
                          <a:effectLst/>
                        </a:rPr>
                        <a:t>merge/anchor/harmony)</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86318757"/>
                  </a:ext>
                </a:extLst>
              </a:tr>
              <a:tr h="374899">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输出结果文件夹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151357070"/>
                  </a:ext>
                </a:extLst>
              </a:tr>
              <a:tr h="374899">
                <a:tc>
                  <a:txBody>
                    <a:bodyPr/>
                    <a:lstStyle/>
                    <a:p>
                      <a:pPr marL="0" marR="0" algn="ctr">
                        <a:buNone/>
                      </a:pPr>
                      <a:r>
                        <a:rPr lang="en-US" sz="2000" b="0" kern="100">
                          <a:effectLst/>
                        </a:rPr>
                        <a:t>--min_cells</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过滤最少细胞阈值</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3</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200664579"/>
                  </a:ext>
                </a:extLst>
              </a:tr>
              <a:tr h="374899">
                <a:tc>
                  <a:txBody>
                    <a:bodyPr/>
                    <a:lstStyle/>
                    <a:p>
                      <a:pPr marL="0" marR="0" algn="ctr">
                        <a:buNone/>
                      </a:pPr>
                      <a:r>
                        <a:rPr lang="en-US" sz="2000" b="0" kern="100">
                          <a:effectLst/>
                        </a:rPr>
                        <a:t>--min_features</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过滤最少基因阈值</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183739593"/>
                  </a:ext>
                </a:extLst>
              </a:tr>
              <a:tr h="374899">
                <a:tc>
                  <a:txBody>
                    <a:bodyPr/>
                    <a:lstStyle/>
                    <a:p>
                      <a:pPr marL="0" marR="0" algn="ctr">
                        <a:buNone/>
                      </a:pPr>
                      <a:r>
                        <a:rPr lang="en-US" sz="2000" b="0" kern="100">
                          <a:effectLst/>
                        </a:rPr>
                        <a:t>--nfeatures_used</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高变基因数</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2000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9615059"/>
                  </a:ext>
                </a:extLst>
              </a:tr>
              <a:tr h="374899">
                <a:tc>
                  <a:txBody>
                    <a:bodyPr/>
                    <a:lstStyle/>
                    <a:p>
                      <a:pPr marL="0" marR="0" algn="ctr">
                        <a:buNone/>
                      </a:pPr>
                      <a:r>
                        <a:rPr lang="en-US" sz="2000" b="0" kern="100">
                          <a:effectLst/>
                        </a:rPr>
                        <a:t>--integrate_features</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整合基因数</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2000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1662157"/>
                  </a:ext>
                </a:extLst>
              </a:tr>
              <a:tr h="374899">
                <a:tc>
                  <a:txBody>
                    <a:bodyPr/>
                    <a:lstStyle/>
                    <a:p>
                      <a:pPr marL="0" marR="0" algn="ctr">
                        <a:buNone/>
                      </a:pPr>
                      <a:r>
                        <a:rPr lang="en-US" sz="2000" b="0" kern="100">
                          <a:effectLst/>
                        </a:rPr>
                        <a:t>--pc_num</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PCA</a:t>
                      </a:r>
                      <a:r>
                        <a:rPr lang="zh-CN" altLang="en-US" sz="2000" b="0" kern="100">
                          <a:effectLst/>
                        </a:rPr>
                        <a:t>降维数</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50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30322091"/>
                  </a:ext>
                </a:extLst>
              </a:tr>
              <a:tr h="374899">
                <a:tc>
                  <a:txBody>
                    <a:bodyPr/>
                    <a:lstStyle/>
                    <a:p>
                      <a:pPr marL="0" marR="0" algn="ctr">
                        <a:buNone/>
                      </a:pPr>
                      <a:r>
                        <a:rPr lang="en-US" sz="2000" b="0" kern="100">
                          <a:effectLst/>
                        </a:rPr>
                        <a:t>--pc_reduce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使用的维度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30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26533503"/>
                  </a:ext>
                </a:extLst>
              </a:tr>
              <a:tr h="374899">
                <a:tc>
                  <a:txBody>
                    <a:bodyPr/>
                    <a:lstStyle/>
                    <a:p>
                      <a:pPr marL="0" marR="0" algn="ctr">
                        <a:buNone/>
                      </a:pPr>
                      <a:r>
                        <a:rPr lang="en-US" sz="2000" b="0" kern="100">
                          <a:effectLst/>
                        </a:rPr>
                        <a:t>--max_iter_harmony</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harmony</a:t>
                      </a:r>
                      <a:r>
                        <a:rPr lang="zh-CN" altLang="en-US" sz="2000" b="0" kern="100">
                          <a:effectLst/>
                        </a:rPr>
                        <a:t>最大迭代数</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439763472"/>
                  </a:ext>
                </a:extLst>
              </a:tr>
              <a:tr h="374899">
                <a:tc>
                  <a:txBody>
                    <a:bodyPr/>
                    <a:lstStyle/>
                    <a:p>
                      <a:pPr marL="0" marR="0" algn="ctr">
                        <a:buNone/>
                      </a:pPr>
                      <a:r>
                        <a:rPr lang="en-US" sz="2000" b="0" kern="100">
                          <a:effectLst/>
                        </a:rPr>
                        <a:t>--width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画图宽度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10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1784143"/>
                  </a:ext>
                </a:extLst>
              </a:tr>
              <a:tr h="374899">
                <a:tc>
                  <a:txBody>
                    <a:bodyPr/>
                    <a:lstStyle/>
                    <a:p>
                      <a:pPr marL="0" marR="0" algn="ctr">
                        <a:buNone/>
                      </a:pPr>
                      <a:r>
                        <a:rPr lang="en-US" sz="2000" b="0" kern="100">
                          <a:effectLst/>
                        </a:rPr>
                        <a:t>--height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画图高度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10</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74425288"/>
                  </a:ext>
                </a:extLst>
              </a:tr>
            </a:tbl>
          </a:graphicData>
        </a:graphic>
      </p:graphicFrame>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570990"/>
            <a:ext cx="6442075" cy="1037590"/>
          </a:xfrm>
        </p:spPr>
        <p:txBody>
          <a:bodyPr>
            <a:normAutofit/>
          </a:bodyPr>
          <a:lstStyle/>
          <a:p>
            <a:pPr marL="0" indent="0">
              <a:buNone/>
            </a:pPr>
            <a:r>
              <a:rPr lang="en-US" sz="3600" b="1" dirty="0"/>
              <a:t>- Bulk+seurat integrate </a:t>
            </a:r>
            <a:endParaRPr lang="en-US" altLang="zh-CN" sz="3600" dirty="0"/>
          </a:p>
        </p:txBody>
      </p:sp>
      <p:sp>
        <p:nvSpPr>
          <p:cNvPr id="3" name="Title 2"/>
          <p:cNvSpPr>
            <a:spLocks noGrp="1"/>
          </p:cNvSpPr>
          <p:nvPr>
            <p:ph type="title"/>
          </p:nvPr>
        </p:nvSpPr>
        <p:spPr/>
        <p:txBody>
          <a:bodyPr/>
          <a:lstStyle/>
          <a:p>
            <a:r>
              <a:rPr lang="en-US" altLang="zh-CN" dirty="0">
                <a:sym typeface="+mn-ea"/>
              </a:rPr>
              <a:t>Similarity</a:t>
            </a:r>
            <a:r>
              <a:rPr lang="zh-CN" altLang="en-US" dirty="0">
                <a:sym typeface="+mn-ea"/>
              </a:rPr>
              <a:t> </a:t>
            </a:r>
            <a:r>
              <a:rPr lang="en-US" altLang="zh-CN" dirty="0">
                <a:sym typeface="+mn-ea"/>
              </a:rPr>
              <a:t>analysis</a:t>
            </a:r>
            <a:endParaRPr lang="zh-CN" altLang="en-US" sz="4400" dirty="0"/>
          </a:p>
        </p:txBody>
      </p:sp>
      <p:sp>
        <p:nvSpPr>
          <p:cNvPr id="4" name="文本框 3"/>
          <p:cNvSpPr txBox="1"/>
          <p:nvPr/>
        </p:nvSpPr>
        <p:spPr>
          <a:xfrm>
            <a:off x="1451610" y="2726690"/>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5" name="Content Placeholder 2"/>
          <p:cNvSpPr>
            <a:spLocks noGrp="1"/>
          </p:cNvSpPr>
          <p:nvPr/>
        </p:nvSpPr>
        <p:spPr>
          <a:xfrm>
            <a:off x="1451610" y="3007360"/>
            <a:ext cx="5438140" cy="171132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rPr>
              <a:t>In</a:t>
            </a:r>
            <a:r>
              <a:rPr lang="en-GB" sz="2800" b="1" dirty="0">
                <a:ea typeface="Calibri" panose="020F0502020204030204" charset="0"/>
                <a:sym typeface="+mn-ea"/>
              </a:rPr>
              <a:t>put command line</a:t>
            </a:r>
            <a:r>
              <a:rPr lang="en-US" altLang="en-GB" sz="2800" b="1" dirty="0">
                <a:ea typeface="Calibri" panose="020F0502020204030204" charset="0"/>
                <a:sym typeface="+mn-ea"/>
              </a:rPr>
              <a:t>:</a:t>
            </a:r>
            <a:endParaRPr lang="en-US" sz="2800" dirty="0">
              <a:sym typeface="+mn-ea"/>
            </a:endParaRPr>
          </a:p>
        </p:txBody>
      </p:sp>
      <p:sp>
        <p:nvSpPr>
          <p:cNvPr id="6" name="RunRNAseq /datapath \…"/>
          <p:cNvSpPr txBox="1"/>
          <p:nvPr/>
        </p:nvSpPr>
        <p:spPr>
          <a:xfrm>
            <a:off x="1451610" y="4180120"/>
            <a:ext cx="11509016" cy="232092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scRNA integrate bulk \</a:t>
            </a:r>
          </a:p>
          <a:p>
            <a:pPr algn="l" defTabSz="584200">
              <a:defRPr sz="1800" b="0">
                <a:solidFill>
                  <a:srgbClr val="FFFFFF"/>
                </a:solidFill>
                <a:latin typeface="Monaco"/>
                <a:ea typeface="Monaco"/>
                <a:cs typeface="Monaco"/>
                <a:sym typeface="Monaco"/>
              </a:defRPr>
            </a:pPr>
            <a:r>
              <a:rPr lang="en-US" altLang="zh-CN" sz="2400"/>
              <a:t>--bulk /mnt/linzejie/CDesk_test/data/2.scRNA/8.integrate/bulk_data_list.txt \</a:t>
            </a:r>
          </a:p>
          <a:p>
            <a:pPr algn="l" defTabSz="584200">
              <a:defRPr sz="1800" b="0">
                <a:solidFill>
                  <a:srgbClr val="FFFFFF"/>
                </a:solidFill>
                <a:latin typeface="Monaco"/>
                <a:ea typeface="Monaco"/>
                <a:cs typeface="Monaco"/>
                <a:sym typeface="Monaco"/>
              </a:defRPr>
            </a:pPr>
            <a:r>
              <a:rPr lang="en-US" altLang="zh-CN" sz="2400"/>
              <a:t>--scRNA /mnt/linzejie/CDesk_test/data/2.scRNA/8.integrate/scRNA_data_list.txt \</a:t>
            </a:r>
          </a:p>
          <a:p>
            <a:pPr algn="l" defTabSz="584200">
              <a:defRPr sz="1800" b="0">
                <a:solidFill>
                  <a:srgbClr val="FFFFFF"/>
                </a:solidFill>
                <a:latin typeface="Monaco"/>
                <a:ea typeface="Monaco"/>
                <a:cs typeface="Monaco"/>
                <a:sym typeface="Monaco"/>
              </a:defRPr>
            </a:pPr>
            <a:r>
              <a:rPr lang="en-US" altLang="zh-CN" sz="2400"/>
              <a:t>--meta /mnt/linzejie/CDesk_test/data/2.scRNA/8.integrate/meta.csv \</a:t>
            </a:r>
          </a:p>
          <a:p>
            <a:pPr algn="l" defTabSz="584200">
              <a:defRPr sz="1800" b="0">
                <a:solidFill>
                  <a:srgbClr val="FFFFFF"/>
                </a:solidFill>
                <a:latin typeface="Monaco"/>
                <a:ea typeface="Monaco"/>
                <a:cs typeface="Monaco"/>
                <a:sym typeface="Monaco"/>
              </a:defRPr>
            </a:pPr>
            <a:r>
              <a:rPr lang="en-US" altLang="zh-CN" sz="2400"/>
              <a:t>-o /mnt/linzejie/CDesk_test/result/2.scRNA/8.integrate/bulk_scRNA</a:t>
            </a:r>
            <a:endParaRPr lang="en-US" altLang="zh-CN" sz="2400" dirty="0"/>
          </a:p>
        </p:txBody>
      </p:sp>
      <p:sp>
        <p:nvSpPr>
          <p:cNvPr id="18" name="Content Placeholder 2"/>
          <p:cNvSpPr>
            <a:spLocks noGrp="1"/>
          </p:cNvSpPr>
          <p:nvPr/>
        </p:nvSpPr>
        <p:spPr>
          <a:xfrm>
            <a:off x="1451610" y="6202045"/>
            <a:ext cx="9267825" cy="168592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sym typeface="+mn-ea"/>
              </a:rPr>
              <a:t>Typical parameter:</a:t>
            </a:r>
            <a:endParaRPr lang="en-US" sz="2800" dirty="0">
              <a:sym typeface="+mn-ea"/>
            </a:endParaRPr>
          </a:p>
        </p:txBody>
      </p:sp>
      <p:pic>
        <p:nvPicPr>
          <p:cNvPr id="8" name="图片 7"/>
          <p:cNvPicPr>
            <a:picLocks noChangeAspect="1"/>
          </p:cNvPicPr>
          <p:nvPr/>
        </p:nvPicPr>
        <p:blipFill>
          <a:blip r:embed="rId2"/>
          <a:stretch>
            <a:fillRect/>
          </a:stretch>
        </p:blipFill>
        <p:spPr>
          <a:xfrm>
            <a:off x="13781405" y="1654754"/>
            <a:ext cx="6466205" cy="3994150"/>
          </a:xfrm>
          <a:prstGeom prst="rect">
            <a:avLst/>
          </a:prstGeom>
        </p:spPr>
      </p:pic>
      <p:pic>
        <p:nvPicPr>
          <p:cNvPr id="11" name="图片 10"/>
          <p:cNvPicPr>
            <a:picLocks noChangeAspect="1"/>
          </p:cNvPicPr>
          <p:nvPr/>
        </p:nvPicPr>
        <p:blipFill>
          <a:blip r:embed="rId3"/>
          <a:stretch>
            <a:fillRect/>
          </a:stretch>
        </p:blipFill>
        <p:spPr>
          <a:xfrm>
            <a:off x="17606645" y="5137424"/>
            <a:ext cx="6521450" cy="3956050"/>
          </a:xfrm>
          <a:prstGeom prst="rect">
            <a:avLst/>
          </a:prstGeom>
        </p:spPr>
      </p:pic>
      <p:pic>
        <p:nvPicPr>
          <p:cNvPr id="12" name="图片 11"/>
          <p:cNvPicPr>
            <a:picLocks noChangeAspect="1"/>
          </p:cNvPicPr>
          <p:nvPr/>
        </p:nvPicPr>
        <p:blipFill>
          <a:blip r:embed="rId4"/>
          <a:stretch>
            <a:fillRect/>
          </a:stretch>
        </p:blipFill>
        <p:spPr>
          <a:xfrm>
            <a:off x="13993495" y="8900160"/>
            <a:ext cx="6254115" cy="3842385"/>
          </a:xfrm>
          <a:prstGeom prst="rect">
            <a:avLst/>
          </a:prstGeom>
        </p:spPr>
      </p:pic>
      <p:graphicFrame>
        <p:nvGraphicFramePr>
          <p:cNvPr id="7" name="表格 6">
            <a:extLst>
              <a:ext uri="{FF2B5EF4-FFF2-40B4-BE49-F238E27FC236}">
                <a16:creationId xmlns:a16="http://schemas.microsoft.com/office/drawing/2014/main" id="{AFB8CA5D-1DBB-E589-6B49-C5BA93084926}"/>
              </a:ext>
            </a:extLst>
          </p:cNvPr>
          <p:cNvGraphicFramePr>
            <a:graphicFrameLocks noGrp="1"/>
          </p:cNvGraphicFramePr>
          <p:nvPr>
            <p:extLst>
              <p:ext uri="{D42A27DB-BD31-4B8C-83A1-F6EECF244321}">
                <p14:modId xmlns:p14="http://schemas.microsoft.com/office/powerpoint/2010/main" val="3060045178"/>
              </p:ext>
            </p:extLst>
          </p:nvPr>
        </p:nvGraphicFramePr>
        <p:xfrm>
          <a:off x="2031999" y="7605594"/>
          <a:ext cx="8901044" cy="4928397"/>
        </p:xfrm>
        <a:graphic>
          <a:graphicData uri="http://schemas.openxmlformats.org/drawingml/2006/table">
            <a:tbl>
              <a:tblPr>
                <a:tableStyleId>{5940675A-B579-460E-94D1-54222C63F5DA}</a:tableStyleId>
              </a:tblPr>
              <a:tblGrid>
                <a:gridCol w="2435759">
                  <a:extLst>
                    <a:ext uri="{9D8B030D-6E8A-4147-A177-3AD203B41FA5}">
                      <a16:colId xmlns:a16="http://schemas.microsoft.com/office/drawing/2014/main" val="2101662279"/>
                    </a:ext>
                  </a:extLst>
                </a:gridCol>
                <a:gridCol w="5397761">
                  <a:extLst>
                    <a:ext uri="{9D8B030D-6E8A-4147-A177-3AD203B41FA5}">
                      <a16:colId xmlns:a16="http://schemas.microsoft.com/office/drawing/2014/main" val="2290090269"/>
                    </a:ext>
                  </a:extLst>
                </a:gridCol>
                <a:gridCol w="1067524">
                  <a:extLst>
                    <a:ext uri="{9D8B030D-6E8A-4147-A177-3AD203B41FA5}">
                      <a16:colId xmlns:a16="http://schemas.microsoft.com/office/drawing/2014/main" val="3457135992"/>
                    </a:ext>
                  </a:extLst>
                </a:gridCol>
              </a:tblGrid>
              <a:tr h="422683">
                <a:tc>
                  <a:txBody>
                    <a:bodyPr/>
                    <a:lstStyle/>
                    <a:p>
                      <a:pPr marL="0" marR="0" algn="ctr">
                        <a:buNone/>
                      </a:pPr>
                      <a:r>
                        <a:rPr lang="zh-CN" altLang="en-US" sz="2000" b="1" kern="100" dirty="0">
                          <a:effectLst/>
                        </a:rPr>
                        <a:t>参数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描述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默认值</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2979170073"/>
                  </a:ext>
                </a:extLst>
              </a:tr>
              <a:tr h="422683">
                <a:tc>
                  <a:txBody>
                    <a:bodyPr/>
                    <a:lstStyle/>
                    <a:p>
                      <a:pPr marL="0" marR="0" algn="ctr">
                        <a:buNone/>
                      </a:pPr>
                      <a:r>
                        <a:rPr lang="en-US" sz="2000" b="0" kern="100">
                          <a:effectLst/>
                        </a:rPr>
                        <a:t>--bulk</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bulkRNA</a:t>
                      </a:r>
                      <a:r>
                        <a:rPr lang="zh-CN" altLang="en-US" sz="2000" b="0" kern="100">
                          <a:effectLst/>
                        </a:rPr>
                        <a:t>数据列表文本文件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035008426"/>
                  </a:ext>
                </a:extLst>
              </a:tr>
              <a:tr h="422683">
                <a:tc>
                  <a:txBody>
                    <a:bodyPr/>
                    <a:lstStyle/>
                    <a:p>
                      <a:pPr marL="0" marR="0" algn="ctr">
                        <a:buNone/>
                      </a:pPr>
                      <a:r>
                        <a:rPr lang="en-US" sz="2000" b="0" kern="100">
                          <a:effectLst/>
                        </a:rPr>
                        <a:t>--mode</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scRNA</a:t>
                      </a:r>
                      <a:r>
                        <a:rPr lang="zh-CN" altLang="en-US" sz="2000" b="0" kern="100">
                          <a:effectLst/>
                        </a:rPr>
                        <a:t>数据列表文本文件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07214744"/>
                  </a:ext>
                </a:extLst>
              </a:tr>
              <a:tr h="422683">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输出结果文件夹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66731686"/>
                  </a:ext>
                </a:extLst>
              </a:tr>
              <a:tr h="422683">
                <a:tc>
                  <a:txBody>
                    <a:bodyPr/>
                    <a:lstStyle/>
                    <a:p>
                      <a:pPr marL="0" marR="0" algn="ctr">
                        <a:buNone/>
                      </a:pPr>
                      <a:r>
                        <a:rPr lang="en-US" sz="2000" b="0" kern="100">
                          <a:effectLst/>
                        </a:rPr>
                        <a:t>--meta</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数据标签文件</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943003164"/>
                  </a:ext>
                </a:extLst>
              </a:tr>
              <a:tr h="422683">
                <a:tc>
                  <a:txBody>
                    <a:bodyPr/>
                    <a:lstStyle/>
                    <a:p>
                      <a:pPr marL="0" marR="0" algn="ctr">
                        <a:buNone/>
                      </a:pPr>
                      <a:r>
                        <a:rPr lang="en-US" sz="2000" b="0" kern="100">
                          <a:effectLst/>
                        </a:rPr>
                        <a:t>--nfeatures_used</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高变基因数</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2000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45325266"/>
                  </a:ext>
                </a:extLst>
              </a:tr>
              <a:tr h="701567">
                <a:tc>
                  <a:txBody>
                    <a:bodyPr/>
                    <a:lstStyle/>
                    <a:p>
                      <a:pPr marL="0" marR="0" algn="ctr">
                        <a:buNone/>
                      </a:pPr>
                      <a:r>
                        <a:rPr lang="en-US" sz="2000" b="0" kern="100">
                          <a:effectLst/>
                        </a:rPr>
                        <a:t>--integrate_features</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整合基因数</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2000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70389458"/>
                  </a:ext>
                </a:extLst>
              </a:tr>
              <a:tr h="422683">
                <a:tc>
                  <a:txBody>
                    <a:bodyPr/>
                    <a:lstStyle/>
                    <a:p>
                      <a:pPr marL="0" marR="0" algn="ctr">
                        <a:buNone/>
                      </a:pPr>
                      <a:r>
                        <a:rPr lang="en-US" sz="2000" b="0" kern="100">
                          <a:effectLst/>
                        </a:rPr>
                        <a:t>--pc_num</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PCA</a:t>
                      </a:r>
                      <a:r>
                        <a:rPr lang="zh-CN" altLang="en-US" sz="2000" b="0" kern="100">
                          <a:effectLst/>
                        </a:rPr>
                        <a:t>降维数</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50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45597433"/>
                  </a:ext>
                </a:extLst>
              </a:tr>
              <a:tr h="422683">
                <a:tc>
                  <a:txBody>
                    <a:bodyPr/>
                    <a:lstStyle/>
                    <a:p>
                      <a:pPr marL="0" marR="0" algn="ctr">
                        <a:buNone/>
                      </a:pPr>
                      <a:r>
                        <a:rPr lang="en-US" sz="2000" b="0" kern="100">
                          <a:effectLst/>
                        </a:rPr>
                        <a:t>--pc_reduce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使用的维度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30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904908837"/>
                  </a:ext>
                </a:extLst>
              </a:tr>
              <a:tr h="422683">
                <a:tc>
                  <a:txBody>
                    <a:bodyPr/>
                    <a:lstStyle/>
                    <a:p>
                      <a:pPr marL="0" marR="0" algn="ctr">
                        <a:buNone/>
                      </a:pPr>
                      <a:r>
                        <a:rPr lang="en-US" sz="2000" b="0" kern="100">
                          <a:effectLst/>
                        </a:rPr>
                        <a:t>--width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画图宽度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10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688507407"/>
                  </a:ext>
                </a:extLst>
              </a:tr>
              <a:tr h="422683">
                <a:tc>
                  <a:txBody>
                    <a:bodyPr/>
                    <a:lstStyle/>
                    <a:p>
                      <a:pPr marL="0" marR="0" algn="ctr">
                        <a:buNone/>
                      </a:pPr>
                      <a:r>
                        <a:rPr lang="en-US" sz="2000" b="0" kern="100">
                          <a:effectLst/>
                        </a:rPr>
                        <a:t>--height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画图高度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10</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416866079"/>
                  </a:ext>
                </a:extLst>
              </a:tr>
            </a:tbl>
          </a:graphicData>
        </a:graphic>
      </p:graphicFrame>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Similarity</a:t>
            </a:r>
            <a:r>
              <a:rPr lang="zh-CN" altLang="en-US" sz="4400" dirty="0"/>
              <a:t> </a:t>
            </a:r>
            <a:r>
              <a:rPr lang="en-US" altLang="zh-CN" sz="4400" dirty="0"/>
              <a:t>analysis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124</a:t>
            </a:fld>
            <a:endParaRPr dirty="0"/>
          </a:p>
        </p:txBody>
      </p:sp>
      <p:sp>
        <p:nvSpPr>
          <p:cNvPr id="2" name="Experiment Overview…"/>
          <p:cNvSpPr txBox="1">
            <a:spLocks noGrp="1"/>
          </p:cNvSpPr>
          <p:nvPr>
            <p:ph type="body" idx="1"/>
          </p:nvPr>
        </p:nvSpPr>
        <p:spPr>
          <a:xfrm>
            <a:off x="2032000" y="1625600"/>
            <a:ext cx="20320000" cy="1271905"/>
          </a:xfrm>
          <a:prstGeom prst="rect">
            <a:avLst/>
          </a:prstGeom>
        </p:spPr>
        <p:txBody>
          <a:bodyPr>
            <a:normAutofit/>
          </a:bodyPr>
          <a:lstStyle/>
          <a:p>
            <a:pPr marL="0" indent="0">
              <a:buNone/>
            </a:pPr>
            <a:r>
              <a:rPr lang="en-US" altLang="zh-CN" dirty="0" err="1">
                <a:sym typeface="+mn-ea"/>
              </a:rPr>
              <a:t>CorrelationDistribution</a:t>
            </a:r>
            <a:endParaRPr lang="en-US" dirty="0"/>
          </a:p>
        </p:txBody>
      </p:sp>
      <p:sp>
        <p:nvSpPr>
          <p:cNvPr id="3" name="文本框 2"/>
          <p:cNvSpPr txBox="1"/>
          <p:nvPr/>
        </p:nvSpPr>
        <p:spPr>
          <a:xfrm>
            <a:off x="2498090" y="2727008"/>
            <a:ext cx="18935065"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Object</a:t>
            </a:r>
            <a:r>
              <a:rPr kumimoji="0" lang="zh-CN" altLang="en-US" sz="3200" b="1" i="0" u="none" strike="noStrike" cap="none" spc="0" normalizeH="0" baseline="0">
                <a:ln>
                  <a:noFill/>
                </a:ln>
                <a:solidFill>
                  <a:srgbClr val="000000"/>
                </a:solidFill>
                <a:effectLst/>
                <a:uFillTx/>
                <a:latin typeface="+mn-lt"/>
                <a:ea typeface="+mn-ea"/>
                <a:cs typeface="+mn-cs"/>
                <a:sym typeface="Helvetica"/>
              </a:rPr>
              <a:t>：</a:t>
            </a:r>
            <a:r>
              <a:rPr kumimoji="0" lang="en-US" altLang="zh-CN" sz="3200" b="1" i="0" u="none" strike="noStrike" cap="none" spc="0" normalizeH="0" baseline="0">
                <a:ln>
                  <a:noFill/>
                </a:ln>
                <a:solidFill>
                  <a:srgbClr val="000000"/>
                </a:solidFill>
                <a:effectLst/>
                <a:uFillTx/>
                <a:latin typeface="+mn-lt"/>
                <a:ea typeface="+mn-ea"/>
                <a:cs typeface="+mn-cs"/>
                <a:sym typeface="Helvetica"/>
              </a:rPr>
              <a:t>The correlation between each category and the reference data is calculated to identify similar groups.</a:t>
            </a:r>
          </a:p>
        </p:txBody>
      </p:sp>
      <p:sp>
        <p:nvSpPr>
          <p:cNvPr id="9" name="文本框 8"/>
          <p:cNvSpPr txBox="1"/>
          <p:nvPr/>
        </p:nvSpPr>
        <p:spPr>
          <a:xfrm>
            <a:off x="2032000" y="3764280"/>
            <a:ext cx="1219200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en-GB" sz="4000" dirty="0">
                <a:latin typeface="Times New Roman" panose="02020603050405020304" charset="0"/>
                <a:ea typeface="Calibri" panose="020F0502020204030204" charset="0"/>
                <a:cs typeface="Times New Roman" panose="02020603050405020304" charset="0"/>
                <a:sym typeface="+mn-ea"/>
              </a:rPr>
              <a:t>In</a:t>
            </a:r>
            <a:r>
              <a:rPr lang="en-GB" sz="4000" dirty="0">
                <a:latin typeface="Times New Roman" panose="02020603050405020304" charset="0"/>
                <a:ea typeface="Calibri" panose="020F0502020204030204" charset="0"/>
                <a:cs typeface="Times New Roman" panose="02020603050405020304" charset="0"/>
                <a:sym typeface="+mn-ea"/>
              </a:rPr>
              <a:t>put command line</a:t>
            </a:r>
            <a:r>
              <a:rPr lang="en-US" altLang="en-GB" sz="4000" dirty="0">
                <a:latin typeface="Times New Roman" panose="02020603050405020304" charset="0"/>
                <a:ea typeface="Calibri" panose="020F0502020204030204" charset="0"/>
                <a:cs typeface="Times New Roman" panose="02020603050405020304" charset="0"/>
                <a:sym typeface="+mn-ea"/>
              </a:rPr>
              <a:t>:</a:t>
            </a:r>
            <a:endParaRPr kumimoji="0" lang="en-US" altLang="en-GB" sz="4000" b="1" i="0" u="none" strike="noStrike" cap="none" spc="0" normalizeH="0" baseline="0" dirty="0">
              <a:ln>
                <a:noFill/>
              </a:ln>
              <a:solidFill>
                <a:srgbClr val="000000"/>
              </a:solidFill>
              <a:effectLst/>
              <a:uFillTx/>
              <a:latin typeface="Times New Roman" panose="02020603050405020304" charset="0"/>
              <a:ea typeface="Calibri" panose="020F0502020204030204" charset="0"/>
              <a:cs typeface="Times New Roman" panose="02020603050405020304" charset="0"/>
              <a:sym typeface="+mn-ea"/>
            </a:endParaRPr>
          </a:p>
        </p:txBody>
      </p:sp>
      <p:sp>
        <p:nvSpPr>
          <p:cNvPr id="5" name="RunRNAseq /datapath \…"/>
          <p:cNvSpPr txBox="1"/>
          <p:nvPr/>
        </p:nvSpPr>
        <p:spPr>
          <a:xfrm>
            <a:off x="2124710" y="4646930"/>
            <a:ext cx="16271875" cy="726884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sz="1800" b="1">
                <a:solidFill>
                  <a:schemeClr val="bg1"/>
                </a:solidFill>
                <a:latin typeface="Times New Roman" panose="02020603050405020304" charset="0"/>
                <a:ea typeface="+mn-ea"/>
                <a:cs typeface="Times New Roman" panose="02020603050405020304" charset="0"/>
                <a:sym typeface="Helvetica"/>
              </a:rPr>
              <a:t># R</a:t>
            </a:r>
          </a:p>
          <a:p>
            <a:pPr algn="l" defTabSz="584200">
              <a:defRPr sz="1800" b="0">
                <a:solidFill>
                  <a:srgbClr val="FFFFFF"/>
                </a:solidFill>
                <a:latin typeface="Monaco"/>
                <a:ea typeface="Monaco"/>
                <a:cs typeface="Monaco"/>
                <a:sym typeface="Monaco"/>
              </a:defRPr>
            </a:pPr>
            <a:endParaRPr lang="en-US"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seurat_obj1 &lt;- readRDS("~/home/path/sample1.rds")</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sample2 &lt;- read.table("/home/path/sample2.txt",header=T,row.names=1)</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seurat_obj2 &lt;- CreateSeuratObject(counts = sample2, project = "sample2")</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DefaultAssay(seurat_obj1) = "RNA"</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DefaultAssay(seurat_obj2) = "RNA"</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common_gene &lt;- intersect(rownames(seurat_obj1),rownames(seurat_obj2))</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seurat_obj1 &lt;- seurat_obj1[common_gene,]</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seurat_obj2 &lt;- seurat_obj2[common_gene,]</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seurat_obj1 &lt;- NormalizeData(object = seurat_obj1, normalization.method = "LogNormalize")</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seurat_obj2 &lt;- NormalizeData(object = seurat_obj2, normalization.method = "LogNormalize")</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seurat_obj1 &lt;- FindVariableFeatures(object = seurat_obj1, selection.method = "vst", nfeatures = 2000)</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seurat_obj2 &lt;- FindVariableFeatures(object = seurat_obj2, selection.method = "vst", nfeatures = 2000)</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integr_list &lt;- list(seurat_obj1,seurat_obj2)</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integr_features &lt;- SelectIntegrationFeatures(object.list = integr_list, nfeatures = 2000)</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integr_anchors &lt;- FindIntegrationAnchors(object.list = integr_list, reference = c(1,2), anchor.features = integr_features)</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data_integrated &lt;- IntegrateData(anchorset = integr_anchors, normalization.method = "LogNormalize", features.to.integrate = common_gene)</a:t>
            </a:r>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Similarity</a:t>
            </a:r>
            <a:r>
              <a:rPr lang="zh-CN" altLang="en-US" sz="4400" dirty="0"/>
              <a:t> </a:t>
            </a:r>
            <a:r>
              <a:rPr lang="en-US" altLang="zh-CN" sz="4400" dirty="0"/>
              <a:t>analysis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125</a:t>
            </a:fld>
            <a:endParaRPr dirty="0"/>
          </a:p>
        </p:txBody>
      </p:sp>
      <p:sp>
        <p:nvSpPr>
          <p:cNvPr id="2" name="Experiment Overview…"/>
          <p:cNvSpPr txBox="1">
            <a:spLocks noGrp="1"/>
          </p:cNvSpPr>
          <p:nvPr>
            <p:ph type="body" idx="1"/>
          </p:nvPr>
        </p:nvSpPr>
        <p:spPr>
          <a:xfrm>
            <a:off x="2032000" y="1625600"/>
            <a:ext cx="20320000" cy="1271905"/>
          </a:xfrm>
          <a:prstGeom prst="rect">
            <a:avLst/>
          </a:prstGeom>
        </p:spPr>
        <p:txBody>
          <a:bodyPr>
            <a:normAutofit/>
          </a:bodyPr>
          <a:lstStyle/>
          <a:p>
            <a:pPr marL="0" indent="0">
              <a:buNone/>
            </a:pPr>
            <a:r>
              <a:rPr lang="en-US" altLang="zh-CN" dirty="0" err="1">
                <a:sym typeface="+mn-ea"/>
              </a:rPr>
              <a:t>CorrelationDistribution</a:t>
            </a:r>
            <a:endParaRPr lang="en-US" dirty="0"/>
          </a:p>
        </p:txBody>
      </p:sp>
      <p:sp>
        <p:nvSpPr>
          <p:cNvPr id="9" name="文本框 8"/>
          <p:cNvSpPr txBox="1"/>
          <p:nvPr/>
        </p:nvSpPr>
        <p:spPr>
          <a:xfrm>
            <a:off x="2032000" y="2787015"/>
            <a:ext cx="1219200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en-GB" sz="4000" dirty="0">
                <a:latin typeface="Times New Roman" panose="02020603050405020304" charset="0"/>
                <a:ea typeface="Calibri" panose="020F0502020204030204" charset="0"/>
                <a:cs typeface="Times New Roman" panose="02020603050405020304" charset="0"/>
                <a:sym typeface="+mn-ea"/>
              </a:rPr>
              <a:t>In</a:t>
            </a:r>
            <a:r>
              <a:rPr lang="en-GB" sz="4000" dirty="0">
                <a:latin typeface="Times New Roman" panose="02020603050405020304" charset="0"/>
                <a:ea typeface="Calibri" panose="020F0502020204030204" charset="0"/>
                <a:cs typeface="Times New Roman" panose="02020603050405020304" charset="0"/>
                <a:sym typeface="+mn-ea"/>
              </a:rPr>
              <a:t>put command line</a:t>
            </a:r>
            <a:r>
              <a:rPr lang="en-US" altLang="en-GB" sz="4000" dirty="0">
                <a:latin typeface="Times New Roman" panose="02020603050405020304" charset="0"/>
                <a:ea typeface="Calibri" panose="020F0502020204030204" charset="0"/>
                <a:cs typeface="Times New Roman" panose="02020603050405020304" charset="0"/>
                <a:sym typeface="+mn-ea"/>
              </a:rPr>
              <a:t>:</a:t>
            </a:r>
            <a:endParaRPr kumimoji="0" lang="en-US" altLang="en-GB" sz="4000" b="1" i="0" u="none" strike="noStrike" cap="none" spc="0" normalizeH="0" baseline="0" dirty="0">
              <a:ln>
                <a:noFill/>
              </a:ln>
              <a:solidFill>
                <a:srgbClr val="000000"/>
              </a:solidFill>
              <a:effectLst/>
              <a:uFillTx/>
              <a:latin typeface="Times New Roman" panose="02020603050405020304" charset="0"/>
              <a:ea typeface="Calibri" panose="020F0502020204030204" charset="0"/>
              <a:cs typeface="Times New Roman" panose="02020603050405020304" charset="0"/>
              <a:sym typeface="+mn-ea"/>
            </a:endParaRPr>
          </a:p>
        </p:txBody>
      </p:sp>
      <p:sp>
        <p:nvSpPr>
          <p:cNvPr id="5" name="RunRNAseq /datapath \…"/>
          <p:cNvSpPr txBox="1"/>
          <p:nvPr/>
        </p:nvSpPr>
        <p:spPr>
          <a:xfrm>
            <a:off x="2124710" y="3669665"/>
            <a:ext cx="16271875" cy="768731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sz="1800" b="1">
                <a:solidFill>
                  <a:schemeClr val="bg1"/>
                </a:solidFill>
                <a:latin typeface="Times New Roman" panose="02020603050405020304" charset="0"/>
                <a:ea typeface="+mn-ea"/>
                <a:cs typeface="Times New Roman" panose="02020603050405020304" charset="0"/>
                <a:sym typeface="Helvetica"/>
              </a:rPr>
              <a:t># R</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clustering1 &lt;- c("0","1","2","3","4","5","6","7","8","9","10","11","12","13","14","15","16","17","18","19","20","21","22","23","24","25","26","27","28")</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clustering2 &lt;- c("Zygote","C2","C4","C8","C16","C32")</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sample_cor &lt;- matrix(NA, nrow = length(clustering1), ncol = length(clustering2), dimnames = list(clustering1, clustering2))</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for (cluster1 in clustering1)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for (cluster2 in clustering2)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cluster_cells1 &lt;- data_integrated@meta.data[data_integrated@meta.data$celltype.main == cluster1,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cluster_cells2 &lt;- data_integrated@meta.data[data_integrated@meta.data$celltype.main == cluster2,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cluster_avg_expr_1 &lt;- rowMeans(data_integrated@assays$RNA@data[, rownames(cluster_cells1)])</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cluster_avg_expr_2 &lt;- rowMeans(data_integrated@assays$RNA@data[, rownames(cluster_cells2)])</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correlation_result &lt;- cor(cluster_avg_expr_1, cluster_avg_expr_2, method = "pearson")</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sample_cor[as.character(cluster1), as.character(cluster2)] &lt;- correlation_result</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  }</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a:t>
            </a:r>
          </a:p>
          <a:p>
            <a:pPr algn="l" defTabSz="584200">
              <a:defRPr sz="1800" b="0">
                <a:solidFill>
                  <a:srgbClr val="FFFFFF"/>
                </a:solidFill>
                <a:latin typeface="Monaco"/>
                <a:ea typeface="Monaco"/>
                <a:cs typeface="Monaco"/>
                <a:sym typeface="Monaco"/>
              </a:defRPr>
            </a:pPr>
            <a:endParaRPr lang="en-US" altLang="zh-CN" sz="1800" b="1">
              <a:solidFill>
                <a:schemeClr val="bg1"/>
              </a:solidFill>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pdf(paste0("/home/path/cor.pdf"),width=8,height=8)</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cor_cell &lt;- matrix(as.character(round(sample_cor, 2)), ncol=dim(sample_cor)[2])</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ColorRamp &lt;- colorRampPalette(c("white", "#F2FAB0", "red"), bias=1)(100)</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heatmap.2(sample_cor, main="Correlation Heatmap", col=ColorRamp, key=TRUE, trace="none", margins=c(10,10), cexRow=1, cexCol=1, cellnote=cor_cell, revC=TRUE)</a:t>
            </a:r>
          </a:p>
          <a:p>
            <a:pPr algn="l" defTabSz="584200">
              <a:defRPr sz="1800" b="0">
                <a:solidFill>
                  <a:srgbClr val="FFFFFF"/>
                </a:solidFill>
                <a:latin typeface="Monaco"/>
                <a:ea typeface="Monaco"/>
                <a:cs typeface="Monaco"/>
                <a:sym typeface="Monaco"/>
              </a:defRPr>
            </a:pPr>
            <a:r>
              <a:rPr lang="en-US" altLang="zh-CN" sz="1800" b="1">
                <a:solidFill>
                  <a:schemeClr val="bg1"/>
                </a:solidFill>
                <a:latin typeface="Times New Roman" panose="02020603050405020304" charset="0"/>
                <a:ea typeface="+mn-ea"/>
                <a:cs typeface="Times New Roman" panose="02020603050405020304" charset="0"/>
                <a:sym typeface="Helvetica"/>
              </a:rPr>
              <a:t>dev.off()</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570990"/>
            <a:ext cx="6442075" cy="1037590"/>
          </a:xfrm>
        </p:spPr>
        <p:txBody>
          <a:bodyPr>
            <a:normAutofit/>
          </a:bodyPr>
          <a:lstStyle/>
          <a:p>
            <a:pPr marL="0" indent="0">
              <a:buNone/>
            </a:pPr>
            <a:r>
              <a:rPr lang="en-US" sz="3600" b="1" dirty="0"/>
              <a:t>- Correlation Distribution </a:t>
            </a:r>
            <a:endParaRPr lang="en-US" altLang="zh-CN" sz="3600" dirty="0"/>
          </a:p>
        </p:txBody>
      </p:sp>
      <p:sp>
        <p:nvSpPr>
          <p:cNvPr id="3" name="Title 2"/>
          <p:cNvSpPr>
            <a:spLocks noGrp="1"/>
          </p:cNvSpPr>
          <p:nvPr>
            <p:ph type="title"/>
          </p:nvPr>
        </p:nvSpPr>
        <p:spPr/>
        <p:txBody>
          <a:bodyPr/>
          <a:lstStyle/>
          <a:p>
            <a:r>
              <a:rPr lang="en-US" altLang="zh-CN" dirty="0">
                <a:sym typeface="+mn-ea"/>
              </a:rPr>
              <a:t>Similarity</a:t>
            </a:r>
            <a:r>
              <a:rPr lang="zh-CN" altLang="en-US" dirty="0">
                <a:sym typeface="+mn-ea"/>
              </a:rPr>
              <a:t> </a:t>
            </a:r>
            <a:r>
              <a:rPr lang="en-US" altLang="zh-CN" dirty="0">
                <a:sym typeface="+mn-ea"/>
              </a:rPr>
              <a:t>analysis</a:t>
            </a:r>
            <a:endParaRPr lang="zh-CN" altLang="en-US" sz="4400" dirty="0"/>
          </a:p>
        </p:txBody>
      </p:sp>
      <p:sp>
        <p:nvSpPr>
          <p:cNvPr id="4" name="文本框 3"/>
          <p:cNvSpPr txBox="1"/>
          <p:nvPr/>
        </p:nvSpPr>
        <p:spPr>
          <a:xfrm>
            <a:off x="1451610" y="2726690"/>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5" name="Content Placeholder 2"/>
          <p:cNvSpPr>
            <a:spLocks noGrp="1"/>
          </p:cNvSpPr>
          <p:nvPr/>
        </p:nvSpPr>
        <p:spPr>
          <a:xfrm>
            <a:off x="1451610" y="3190352"/>
            <a:ext cx="18397855" cy="851535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rPr>
              <a:t>In</a:t>
            </a:r>
            <a:r>
              <a:rPr lang="en-GB" sz="2800" b="1" dirty="0">
                <a:ea typeface="Calibri" panose="020F0502020204030204" charset="0"/>
                <a:sym typeface="+mn-ea"/>
              </a:rPr>
              <a:t>put command line</a:t>
            </a:r>
            <a:r>
              <a:rPr lang="en-US" altLang="en-GB" sz="2800" b="1" dirty="0">
                <a:ea typeface="Calibri" panose="020F0502020204030204" charset="0"/>
                <a:sym typeface="+mn-ea"/>
              </a:rPr>
              <a:t>:</a:t>
            </a:r>
          </a:p>
          <a:p>
            <a:pPr lvl="0">
              <a:buFont typeface="Wingdings" panose="05000000000000000000" pitchFamily="2" charset="2"/>
              <a:buChar char="Ø"/>
            </a:pPr>
            <a:endParaRPr lang="en-US" altLang="en-GB" sz="2800" b="1" dirty="0">
              <a:ea typeface="Calibri" panose="020F0502020204030204" charset="0"/>
              <a:sym typeface="+mn-ea"/>
            </a:endParaRPr>
          </a:p>
          <a:p>
            <a:pPr lvl="0">
              <a:buFont typeface="Wingdings" panose="05000000000000000000" pitchFamily="2" charset="2"/>
              <a:buChar char="Ø"/>
            </a:pPr>
            <a:endParaRPr lang="en-US" altLang="en-GB" sz="2800" b="1" dirty="0">
              <a:ea typeface="Calibri" panose="020F0502020204030204" charset="0"/>
              <a:sym typeface="+mn-ea"/>
            </a:endParaRPr>
          </a:p>
          <a:p>
            <a:pPr marL="0" lvl="0" indent="0">
              <a:buFont typeface="Wingdings" panose="05000000000000000000" pitchFamily="2" charset="2"/>
              <a:buNone/>
            </a:pPr>
            <a:endParaRPr lang="en-US" altLang="en-GB" sz="2800" b="1" dirty="0">
              <a:ea typeface="Calibri" panose="020F0502020204030204" charset="0"/>
              <a:sym typeface="+mn-ea"/>
            </a:endParaRPr>
          </a:p>
          <a:p>
            <a:pPr marL="0" lvl="0" indent="0">
              <a:buFont typeface="Wingdings" panose="05000000000000000000" pitchFamily="2" charset="2"/>
              <a:buNone/>
            </a:pPr>
            <a:endParaRPr lang="en-US" altLang="en-GB" sz="2800" b="1" dirty="0">
              <a:ea typeface="Calibri" panose="020F0502020204030204" charset="0"/>
              <a:sym typeface="+mn-ea"/>
            </a:endParaRPr>
          </a:p>
          <a:p>
            <a:pPr lvl="0">
              <a:buFont typeface="Wingdings" panose="05000000000000000000" pitchFamily="2" charset="2"/>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sz="2800" dirty="0">
              <a:ea typeface="Calibri" panose="020F0502020204030204" charset="0"/>
            </a:endParaRPr>
          </a:p>
          <a:p>
            <a:pPr marL="0" indent="0">
              <a:buNone/>
            </a:pPr>
            <a:endParaRPr sz="2800" dirty="0">
              <a:ea typeface="Calibri" panose="020F0502020204030204" charset="0"/>
            </a:endParaRPr>
          </a:p>
          <a:p>
            <a:pPr marL="0" indent="0">
              <a:buNone/>
            </a:pPr>
            <a:endParaRPr sz="2800" dirty="0">
              <a:ea typeface="Calibri" panose="020F0502020204030204" charset="0"/>
            </a:endParaRPr>
          </a:p>
          <a:p>
            <a:pPr marL="0" indent="0">
              <a:buNone/>
            </a:pPr>
            <a:endParaRPr sz="2800" dirty="0">
              <a:ea typeface="Calibri" panose="020F0502020204030204" charset="0"/>
            </a:endParaRPr>
          </a:p>
          <a:p>
            <a:pPr marL="0" indent="0">
              <a:buNone/>
            </a:pPr>
            <a:endParaRPr lang="en-US" sz="2800" dirty="0">
              <a:sym typeface="+mn-ea"/>
            </a:endParaRPr>
          </a:p>
        </p:txBody>
      </p:sp>
      <p:sp>
        <p:nvSpPr>
          <p:cNvPr id="6" name="RunRNAseq /datapath \…"/>
          <p:cNvSpPr txBox="1"/>
          <p:nvPr/>
        </p:nvSpPr>
        <p:spPr>
          <a:xfrm>
            <a:off x="1598295" y="4179570"/>
            <a:ext cx="11064157" cy="3221371"/>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scRNA similarity \</a:t>
            </a:r>
          </a:p>
          <a:p>
            <a:pPr algn="l" defTabSz="584200">
              <a:defRPr sz="1800" b="0">
                <a:solidFill>
                  <a:srgbClr val="FFFFFF"/>
                </a:solidFill>
                <a:latin typeface="Monaco"/>
                <a:ea typeface="Monaco"/>
                <a:cs typeface="Monaco"/>
                <a:sym typeface="Monaco"/>
              </a:defRPr>
            </a:pPr>
            <a:r>
              <a:rPr lang="en-US" altLang="zh-CN" sz="2400"/>
              <a:t>--sample1 /mnt/linzejie/CDesk_test/data/2.scRNA/6.similarity/seurat_obj1.rds \</a:t>
            </a:r>
          </a:p>
          <a:p>
            <a:pPr algn="l" defTabSz="584200">
              <a:defRPr sz="1800" b="0">
                <a:solidFill>
                  <a:srgbClr val="FFFFFF"/>
                </a:solidFill>
                <a:latin typeface="Monaco"/>
                <a:ea typeface="Monaco"/>
                <a:cs typeface="Monaco"/>
                <a:sym typeface="Monaco"/>
              </a:defRPr>
            </a:pPr>
            <a:r>
              <a:rPr lang="en-US" altLang="zh-CN" sz="2400"/>
              <a:t>--sample2 /mnt/linzejie/CDesk_test/data/2.scRNA/6.similarity/seurat_obj2.rds \</a:t>
            </a:r>
          </a:p>
          <a:p>
            <a:pPr algn="l" defTabSz="584200">
              <a:defRPr sz="1800" b="0">
                <a:solidFill>
                  <a:srgbClr val="FFFFFF"/>
                </a:solidFill>
                <a:latin typeface="Monaco"/>
                <a:ea typeface="Monaco"/>
                <a:cs typeface="Monaco"/>
                <a:sym typeface="Monaco"/>
              </a:defRPr>
            </a:pPr>
            <a:r>
              <a:rPr lang="en-US" altLang="zh-CN" sz="2400"/>
              <a:t>--meta1 seurat1_clusters --meta2 seurat2_clusters \</a:t>
            </a:r>
          </a:p>
          <a:p>
            <a:pPr algn="l" defTabSz="584200">
              <a:defRPr sz="1800" b="0">
                <a:solidFill>
                  <a:srgbClr val="FFFFFF"/>
                </a:solidFill>
                <a:latin typeface="Monaco"/>
                <a:ea typeface="Monaco"/>
                <a:cs typeface="Monaco"/>
                <a:sym typeface="Monaco"/>
              </a:defRPr>
            </a:pPr>
            <a:r>
              <a:rPr lang="en-US" altLang="zh-CN" sz="2400"/>
              <a:t>--type1 /mnt/linzejie/CDesk_test/data/2.scRNA/6.similarity/type1.txt \</a:t>
            </a:r>
          </a:p>
          <a:p>
            <a:pPr algn="l" defTabSz="584200">
              <a:defRPr sz="1800" b="0">
                <a:solidFill>
                  <a:srgbClr val="FFFFFF"/>
                </a:solidFill>
                <a:latin typeface="Monaco"/>
                <a:ea typeface="Monaco"/>
                <a:cs typeface="Monaco"/>
                <a:sym typeface="Monaco"/>
              </a:defRPr>
            </a:pPr>
            <a:r>
              <a:rPr lang="en-US" altLang="zh-CN" sz="2400"/>
              <a:t>--type2 /mnt/linzejie/CDesk_test/data/2.scRNA/6.similarity/type2.txt \</a:t>
            </a:r>
          </a:p>
          <a:p>
            <a:pPr algn="l" defTabSz="584200">
              <a:defRPr sz="1800" b="0">
                <a:solidFill>
                  <a:srgbClr val="FFFFFF"/>
                </a:solidFill>
                <a:latin typeface="Monaco"/>
                <a:ea typeface="Monaco"/>
                <a:cs typeface="Monaco"/>
                <a:sym typeface="Monaco"/>
              </a:defRPr>
            </a:pPr>
            <a:r>
              <a:rPr lang="en-US" altLang="zh-CN" sz="2400"/>
              <a:t>-o /mnt/linzejie/CDesk_test/result/2.scRNA/6.similarity \</a:t>
            </a:r>
          </a:p>
          <a:p>
            <a:pPr algn="l" defTabSz="584200">
              <a:defRPr sz="1800" b="0">
                <a:solidFill>
                  <a:srgbClr val="FFFFFF"/>
                </a:solidFill>
                <a:latin typeface="Monaco"/>
                <a:ea typeface="Monaco"/>
                <a:cs typeface="Monaco"/>
                <a:sym typeface="Monaco"/>
              </a:defRPr>
            </a:pPr>
            <a:r>
              <a:rPr lang="en-US" altLang="zh-CN" sz="2400"/>
              <a:t>--nfeatures_used 2000 --integrate_features 2000 --width 8 --height 8</a:t>
            </a:r>
            <a:endParaRPr lang="en-US" altLang="zh-CN" sz="2400" dirty="0"/>
          </a:p>
        </p:txBody>
      </p:sp>
      <p:pic>
        <p:nvPicPr>
          <p:cNvPr id="8" name="图片 7"/>
          <p:cNvPicPr>
            <a:picLocks noChangeAspect="1"/>
          </p:cNvPicPr>
          <p:nvPr/>
        </p:nvPicPr>
        <p:blipFill>
          <a:blip r:embed="rId2"/>
          <a:stretch>
            <a:fillRect/>
          </a:stretch>
        </p:blipFill>
        <p:spPr>
          <a:xfrm>
            <a:off x="16842105" y="3795395"/>
            <a:ext cx="6488430" cy="6464300"/>
          </a:xfrm>
          <a:prstGeom prst="rect">
            <a:avLst/>
          </a:prstGeom>
        </p:spPr>
      </p:pic>
      <p:graphicFrame>
        <p:nvGraphicFramePr>
          <p:cNvPr id="7" name="表格 6">
            <a:extLst>
              <a:ext uri="{FF2B5EF4-FFF2-40B4-BE49-F238E27FC236}">
                <a16:creationId xmlns:a16="http://schemas.microsoft.com/office/drawing/2014/main" id="{4B63DC98-F286-6923-C9C6-06079B8F8BDD}"/>
              </a:ext>
            </a:extLst>
          </p:cNvPr>
          <p:cNvGraphicFramePr>
            <a:graphicFrameLocks noGrp="1"/>
          </p:cNvGraphicFramePr>
          <p:nvPr>
            <p:extLst>
              <p:ext uri="{D42A27DB-BD31-4B8C-83A1-F6EECF244321}">
                <p14:modId xmlns:p14="http://schemas.microsoft.com/office/powerpoint/2010/main" val="490754663"/>
              </p:ext>
            </p:extLst>
          </p:nvPr>
        </p:nvGraphicFramePr>
        <p:xfrm>
          <a:off x="2401763" y="8219456"/>
          <a:ext cx="9445679" cy="4754880"/>
        </p:xfrm>
        <a:graphic>
          <a:graphicData uri="http://schemas.openxmlformats.org/drawingml/2006/table">
            <a:tbl>
              <a:tblPr>
                <a:tableStyleId>{5940675A-B579-460E-94D1-54222C63F5DA}</a:tableStyleId>
              </a:tblPr>
              <a:tblGrid>
                <a:gridCol w="2513050">
                  <a:extLst>
                    <a:ext uri="{9D8B030D-6E8A-4147-A177-3AD203B41FA5}">
                      <a16:colId xmlns:a16="http://schemas.microsoft.com/office/drawing/2014/main" val="1533977251"/>
                    </a:ext>
                  </a:extLst>
                </a:gridCol>
                <a:gridCol w="5929668">
                  <a:extLst>
                    <a:ext uri="{9D8B030D-6E8A-4147-A177-3AD203B41FA5}">
                      <a16:colId xmlns:a16="http://schemas.microsoft.com/office/drawing/2014/main" val="2945678879"/>
                    </a:ext>
                  </a:extLst>
                </a:gridCol>
                <a:gridCol w="1002961">
                  <a:extLst>
                    <a:ext uri="{9D8B030D-6E8A-4147-A177-3AD203B41FA5}">
                      <a16:colId xmlns:a16="http://schemas.microsoft.com/office/drawing/2014/main" val="2718329573"/>
                    </a:ext>
                  </a:extLst>
                </a:gridCol>
              </a:tblGrid>
              <a:tr h="383502">
                <a:tc>
                  <a:txBody>
                    <a:bodyPr/>
                    <a:lstStyle/>
                    <a:p>
                      <a:pPr marL="0" marR="0" algn="ctr">
                        <a:buNone/>
                      </a:pPr>
                      <a:r>
                        <a:rPr lang="zh-CN" altLang="en-US" sz="2000" b="1" kern="100" dirty="0">
                          <a:effectLst/>
                        </a:rPr>
                        <a:t>参数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描述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默认值</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2408805874"/>
                  </a:ext>
                </a:extLst>
              </a:tr>
              <a:tr h="383502">
                <a:tc>
                  <a:txBody>
                    <a:bodyPr/>
                    <a:lstStyle/>
                    <a:p>
                      <a:pPr marL="0" marR="0" algn="ctr">
                        <a:buNone/>
                      </a:pPr>
                      <a:r>
                        <a:rPr lang="en-US" sz="2000" b="0" kern="100">
                          <a:effectLst/>
                        </a:rPr>
                        <a:t>--sample1</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第一个</a:t>
                      </a:r>
                      <a:r>
                        <a:rPr lang="en-US" sz="2000" b="0" kern="100">
                          <a:effectLst/>
                        </a:rPr>
                        <a:t>seurat</a:t>
                      </a:r>
                      <a:r>
                        <a:rPr lang="zh-CN" altLang="en-US" sz="2000" b="0" kern="100">
                          <a:effectLst/>
                        </a:rPr>
                        <a:t>对象</a:t>
                      </a:r>
                      <a:r>
                        <a:rPr lang="en-US" sz="2000" b="0" kern="100">
                          <a:effectLst/>
                        </a:rPr>
                        <a:t>rds</a:t>
                      </a:r>
                      <a:r>
                        <a:rPr lang="zh-CN" altLang="en-US" sz="2000" b="0" kern="100">
                          <a:effectLst/>
                        </a:rPr>
                        <a:t>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69258473"/>
                  </a:ext>
                </a:extLst>
              </a:tr>
              <a:tr h="383502">
                <a:tc>
                  <a:txBody>
                    <a:bodyPr/>
                    <a:lstStyle/>
                    <a:p>
                      <a:pPr marL="0" marR="0" algn="ctr">
                        <a:buNone/>
                      </a:pPr>
                      <a:r>
                        <a:rPr lang="en-US" sz="2000" b="0" kern="100">
                          <a:effectLst/>
                        </a:rPr>
                        <a:t>--sample2</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第二个</a:t>
                      </a:r>
                      <a:r>
                        <a:rPr lang="en-US" sz="2000" b="0" kern="100">
                          <a:effectLst/>
                        </a:rPr>
                        <a:t>seurat</a:t>
                      </a:r>
                      <a:r>
                        <a:rPr lang="zh-CN" altLang="en-US" sz="2000" b="0" kern="100">
                          <a:effectLst/>
                        </a:rPr>
                        <a:t>对象</a:t>
                      </a:r>
                      <a:r>
                        <a:rPr lang="en-US" sz="2000" b="0" kern="100">
                          <a:effectLst/>
                        </a:rPr>
                        <a:t>rds</a:t>
                      </a:r>
                      <a:r>
                        <a:rPr lang="zh-CN" altLang="en-US" sz="2000" b="0" kern="100">
                          <a:effectLst/>
                        </a:rPr>
                        <a:t>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222214047"/>
                  </a:ext>
                </a:extLst>
              </a:tr>
              <a:tr h="383502">
                <a:tc>
                  <a:txBody>
                    <a:bodyPr/>
                    <a:lstStyle/>
                    <a:p>
                      <a:pPr marL="0" marR="0" algn="ctr">
                        <a:buNone/>
                      </a:pPr>
                      <a:r>
                        <a:rPr lang="en-US" sz="2000" b="0" kern="100">
                          <a:effectLst/>
                        </a:rPr>
                        <a:t>--meta1</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第一个</a:t>
                      </a:r>
                      <a:r>
                        <a:rPr lang="en-US" sz="2000" b="0" kern="100">
                          <a:effectLst/>
                        </a:rPr>
                        <a:t>seurat</a:t>
                      </a:r>
                      <a:r>
                        <a:rPr lang="zh-CN" altLang="en-US" sz="2000" b="0" kern="100">
                          <a:effectLst/>
                        </a:rPr>
                        <a:t>对象使用的</a:t>
                      </a:r>
                      <a:r>
                        <a:rPr lang="en-US" sz="2000" b="0" kern="100">
                          <a:effectLst/>
                        </a:rPr>
                        <a:t>meta</a:t>
                      </a:r>
                      <a:r>
                        <a:rPr lang="zh-CN" altLang="en-US" sz="2000" b="0" kern="100">
                          <a:effectLst/>
                        </a:rPr>
                        <a:t>信息</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888473169"/>
                  </a:ext>
                </a:extLst>
              </a:tr>
              <a:tr h="383502">
                <a:tc>
                  <a:txBody>
                    <a:bodyPr/>
                    <a:lstStyle/>
                    <a:p>
                      <a:pPr marL="0" marR="0" algn="ctr">
                        <a:buNone/>
                      </a:pPr>
                      <a:r>
                        <a:rPr lang="en-US" sz="2000" b="0" kern="100">
                          <a:effectLst/>
                        </a:rPr>
                        <a:t>--meta2</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第二个</a:t>
                      </a:r>
                      <a:r>
                        <a:rPr lang="en-US" sz="2000" b="0" kern="100" dirty="0" err="1">
                          <a:effectLst/>
                        </a:rPr>
                        <a:t>seurat</a:t>
                      </a:r>
                      <a:r>
                        <a:rPr lang="zh-CN" altLang="en-US" sz="2000" b="0" kern="100" dirty="0">
                          <a:effectLst/>
                        </a:rPr>
                        <a:t>对象使用的</a:t>
                      </a:r>
                      <a:r>
                        <a:rPr lang="en-US" sz="2000" b="0" kern="100" dirty="0">
                          <a:effectLst/>
                        </a:rPr>
                        <a:t>meta</a:t>
                      </a:r>
                      <a:r>
                        <a:rPr lang="zh-CN" altLang="en-US" sz="2000" b="0" kern="100" dirty="0">
                          <a:effectLst/>
                        </a:rPr>
                        <a:t>信息</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225485889"/>
                  </a:ext>
                </a:extLst>
              </a:tr>
              <a:tr h="383502">
                <a:tc>
                  <a:txBody>
                    <a:bodyPr/>
                    <a:lstStyle/>
                    <a:p>
                      <a:pPr marL="0" marR="0" algn="ctr">
                        <a:buNone/>
                      </a:pPr>
                      <a:r>
                        <a:rPr lang="en-US" sz="2000" b="0" kern="100">
                          <a:effectLst/>
                        </a:rPr>
                        <a:t>--type1</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第一个</a:t>
                      </a:r>
                      <a:r>
                        <a:rPr lang="en-US" altLang="zh-CN" sz="2000" b="0" kern="100">
                          <a:effectLst/>
                        </a:rPr>
                        <a:t>seurat</a:t>
                      </a:r>
                      <a:r>
                        <a:rPr lang="zh-CN" altLang="en-US" sz="2000" b="0" kern="100">
                          <a:effectLst/>
                        </a:rPr>
                        <a:t>对象指定的类群</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365920004"/>
                  </a:ext>
                </a:extLst>
              </a:tr>
              <a:tr h="383502">
                <a:tc>
                  <a:txBody>
                    <a:bodyPr/>
                    <a:lstStyle/>
                    <a:p>
                      <a:pPr marL="0" marR="0" algn="ctr">
                        <a:buNone/>
                      </a:pPr>
                      <a:r>
                        <a:rPr lang="en-US" sz="2000" b="0" kern="100">
                          <a:effectLst/>
                        </a:rPr>
                        <a:t>--type2</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第二个</a:t>
                      </a:r>
                      <a:r>
                        <a:rPr lang="en-US" altLang="zh-CN" sz="2000" b="0" kern="100">
                          <a:effectLst/>
                        </a:rPr>
                        <a:t>seurat</a:t>
                      </a:r>
                      <a:r>
                        <a:rPr lang="zh-CN" altLang="en-US" sz="2000" b="0" kern="100">
                          <a:effectLst/>
                        </a:rPr>
                        <a:t>对象指定的类群</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189962985"/>
                  </a:ext>
                </a:extLst>
              </a:tr>
              <a:tr h="383502">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结果输出文件夹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388328980"/>
                  </a:ext>
                </a:extLst>
              </a:tr>
              <a:tr h="383502">
                <a:tc>
                  <a:txBody>
                    <a:bodyPr/>
                    <a:lstStyle/>
                    <a:p>
                      <a:pPr marL="0" marR="0" algn="ctr">
                        <a:buNone/>
                      </a:pPr>
                      <a:r>
                        <a:rPr lang="en-US" sz="2000" b="0" kern="100">
                          <a:effectLst/>
                        </a:rPr>
                        <a:t>--nfeatures_used</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高变基因数量</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2000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606975796"/>
                  </a:ext>
                </a:extLst>
              </a:tr>
              <a:tr h="383502">
                <a:tc>
                  <a:txBody>
                    <a:bodyPr/>
                    <a:lstStyle/>
                    <a:p>
                      <a:pPr marL="0" marR="0" algn="ctr">
                        <a:buNone/>
                      </a:pPr>
                      <a:r>
                        <a:rPr lang="en-US" sz="2000" b="0" kern="100" dirty="0">
                          <a:effectLst/>
                        </a:rPr>
                        <a:t>--</a:t>
                      </a:r>
                      <a:r>
                        <a:rPr lang="en-US" sz="2000" b="0" kern="100" dirty="0" err="1">
                          <a:effectLst/>
                        </a:rPr>
                        <a:t>integrate_features</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整合基因数量</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2000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399603834"/>
                  </a:ext>
                </a:extLst>
              </a:tr>
              <a:tr h="383502">
                <a:tc>
                  <a:txBody>
                    <a:bodyPr/>
                    <a:lstStyle/>
                    <a:p>
                      <a:pPr marL="0" marR="0" algn="ctr">
                        <a:buNone/>
                      </a:pPr>
                      <a:r>
                        <a:rPr lang="en-US" sz="2000" b="0" kern="100">
                          <a:effectLst/>
                        </a:rPr>
                        <a:t>--width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高变基因数选择</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8</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654454655"/>
                  </a:ext>
                </a:extLst>
              </a:tr>
              <a:tr h="383502">
                <a:tc>
                  <a:txBody>
                    <a:bodyPr/>
                    <a:lstStyle/>
                    <a:p>
                      <a:pPr marL="0" marR="0" algn="ctr">
                        <a:buNone/>
                      </a:pPr>
                      <a:r>
                        <a:rPr lang="en-US" sz="2000" b="0" kern="100">
                          <a:effectLst/>
                        </a:rPr>
                        <a:t>--height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维度选择</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8</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543712485"/>
                  </a:ext>
                </a:extLst>
              </a:tr>
            </a:tbl>
          </a:graphicData>
        </a:graphic>
      </p:graphicFrame>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a:t>
            </a:r>
            <a:r>
              <a:rPr lang="zh-CN" altLang="en-US" sz="4400" dirty="0"/>
              <a:t> </a:t>
            </a:r>
            <a:r>
              <a:rPr lang="en-US" altLang="zh-CN" sz="4400" dirty="0"/>
              <a:t>interaction</a:t>
            </a:r>
            <a:r>
              <a:rPr lang="zh-CN" altLang="en-US" sz="4400" dirty="0"/>
              <a:t> </a:t>
            </a:r>
            <a:r>
              <a:rPr lang="en-US" altLang="zh-CN" sz="4400" dirty="0"/>
              <a:t>analysis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127</a:t>
            </a:fld>
            <a:endParaRPr dirty="0"/>
          </a:p>
        </p:txBody>
      </p:sp>
      <p:sp>
        <p:nvSpPr>
          <p:cNvPr id="2" name="Experiment Overview…"/>
          <p:cNvSpPr txBox="1">
            <a:spLocks noGrp="1"/>
          </p:cNvSpPr>
          <p:nvPr>
            <p:ph type="body" idx="1"/>
          </p:nvPr>
        </p:nvSpPr>
        <p:spPr>
          <a:xfrm>
            <a:off x="2032000" y="2472497"/>
            <a:ext cx="20320000" cy="10160001"/>
          </a:xfrm>
          <a:prstGeom prst="rect">
            <a:avLst/>
          </a:prstGeom>
        </p:spPr>
        <p:txBody>
          <a:bodyPr>
            <a:normAutofit/>
          </a:bodyPr>
          <a:lstStyle/>
          <a:p>
            <a:r>
              <a:rPr lang="en-US" altLang="zh-CN" dirty="0" err="1"/>
              <a:t>CellChat</a:t>
            </a:r>
            <a:r>
              <a:rPr lang="zh-CN" altLang="en-US" dirty="0"/>
              <a:t> </a:t>
            </a:r>
            <a:endParaRPr lang="en-US" sz="3900" dirty="0"/>
          </a:p>
          <a:p>
            <a:r>
              <a:rPr lang="zh-CN" altLang="en-US" dirty="0"/>
              <a:t> </a:t>
            </a:r>
            <a:r>
              <a:rPr lang="en-US" altLang="zh-CN" dirty="0"/>
              <a:t>GRN</a:t>
            </a:r>
            <a:endParaRPr lang="en-US" dirty="0"/>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 Tianci Kong</a:t>
            </a:r>
            <a:endParaRPr lang="en-US" dirty="0"/>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1 </a:t>
            </a:r>
            <a:r>
              <a:rPr lang="en-US" dirty="0"/>
              <a:t>TF(Transcription factor)</a:t>
            </a:r>
            <a:endParaRPr lang="zh-CN" altLang="en-US"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128</a:t>
            </a:fld>
            <a:endParaRPr dirty="0"/>
          </a:p>
        </p:txBody>
      </p:sp>
      <p:sp>
        <p:nvSpPr>
          <p:cNvPr id="2" name="Experiment Overview…"/>
          <p:cNvSpPr txBox="1">
            <a:spLocks noGrp="1"/>
          </p:cNvSpPr>
          <p:nvPr>
            <p:ph type="body" idx="1"/>
          </p:nvPr>
        </p:nvSpPr>
        <p:spPr>
          <a:xfrm>
            <a:off x="2172970" y="1831975"/>
            <a:ext cx="20320000" cy="5492750"/>
          </a:xfrm>
          <a:prstGeom prst="rect">
            <a:avLst/>
          </a:prstGeom>
        </p:spPr>
        <p:txBody>
          <a:bodyPr>
            <a:normAutofit/>
          </a:bodyPr>
          <a:lstStyle/>
          <a:p>
            <a:r>
              <a:rPr lang="zh-CN" altLang="en-US" sz="4000" dirty="0"/>
              <a:t> </a:t>
            </a:r>
            <a:r>
              <a:rPr sz="4000" dirty="0"/>
              <a:t>Transcription factor refers to a protein that can recognize and bind to a specific nucleotide sequence upstream of a gene;</a:t>
            </a:r>
          </a:p>
          <a:p>
            <a:endParaRPr sz="4000" dirty="0"/>
          </a:p>
          <a:p>
            <a:r>
              <a:rPr sz="4000" dirty="0"/>
              <a:t>This type of protein regulates the transcription of downstream target genes by mediating the binding of RNA polymerase to the DNA template; it can also form a transcription factor complex with other transcription factors to affect gene transcription.</a:t>
            </a:r>
          </a:p>
          <a:p>
            <a:pPr marL="0" indent="0">
              <a:buNone/>
            </a:pPr>
            <a:endParaRPr sz="4000"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pic>
        <p:nvPicPr>
          <p:cNvPr id="4" name="图片 3"/>
          <p:cNvPicPr>
            <a:picLocks noChangeAspect="1"/>
          </p:cNvPicPr>
          <p:nvPr/>
        </p:nvPicPr>
        <p:blipFill>
          <a:blip r:embed="rId3"/>
          <a:stretch>
            <a:fillRect/>
          </a:stretch>
        </p:blipFill>
        <p:spPr>
          <a:xfrm>
            <a:off x="4264025" y="6367145"/>
            <a:ext cx="12961620" cy="6145530"/>
          </a:xfrm>
          <a:prstGeom prst="rect">
            <a:avLst/>
          </a:prstGeom>
        </p:spPr>
      </p:pic>
      <p:sp>
        <p:nvSpPr>
          <p:cNvPr id="7" name="文本框 6"/>
          <p:cNvSpPr txBox="1"/>
          <p:nvPr/>
        </p:nvSpPr>
        <p:spPr>
          <a:xfrm>
            <a:off x="1353820" y="12626340"/>
            <a:ext cx="10033635" cy="621665"/>
          </a:xfrm>
          <a:prstGeom prst="rect">
            <a:avLst/>
          </a:prstGeom>
        </p:spPr>
        <p:txBody>
          <a:bodyPr wrap="square">
            <a:noAutofit/>
          </a:bodyPr>
          <a:lstStyle/>
          <a:p>
            <a:r>
              <a:rPr lang="zh-CN" altLang="en-US" sz="2400">
                <a:solidFill>
                  <a:schemeClr val="tx1"/>
                </a:solidFill>
                <a:hlinkClick r:id="rId4"/>
              </a:rPr>
              <a:t>单细胞分析工具</a:t>
            </a:r>
            <a:r>
              <a:rPr lang="en-US" altLang="zh-CN" sz="2400">
                <a:solidFill>
                  <a:schemeClr val="tx1"/>
                </a:solidFill>
                <a:hlinkClick r:id="rId4"/>
              </a:rPr>
              <a:t>--pySCENIC</a:t>
            </a:r>
            <a:r>
              <a:rPr lang="zh-CN" altLang="en-US" sz="2400">
                <a:solidFill>
                  <a:schemeClr val="tx1"/>
                </a:solidFill>
                <a:hlinkClick r:id="rId4"/>
              </a:rPr>
              <a:t>转录因子分析 </a:t>
            </a:r>
            <a:r>
              <a:rPr lang="en-US" altLang="zh-CN" sz="2400">
                <a:solidFill>
                  <a:schemeClr val="tx1"/>
                </a:solidFill>
                <a:hlinkClick r:id="rId4"/>
              </a:rPr>
              <a:t>| Li's Bioinfo-Blog</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1 </a:t>
            </a:r>
            <a:r>
              <a:rPr lang="en-US" dirty="0"/>
              <a:t>TF(Transcription factor)</a:t>
            </a:r>
            <a:endParaRPr lang="zh-CN" altLang="en-US"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129</a:t>
            </a:fld>
            <a:endParaRPr dirty="0"/>
          </a:p>
        </p:txBody>
      </p:sp>
      <p:sp>
        <p:nvSpPr>
          <p:cNvPr id="2" name="Experiment Overview…"/>
          <p:cNvSpPr txBox="1">
            <a:spLocks noGrp="1"/>
          </p:cNvSpPr>
          <p:nvPr>
            <p:ph type="body" idx="1"/>
          </p:nvPr>
        </p:nvSpPr>
        <p:spPr>
          <a:xfrm>
            <a:off x="2172970" y="1831975"/>
            <a:ext cx="20320000" cy="10274300"/>
          </a:xfrm>
          <a:prstGeom prst="rect">
            <a:avLst/>
          </a:prstGeom>
        </p:spPr>
        <p:txBody>
          <a:bodyPr>
            <a:normAutofit fontScale="97500" lnSpcReduction="10000"/>
          </a:bodyPr>
          <a:lstStyle/>
          <a:p>
            <a:r>
              <a:rPr lang="zh-CN" altLang="en-US" sz="4000" dirty="0"/>
              <a:t> </a:t>
            </a:r>
            <a:r>
              <a:rPr sz="4000" dirty="0"/>
              <a:t>The DNA sequence that transcription factors specifically recognize and bind to is called a transcription factor binding site (TFBS), which is in the range of </a:t>
            </a:r>
            <a:r>
              <a:rPr sz="4000" b="1" dirty="0"/>
              <a:t>5 to 20 bp</a:t>
            </a:r>
            <a:r>
              <a:rPr sz="4000" dirty="0"/>
              <a:t> in length. Since the same TF can regulate multiple genes, the TFBS that binds to each target gene is not exactly the same, but has a certain degree of conservatism.</a:t>
            </a:r>
          </a:p>
          <a:p>
            <a:r>
              <a:rPr sz="4000" dirty="0"/>
              <a:t>Based on this, motif is used to summarize the characteristic sequence of TFBS, specifically using PWM (Position Weight Matrix). As shown in the following figure, some sites are a specific base, while some sites are multiple possibilities.</a:t>
            </a:r>
          </a:p>
          <a:p>
            <a:endParaRPr sz="4000" dirty="0"/>
          </a:p>
          <a:p>
            <a:endParaRPr sz="4000" dirty="0"/>
          </a:p>
          <a:p>
            <a:endParaRPr sz="4000" dirty="0"/>
          </a:p>
          <a:p>
            <a:endParaRPr sz="4000" dirty="0"/>
          </a:p>
          <a:p>
            <a:r>
              <a:rPr sz="4000" dirty="0"/>
              <a:t>There may be multiple motifs upstream of the same gene, which may be regulated by multiple TFs; and the same TF may also recognize multiple motifs, thus forming a complex gene expression transcriptional regulatory network.</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pic>
        <p:nvPicPr>
          <p:cNvPr id="5" name="图片 4"/>
          <p:cNvPicPr>
            <a:picLocks noChangeAspect="1"/>
          </p:cNvPicPr>
          <p:nvPr/>
        </p:nvPicPr>
        <p:blipFill>
          <a:blip r:embed="rId3"/>
          <a:stretch>
            <a:fillRect/>
          </a:stretch>
        </p:blipFill>
        <p:spPr>
          <a:xfrm>
            <a:off x="6957060" y="6169025"/>
            <a:ext cx="8484870" cy="3856990"/>
          </a:xfrm>
          <a:prstGeom prst="rect">
            <a:avLst/>
          </a:prstGeom>
        </p:spPr>
      </p:pic>
      <p:sp>
        <p:nvSpPr>
          <p:cNvPr id="7" name="文本框 6"/>
          <p:cNvSpPr txBox="1"/>
          <p:nvPr/>
        </p:nvSpPr>
        <p:spPr>
          <a:xfrm>
            <a:off x="1353820" y="12626340"/>
            <a:ext cx="10033635" cy="621665"/>
          </a:xfrm>
          <a:prstGeom prst="rect">
            <a:avLst/>
          </a:prstGeom>
        </p:spPr>
        <p:txBody>
          <a:bodyPr wrap="square">
            <a:noAutofit/>
          </a:bodyPr>
          <a:lstStyle/>
          <a:p>
            <a:r>
              <a:rPr lang="zh-CN" altLang="en-US" sz="2400">
                <a:solidFill>
                  <a:schemeClr val="tx1"/>
                </a:solidFill>
                <a:hlinkClick r:id="rId4"/>
              </a:rPr>
              <a:t>单细胞分析工具</a:t>
            </a:r>
            <a:r>
              <a:rPr lang="en-US" altLang="zh-CN" sz="2400">
                <a:solidFill>
                  <a:schemeClr val="tx1"/>
                </a:solidFill>
                <a:hlinkClick r:id="rId4"/>
              </a:rPr>
              <a:t>--pySCENIC</a:t>
            </a:r>
            <a:r>
              <a:rPr lang="zh-CN" altLang="en-US" sz="2400">
                <a:solidFill>
                  <a:schemeClr val="tx1"/>
                </a:solidFill>
                <a:hlinkClick r:id="rId4"/>
              </a:rPr>
              <a:t>转录因子分析 </a:t>
            </a:r>
            <a:r>
              <a:rPr lang="en-US" altLang="zh-CN" sz="2400">
                <a:solidFill>
                  <a:schemeClr val="tx1"/>
                </a:solidFill>
                <a:hlinkClick r:id="rId4"/>
              </a:rPr>
              <a:t>| Li's Bioinfo-Blog</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13</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2" name="Experiment Overview…"/>
          <p:cNvSpPr txBox="1">
            <a:spLocks noGrp="1"/>
          </p:cNvSpPr>
          <p:nvPr>
            <p:ph type="body" idx="1"/>
          </p:nvPr>
        </p:nvSpPr>
        <p:spPr>
          <a:xfrm>
            <a:off x="509270" y="2174047"/>
            <a:ext cx="20320000" cy="10160001"/>
          </a:xfrm>
          <a:prstGeom prst="rect">
            <a:avLst/>
          </a:prstGeom>
        </p:spPr>
        <p:txBody>
          <a:bodyPr>
            <a:normAutofit/>
          </a:bodyPr>
          <a:lstStyle/>
          <a:p>
            <a:r>
              <a:rPr lang="en-US" altLang="zh-CN" dirty="0"/>
              <a:t>Droplet-based</a:t>
            </a:r>
            <a:r>
              <a:rPr lang="zh-CN" altLang="en-US" dirty="0"/>
              <a:t> </a:t>
            </a:r>
            <a:r>
              <a:rPr lang="en-US" altLang="zh-CN" dirty="0"/>
              <a:t>scRNA-seq</a:t>
            </a:r>
            <a:r>
              <a:rPr lang="zh-CN" altLang="en-US" dirty="0"/>
              <a:t> </a:t>
            </a:r>
            <a:r>
              <a:rPr lang="en-US" altLang="zh-CN" dirty="0"/>
              <a:t>(Drop-seq,</a:t>
            </a:r>
            <a:r>
              <a:rPr lang="zh-CN" altLang="en-US" dirty="0"/>
              <a:t> </a:t>
            </a:r>
            <a:r>
              <a:rPr lang="en-US" altLang="zh-CN" dirty="0"/>
              <a:t>10x)</a:t>
            </a:r>
            <a:endParaRPr lang="en-US" altLang="zh-CN" sz="3900" dirty="0"/>
          </a:p>
          <a:p>
            <a:pPr lvl="1">
              <a:spcBef>
                <a:spcPts val="1200"/>
              </a:spcBef>
            </a:pPr>
            <a:r>
              <a:rPr lang="en-US" altLang="zh-CN" sz="3900" dirty="0" err="1"/>
              <a:t>Dr.seq</a:t>
            </a:r>
            <a:endParaRPr lang="en-US" sz="3900" dirty="0"/>
          </a:p>
          <a:p>
            <a:pPr lvl="1">
              <a:spcBef>
                <a:spcPts val="1200"/>
              </a:spcBef>
            </a:pPr>
            <a:r>
              <a:rPr lang="en-US" altLang="zh-CN" sz="3900" dirty="0" err="1"/>
              <a:t>CellRanger</a:t>
            </a:r>
            <a:endParaRPr lang="en-US" sz="3900" dirty="0"/>
          </a:p>
          <a:p>
            <a:r>
              <a:rPr lang="zh-CN" altLang="en-US" dirty="0"/>
              <a:t> </a:t>
            </a:r>
            <a:r>
              <a:rPr lang="en-US" dirty="0"/>
              <a:t>Microwell</a:t>
            </a:r>
            <a:r>
              <a:rPr lang="en-US" altLang="zh-CN" dirty="0"/>
              <a:t>-based</a:t>
            </a:r>
            <a:r>
              <a:rPr lang="zh-CN" altLang="en-US" dirty="0"/>
              <a:t> </a:t>
            </a:r>
            <a:r>
              <a:rPr lang="en-US" altLang="zh-CN" dirty="0"/>
              <a:t>scRNA-seq</a:t>
            </a:r>
            <a:r>
              <a:rPr lang="zh-CN" altLang="en-US" dirty="0"/>
              <a:t> </a:t>
            </a:r>
            <a:r>
              <a:rPr lang="en-US" altLang="zh-CN" dirty="0"/>
              <a:t>(</a:t>
            </a:r>
            <a:r>
              <a:rPr lang="en-US" sz="4400" dirty="0"/>
              <a:t>Sma</a:t>
            </a:r>
            <a:r>
              <a:rPr lang="en-US" altLang="zh-CN" sz="4400" dirty="0"/>
              <a:t>rt-seq</a:t>
            </a:r>
            <a:r>
              <a:rPr lang="en-US" altLang="zh-CN" dirty="0"/>
              <a:t>)</a:t>
            </a:r>
          </a:p>
          <a:p>
            <a:pPr lvl="1">
              <a:spcBef>
                <a:spcPts val="1200"/>
              </a:spcBef>
            </a:pPr>
            <a:r>
              <a:rPr lang="en-US" altLang="zh-CN" sz="3900" dirty="0"/>
              <a:t>RNA-seq</a:t>
            </a:r>
            <a:r>
              <a:rPr lang="zh-CN" altLang="en-US" sz="3900" dirty="0"/>
              <a:t> </a:t>
            </a:r>
            <a:r>
              <a:rPr lang="en-US" altLang="zh-CN" sz="3900" dirty="0"/>
              <a:t>pipeline</a:t>
            </a:r>
          </a:p>
          <a:p>
            <a:pPr marL="0" lvl="1"/>
            <a:r>
              <a:rPr lang="en-US" sz="4085" dirty="0">
                <a:sym typeface="+mn-ea"/>
              </a:rPr>
              <a:t>singleron-RD</a:t>
            </a:r>
          </a:p>
          <a:p>
            <a:pPr marL="0" lvl="1"/>
            <a:r>
              <a:rPr lang="en-US" altLang="zh-CN" dirty="0"/>
              <a:t>Huada</a:t>
            </a:r>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2.1 </a:t>
            </a:r>
            <a:r>
              <a:rPr lang="en-US" dirty="0"/>
              <a:t>Single-Cell rEgulatory Network Inference and Clustering</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130</a:t>
            </a:fld>
            <a:endParaRPr dirty="0"/>
          </a:p>
        </p:txBody>
      </p:sp>
      <p:sp>
        <p:nvSpPr>
          <p:cNvPr id="2" name="Experiment Overview…"/>
          <p:cNvSpPr txBox="1">
            <a:spLocks noGrp="1"/>
          </p:cNvSpPr>
          <p:nvPr>
            <p:ph type="body" idx="1"/>
          </p:nvPr>
        </p:nvSpPr>
        <p:spPr>
          <a:xfrm>
            <a:off x="2172970" y="1831975"/>
            <a:ext cx="20320000" cy="10076815"/>
          </a:xfrm>
          <a:prstGeom prst="rect">
            <a:avLst/>
          </a:prstGeom>
        </p:spPr>
        <p:txBody>
          <a:bodyPr>
            <a:normAutofit fontScale="97500" lnSpcReduction="10000"/>
          </a:bodyPr>
          <a:lstStyle/>
          <a:p>
            <a:r>
              <a:rPr lang="zh-CN" altLang="en-US" sz="4000" dirty="0"/>
              <a:t> </a:t>
            </a:r>
            <a:r>
              <a:rPr lang="zh-CN" altLang="en-US" sz="4000" dirty="0">
                <a:sym typeface="+mn-ea"/>
              </a:rPr>
              <a:t> pySCENIC is a lightning-fast python implementation of the SCENIC pipeline (Single-Cell rEgulatory Network Inference and Clustering) which enables biologists to infer transcription factors, gene regulatory networks and cell types from single-cell RNA-seq data.</a:t>
            </a:r>
            <a:endParaRPr lang="zh-CN" altLang="en-US" sz="4000" dirty="0"/>
          </a:p>
          <a:p>
            <a:r>
              <a:rPr lang="zh-CN" altLang="en-US" sz="4000" dirty="0"/>
              <a:t> </a:t>
            </a:r>
            <a:r>
              <a:rPr lang="zh-CN" altLang="en-US" dirty="0"/>
              <a:t> In the first step, GENIE3 (Random Forest)/GRNBoost (Gradient Boosting) infers the co-expression modules between transcription factors and candidate target genes. Each module contains a transcription factor and its target gene, purely based on co-expression;</a:t>
            </a:r>
          </a:p>
          <a:p>
            <a:r>
              <a:rPr lang="en-US" dirty="0"/>
              <a:t>In the second step, RcisTatget analyzes the genes in each co-expression module to identify enriched motifs, retaining only the modules and targets enriched with TF motifs, and constructing a TF-targets network. Each TF and its potential direct targets gene are called a regulator (Regulons);</a:t>
            </a:r>
          </a:p>
          <a:p>
            <a:r>
              <a:rPr lang="en-US" dirty="0"/>
              <a:t>In the third step, AUCelll calculates the activity of the regulator (Regulons), which will determine in which cells the Regulon is "on".</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 – </a:t>
            </a:r>
            <a:r>
              <a:rPr lang="en-US" dirty="0"/>
              <a:t>2.1 </a:t>
            </a:r>
            <a:r>
              <a:rPr dirty="0"/>
              <a:t>Single-Cell rEgulatory Network Inference and Clustering</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131</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pic>
        <p:nvPicPr>
          <p:cNvPr id="5" name="图片 4"/>
          <p:cNvPicPr/>
          <p:nvPr/>
        </p:nvPicPr>
        <p:blipFill>
          <a:blip r:embed="rId3"/>
          <a:stretch>
            <a:fillRect/>
          </a:stretch>
        </p:blipFill>
        <p:spPr>
          <a:xfrm>
            <a:off x="1878965" y="2726690"/>
            <a:ext cx="20296505" cy="8262620"/>
          </a:xfrm>
          <a:prstGeom prst="rect">
            <a:avLst/>
          </a:prstGeom>
        </p:spPr>
      </p:pic>
      <p:sp>
        <p:nvSpPr>
          <p:cNvPr id="2" name="文本框 1"/>
          <p:cNvSpPr txBox="1"/>
          <p:nvPr/>
        </p:nvSpPr>
        <p:spPr>
          <a:xfrm>
            <a:off x="1878965" y="12580620"/>
            <a:ext cx="7535545" cy="460375"/>
          </a:xfrm>
          <a:prstGeom prst="rect">
            <a:avLst/>
          </a:prstGeom>
        </p:spPr>
        <p:txBody>
          <a:bodyPr wrap="square">
            <a:spAutoFit/>
          </a:bodyPr>
          <a:lstStyle/>
          <a:p>
            <a:r>
              <a:rPr lang="en-US" altLang="zh-CN" sz="2400">
                <a:hlinkClick r:id="rId4"/>
              </a:rPr>
              <a:t>pyscenic | </a:t>
            </a:r>
            <a:r>
              <a:rPr lang="zh-CN" altLang="en-US" sz="2400">
                <a:hlinkClick r:id="rId4"/>
              </a:rPr>
              <a:t>单细胞转录因子分析，原理图文详解 </a:t>
            </a:r>
            <a:r>
              <a:rPr lang="en-US" altLang="zh-CN" sz="2400">
                <a:hlinkClick r:id="rId4"/>
              </a:rPr>
              <a:t>- </a:t>
            </a:r>
            <a:r>
              <a:rPr lang="zh-CN" altLang="en-US" sz="2400">
                <a:hlinkClick r:id="rId4"/>
              </a:rPr>
              <a:t>简书</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2.2 </a:t>
            </a:r>
            <a:r>
              <a:rPr lang="en-US" dirty="0"/>
              <a:t>Principle</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132</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
        <p:nvSpPr>
          <p:cNvPr id="3" name="文本占位符 2"/>
          <p:cNvSpPr>
            <a:spLocks noGrp="1"/>
          </p:cNvSpPr>
          <p:nvPr>
            <p:ph type="body" idx="1"/>
          </p:nvPr>
        </p:nvSpPr>
        <p:spPr>
          <a:xfrm>
            <a:off x="2032000" y="1863090"/>
            <a:ext cx="20320000" cy="3056890"/>
          </a:xfrm>
        </p:spPr>
        <p:txBody>
          <a:bodyPr/>
          <a:lstStyle/>
          <a:p>
            <a:r>
              <a:rPr lang="zh-CN" altLang="en-US"/>
              <a:t>The entire transcription factor analysis process is divided into Co-expression, Motif-discovery, and Cell-scoring, which correspond to the three sub-commands grn, ctx, and aucell of the pyscenic software respectively.</a:t>
            </a:r>
          </a:p>
        </p:txBody>
      </p:sp>
      <p:pic>
        <p:nvPicPr>
          <p:cNvPr id="2" name="图片 1"/>
          <p:cNvPicPr>
            <a:picLocks noChangeAspect="1"/>
          </p:cNvPicPr>
          <p:nvPr/>
        </p:nvPicPr>
        <p:blipFill>
          <a:blip r:embed="rId3"/>
          <a:stretch>
            <a:fillRect/>
          </a:stretch>
        </p:blipFill>
        <p:spPr>
          <a:xfrm>
            <a:off x="2908935" y="5531485"/>
            <a:ext cx="18856960" cy="5547360"/>
          </a:xfrm>
          <a:prstGeom prst="rect">
            <a:avLst/>
          </a:prstGeom>
        </p:spPr>
      </p:pic>
      <p:sp>
        <p:nvSpPr>
          <p:cNvPr id="4" name="文本框 3"/>
          <p:cNvSpPr txBox="1"/>
          <p:nvPr/>
        </p:nvSpPr>
        <p:spPr>
          <a:xfrm>
            <a:off x="1878965" y="12580620"/>
            <a:ext cx="7535545" cy="460375"/>
          </a:xfrm>
          <a:prstGeom prst="rect">
            <a:avLst/>
          </a:prstGeom>
        </p:spPr>
        <p:txBody>
          <a:bodyPr wrap="square">
            <a:spAutoFit/>
          </a:bodyPr>
          <a:lstStyle/>
          <a:p>
            <a:r>
              <a:rPr lang="en-US" altLang="zh-CN" sz="2400">
                <a:hlinkClick r:id="rId4"/>
              </a:rPr>
              <a:t>pyscenic | </a:t>
            </a:r>
            <a:r>
              <a:rPr lang="zh-CN" altLang="en-US" sz="2400">
                <a:hlinkClick r:id="rId4"/>
              </a:rPr>
              <a:t>单细胞转录因子分析，原理图文详解 </a:t>
            </a:r>
            <a:r>
              <a:rPr lang="en-US" altLang="zh-CN" sz="2400">
                <a:hlinkClick r:id="rId4"/>
              </a:rPr>
              <a:t>- </a:t>
            </a:r>
            <a:r>
              <a:rPr lang="zh-CN" altLang="en-US" sz="2400">
                <a:hlinkClick r:id="rId4"/>
              </a:rPr>
              <a:t>简书</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2.2.1 </a:t>
            </a:r>
            <a:r>
              <a:rPr lang="en-US" dirty="0"/>
              <a:t>Principle(grn)</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133</a:t>
            </a:fld>
            <a:endParaRPr dirty="0"/>
          </a:p>
        </p:txBody>
      </p:sp>
      <p:sp>
        <p:nvSpPr>
          <p:cNvPr id="6" name="TextBox 5"/>
          <p:cNvSpPr txBox="1"/>
          <p:nvPr/>
        </p:nvSpPr>
        <p:spPr>
          <a:xfrm>
            <a:off x="17482294" y="1259812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
        <p:nvSpPr>
          <p:cNvPr id="3" name="文本占位符 2"/>
          <p:cNvSpPr>
            <a:spLocks noGrp="1"/>
          </p:cNvSpPr>
          <p:nvPr>
            <p:ph type="body" idx="1"/>
          </p:nvPr>
        </p:nvSpPr>
        <p:spPr>
          <a:xfrm>
            <a:off x="773430" y="1678940"/>
            <a:ext cx="18004790" cy="7043420"/>
          </a:xfrm>
        </p:spPr>
        <p:txBody>
          <a:bodyPr>
            <a:noAutofit/>
          </a:bodyPr>
          <a:lstStyle/>
          <a:p>
            <a:pPr eaLnBrk="1" fontAlgn="auto" hangingPunct="1"/>
            <a:r>
              <a:rPr lang="zh-CN" altLang="en-US" sz="3200" b="1"/>
              <a:t>Single cell data preprocessing：</a:t>
            </a:r>
            <a:r>
              <a:rPr lang="zh-CN" altLang="en-US" sz="3200"/>
              <a:t>Input: single cell sequencing data; Output: single cell expression matrix</a:t>
            </a:r>
            <a:r>
              <a:rPr lang="en-US" altLang="zh-CN" sz="3200"/>
              <a:t>. </a:t>
            </a:r>
          </a:p>
          <a:p>
            <a:pPr lvl="1" algn="l" eaLnBrk="1" fontAlgn="auto" hangingPunct="1">
              <a:spcBef>
                <a:spcPts val="1200"/>
              </a:spcBef>
            </a:pPr>
            <a:r>
              <a:rPr lang="zh-CN" altLang="en-US" sz="3200" dirty="0"/>
              <a:t>This step mainly reads in single cell data, filters low-quality cells and low-expressed genes; then stores the single cell count expression matrix (row name is cell, column name is gene) in csv format (or loom)</a:t>
            </a:r>
          </a:p>
          <a:p>
            <a:pPr eaLnBrk="1" fontAlgn="auto" hangingPunct="1"/>
            <a:r>
              <a:rPr lang="zh-CN" altLang="en-US" sz="3200" b="1"/>
              <a:t>Network inference：</a:t>
            </a:r>
            <a:r>
              <a:rPr lang="zh-CN" altLang="en-US" sz="3200"/>
              <a:t>Input: single cell expression matrix, transcription factor list; Output: TF-gene.csv file. The first column is the transcription factor, the second column is the co-expressed gene, and the third column is the co-expression intensity (weight)</a:t>
            </a:r>
          </a:p>
          <a:p>
            <a:pPr lvl="1" algn="l" eaLnBrk="1" fontAlgn="auto" hangingPunct="1">
              <a:spcBef>
                <a:spcPts val="1200"/>
              </a:spcBef>
            </a:pPr>
            <a:r>
              <a:rPr lang="zh-CN" altLang="en-US" sz="3200" dirty="0"/>
              <a:t>Input the single cell expression matrix and the transcription factor list, and the software constructs the regulatory network of transcription factors and potential target genes based on co-expression. The algorithm for building the network can be GENIE3 and GRNBoot2 (default parameters). The network construction involves random processes. If you want to keep the results consistent during the replay, you can set the random seed.</a:t>
            </a:r>
          </a:p>
        </p:txBody>
      </p:sp>
      <p:pic>
        <p:nvPicPr>
          <p:cNvPr id="4" name="图片 3"/>
          <p:cNvPicPr>
            <a:picLocks noChangeAspect="1"/>
          </p:cNvPicPr>
          <p:nvPr/>
        </p:nvPicPr>
        <p:blipFill>
          <a:blip r:embed="rId3"/>
          <a:stretch>
            <a:fillRect/>
          </a:stretch>
        </p:blipFill>
        <p:spPr>
          <a:xfrm>
            <a:off x="4312285" y="8660765"/>
            <a:ext cx="10636885" cy="4521200"/>
          </a:xfrm>
          <a:prstGeom prst="rect">
            <a:avLst/>
          </a:prstGeom>
        </p:spPr>
      </p:pic>
      <p:pic>
        <p:nvPicPr>
          <p:cNvPr id="7" name="图片 6"/>
          <p:cNvPicPr/>
          <p:nvPr/>
        </p:nvPicPr>
        <p:blipFill>
          <a:blip r:embed="rId4"/>
          <a:stretch>
            <a:fillRect/>
          </a:stretch>
        </p:blipFill>
        <p:spPr>
          <a:xfrm>
            <a:off x="18919190" y="2809240"/>
            <a:ext cx="5464810" cy="7097395"/>
          </a:xfrm>
          <a:prstGeom prst="rect">
            <a:avLst/>
          </a:prstGeom>
        </p:spPr>
      </p:pic>
      <p:sp>
        <p:nvSpPr>
          <p:cNvPr id="2" name="文本框 1"/>
          <p:cNvSpPr txBox="1"/>
          <p:nvPr/>
        </p:nvSpPr>
        <p:spPr>
          <a:xfrm>
            <a:off x="10959465" y="12721590"/>
            <a:ext cx="7535545" cy="460375"/>
          </a:xfrm>
          <a:prstGeom prst="rect">
            <a:avLst/>
          </a:prstGeom>
        </p:spPr>
        <p:txBody>
          <a:bodyPr wrap="square">
            <a:spAutoFit/>
          </a:bodyPr>
          <a:lstStyle/>
          <a:p>
            <a:r>
              <a:rPr lang="en-US" altLang="zh-CN" sz="2400">
                <a:hlinkClick r:id="rId5"/>
              </a:rPr>
              <a:t>pyscenic | </a:t>
            </a:r>
            <a:r>
              <a:rPr lang="zh-CN" altLang="en-US" sz="2400">
                <a:hlinkClick r:id="rId5"/>
              </a:rPr>
              <a:t>单细胞转录因子分析，原理图文详解 </a:t>
            </a:r>
            <a:r>
              <a:rPr lang="en-US" altLang="zh-CN" sz="2400">
                <a:hlinkClick r:id="rId5"/>
              </a:rPr>
              <a:t>- </a:t>
            </a:r>
            <a:r>
              <a:rPr lang="zh-CN" altLang="en-US" sz="2400">
                <a:hlinkClick r:id="rId5"/>
              </a:rPr>
              <a:t>简书</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2.2.2 </a:t>
            </a:r>
            <a:r>
              <a:rPr lang="en-US" dirty="0"/>
              <a:t>Principle(ctx)</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134</a:t>
            </a:fld>
            <a:endParaRPr dirty="0"/>
          </a:p>
        </p:txBody>
      </p:sp>
      <p:sp>
        <p:nvSpPr>
          <p:cNvPr id="6" name="TextBox 5"/>
          <p:cNvSpPr txBox="1"/>
          <p:nvPr/>
        </p:nvSpPr>
        <p:spPr>
          <a:xfrm>
            <a:off x="15986234" y="124355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
        <p:nvSpPr>
          <p:cNvPr id="3" name="文本占位符 2"/>
          <p:cNvSpPr>
            <a:spLocks noGrp="1"/>
          </p:cNvSpPr>
          <p:nvPr>
            <p:ph type="body" idx="1"/>
          </p:nvPr>
        </p:nvSpPr>
        <p:spPr>
          <a:xfrm>
            <a:off x="1040765" y="1591310"/>
            <a:ext cx="22637115" cy="10956925"/>
          </a:xfrm>
        </p:spPr>
        <p:txBody>
          <a:bodyPr>
            <a:noAutofit/>
          </a:bodyPr>
          <a:lstStyle/>
          <a:p>
            <a:pPr marL="0" indent="0">
              <a:buNone/>
            </a:pPr>
            <a:r>
              <a:rPr sz="4000" b="1"/>
              <a:t>(1) Module generation</a:t>
            </a:r>
          </a:p>
          <a:p>
            <a:pPr eaLnBrk="1" fontAlgn="auto" hangingPunct="1">
              <a:spcBef>
                <a:spcPts val="1800"/>
              </a:spcBef>
            </a:pPr>
            <a:r>
              <a:rPr sz="3600"/>
              <a:t>Input: TF-gene.csv</a:t>
            </a:r>
            <a:r>
              <a:rPr lang="en-US" sz="3600"/>
              <a:t>(</a:t>
            </a:r>
            <a:r>
              <a:rPr sz="3600"/>
              <a:t>obtained in the previous step</a:t>
            </a:r>
            <a:r>
              <a:rPr lang="en-US" sz="3600"/>
              <a:t>)</a:t>
            </a:r>
            <a:r>
              <a:rPr sz="3600"/>
              <a:t>, motif-gene annotation data</a:t>
            </a:r>
            <a:r>
              <a:rPr lang="en-US" sz="3600"/>
              <a:t>(.feather)</a:t>
            </a:r>
            <a:r>
              <a:rPr sz="3600"/>
              <a:t>, motif-TF annotation data</a:t>
            </a:r>
            <a:r>
              <a:rPr lang="en-US" sz="3600"/>
              <a:t>(.tbl)</a:t>
            </a:r>
            <a:r>
              <a:rPr sz="3600"/>
              <a:t>, single-cell expression data</a:t>
            </a:r>
            <a:r>
              <a:rPr lang="en-US" sz="3600"/>
              <a:t>(.loom); </a:t>
            </a:r>
            <a:r>
              <a:rPr sz="3600">
                <a:sym typeface="+mn-ea"/>
              </a:rPr>
              <a:t>Output: motif enrichment results or regulon data</a:t>
            </a:r>
          </a:p>
          <a:p>
            <a:pPr marL="0" indent="0" eaLnBrk="1" fontAlgn="auto" hangingPunct="1">
              <a:spcBef>
                <a:spcPts val="1800"/>
              </a:spcBef>
              <a:buNone/>
            </a:pPr>
            <a:endParaRPr sz="3600"/>
          </a:p>
          <a:p>
            <a:pPr eaLnBrk="1" fontAlgn="auto" hangingPunct="1">
              <a:spcBef>
                <a:spcPts val="1800"/>
              </a:spcBef>
            </a:pPr>
            <a:r>
              <a:rPr lang="zh-CN" altLang="en-US" sz="3600"/>
              <a:t>First, according to the TF-gene.csv file obtained in step 2, calculate the TF-module (one Translate factor and its target genes). Scenic provides the following three ways to calculate it.</a:t>
            </a:r>
          </a:p>
          <a:p>
            <a:pPr marL="0" indent="0" eaLnBrk="1" fontAlgn="auto" hangingPunct="1">
              <a:spcBef>
                <a:spcPts val="1800"/>
              </a:spcBef>
              <a:buNone/>
            </a:pPr>
            <a:endParaRPr lang="zh-CN" altLang="en-US" sz="3600"/>
          </a:p>
          <a:p>
            <a:pPr algn="l" eaLnBrk="1" fontAlgn="auto" hangingPunct="1">
              <a:spcBef>
                <a:spcPts val="1800"/>
              </a:spcBef>
              <a:buChar char="-"/>
            </a:pPr>
            <a:r>
              <a:rPr sz="3600"/>
              <a:t>According to the correlation direction between regulatory genes and transcription factors, they can be divided into activating modules (ρ ≥ +0.03) and repressing modules (ρ ≤ −0.03). Since the number of negatively correlated modules (TF-mediated transcriptional repression of target genes) is generally small, by default, only positively correlated activating modules are retained for subsequent analysis.</a:t>
            </a:r>
          </a:p>
          <a:p>
            <a:pPr marL="0" indent="0" algn="l" eaLnBrk="1" fontAlgn="auto" hangingPunct="1">
              <a:spcBef>
                <a:spcPts val="1800"/>
              </a:spcBef>
              <a:buNone/>
            </a:pPr>
            <a:endParaRPr sz="3600"/>
          </a:p>
          <a:p>
            <a:pPr algn="l" eaLnBrk="1" fontAlgn="auto" hangingPunct="1">
              <a:spcBef>
                <a:spcPts val="1800"/>
              </a:spcBef>
              <a:buChar char="-"/>
            </a:pPr>
            <a:r>
              <a:rPr sz="3600"/>
              <a:t>Finally, the minimum number of genes contained in the module can be limited, and the default is 20.</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2.2.2 </a:t>
            </a:r>
            <a:r>
              <a:rPr lang="en-US" dirty="0"/>
              <a:t>Principle(ctx)</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135</a:t>
            </a:fld>
            <a:endParaRPr dirty="0"/>
          </a:p>
        </p:txBody>
      </p:sp>
      <p:sp>
        <p:nvSpPr>
          <p:cNvPr id="6" name="TextBox 5"/>
          <p:cNvSpPr txBox="1"/>
          <p:nvPr/>
        </p:nvSpPr>
        <p:spPr>
          <a:xfrm>
            <a:off x="15986234" y="124355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
        <p:nvSpPr>
          <p:cNvPr id="3" name="文本占位符 2"/>
          <p:cNvSpPr>
            <a:spLocks noGrp="1"/>
          </p:cNvSpPr>
          <p:nvPr>
            <p:ph type="body" idx="1"/>
          </p:nvPr>
        </p:nvSpPr>
        <p:spPr>
          <a:xfrm>
            <a:off x="1309370" y="1591310"/>
            <a:ext cx="16213455" cy="7508875"/>
          </a:xfrm>
        </p:spPr>
        <p:txBody>
          <a:bodyPr>
            <a:noAutofit/>
          </a:bodyPr>
          <a:lstStyle/>
          <a:p>
            <a:pPr marL="0" indent="0">
              <a:buNone/>
            </a:pPr>
            <a:r>
              <a:rPr sz="4000" b="1"/>
              <a:t>(</a:t>
            </a:r>
            <a:r>
              <a:rPr lang="en-US" sz="4000" b="1"/>
              <a:t>2</a:t>
            </a:r>
            <a:r>
              <a:rPr sz="4000" b="1"/>
              <a:t>) Motif enrichment</a:t>
            </a:r>
          </a:p>
          <a:p>
            <a:pPr eaLnBrk="1" fontAlgn="auto" hangingPunct="1">
              <a:spcBef>
                <a:spcPts val="1800"/>
              </a:spcBef>
            </a:pPr>
            <a:r>
              <a:rPr sz="3600"/>
              <a:t>In the provided motif-gene annotation file, the gene ranking of each motif is provided, that is, which genes' upstream regions contain the regions most similar to the motif.</a:t>
            </a:r>
          </a:p>
          <a:p>
            <a:pPr eaLnBrk="1" fontAlgn="auto" hangingPunct="1">
              <a:spcBef>
                <a:spcPts val="1800"/>
              </a:spcBef>
            </a:pPr>
            <a:r>
              <a:rPr sz="3600"/>
              <a:t>Based on this, calculate which motifs are enriched in each module. Then, based on the motif-TF annotation data, determine whether the motif enriched by the module is the motif of the module TF. Then, predict the real target gene in the module through the module's motif, and remove the false positive or indirect targets.</a:t>
            </a:r>
          </a:p>
          <a:p>
            <a:pPr eaLnBrk="1" fontAlgn="auto" hangingPunct="1">
              <a:spcBef>
                <a:spcPts val="1800"/>
              </a:spcBef>
            </a:pPr>
            <a:r>
              <a:rPr sz="3600"/>
              <a:t>Finally, merge all the retained genes of the same TF as a Regulon (one TF and its target gene)</a:t>
            </a:r>
          </a:p>
        </p:txBody>
      </p:sp>
      <p:pic>
        <p:nvPicPr>
          <p:cNvPr id="2" name="图片 1"/>
          <p:cNvPicPr>
            <a:picLocks noChangeAspect="1"/>
          </p:cNvPicPr>
          <p:nvPr/>
        </p:nvPicPr>
        <p:blipFill>
          <a:blip r:embed="rId3"/>
          <a:stretch>
            <a:fillRect/>
          </a:stretch>
        </p:blipFill>
        <p:spPr>
          <a:xfrm>
            <a:off x="7273290" y="8291830"/>
            <a:ext cx="8163560" cy="4955540"/>
          </a:xfrm>
          <a:prstGeom prst="rect">
            <a:avLst/>
          </a:prstGeom>
        </p:spPr>
      </p:pic>
      <p:pic>
        <p:nvPicPr>
          <p:cNvPr id="4" name="图片 3"/>
          <p:cNvPicPr>
            <a:picLocks noChangeAspect="1"/>
          </p:cNvPicPr>
          <p:nvPr/>
        </p:nvPicPr>
        <p:blipFill>
          <a:blip r:embed="rId4"/>
          <a:stretch>
            <a:fillRect/>
          </a:stretch>
        </p:blipFill>
        <p:spPr>
          <a:xfrm>
            <a:off x="17988280" y="2633345"/>
            <a:ext cx="5689600" cy="7710805"/>
          </a:xfrm>
          <a:prstGeom prst="rect">
            <a:avLst/>
          </a:prstGeom>
        </p:spPr>
      </p:pic>
      <p:sp>
        <p:nvSpPr>
          <p:cNvPr id="5" name="文本框 4"/>
          <p:cNvSpPr txBox="1"/>
          <p:nvPr/>
        </p:nvSpPr>
        <p:spPr>
          <a:xfrm>
            <a:off x="591185" y="12600940"/>
            <a:ext cx="7535545" cy="460375"/>
          </a:xfrm>
          <a:prstGeom prst="rect">
            <a:avLst/>
          </a:prstGeom>
        </p:spPr>
        <p:txBody>
          <a:bodyPr wrap="square">
            <a:spAutoFit/>
          </a:bodyPr>
          <a:lstStyle/>
          <a:p>
            <a:r>
              <a:rPr lang="en-US" altLang="zh-CN" sz="2400">
                <a:hlinkClick r:id="rId5"/>
              </a:rPr>
              <a:t>pyscenic | </a:t>
            </a:r>
            <a:r>
              <a:rPr lang="zh-CN" altLang="en-US" sz="2400">
                <a:hlinkClick r:id="rId5"/>
              </a:rPr>
              <a:t>单细胞转录因子分析，原理图文详解 </a:t>
            </a:r>
            <a:r>
              <a:rPr lang="en-US" altLang="zh-CN" sz="2400">
                <a:hlinkClick r:id="rId5"/>
              </a:rPr>
              <a:t>- </a:t>
            </a:r>
            <a:r>
              <a:rPr lang="zh-CN" altLang="en-US" sz="2400">
                <a:hlinkClick r:id="rId5"/>
              </a:rPr>
              <a:t>简书</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2.2.3 </a:t>
            </a:r>
            <a:r>
              <a:rPr lang="en-US" dirty="0"/>
              <a:t>Principle(aucell)</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136</a:t>
            </a:fld>
            <a:endParaRPr dirty="0"/>
          </a:p>
        </p:txBody>
      </p:sp>
      <p:sp>
        <p:nvSpPr>
          <p:cNvPr id="6" name="TextBox 5"/>
          <p:cNvSpPr txBox="1"/>
          <p:nvPr/>
        </p:nvSpPr>
        <p:spPr>
          <a:xfrm>
            <a:off x="15986234" y="124355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
        <p:nvSpPr>
          <p:cNvPr id="3" name="文本占位符 2"/>
          <p:cNvSpPr>
            <a:spLocks noGrp="1"/>
          </p:cNvSpPr>
          <p:nvPr>
            <p:ph type="body" idx="1"/>
          </p:nvPr>
        </p:nvSpPr>
        <p:spPr>
          <a:xfrm>
            <a:off x="1309370" y="1736090"/>
            <a:ext cx="16915765" cy="10572115"/>
          </a:xfrm>
        </p:spPr>
        <p:txBody>
          <a:bodyPr>
            <a:noAutofit/>
          </a:bodyPr>
          <a:lstStyle/>
          <a:p>
            <a:pPr marL="0" indent="0">
              <a:buNone/>
            </a:pPr>
            <a:r>
              <a:rPr sz="4000" b="1"/>
              <a:t>Regulon Activity Score</a:t>
            </a:r>
          </a:p>
          <a:p>
            <a:pPr algn="l">
              <a:spcBef>
                <a:spcPts val="1800"/>
              </a:spcBef>
            </a:pPr>
            <a:r>
              <a:rPr sz="3600"/>
              <a:t>Based on all Regulons (which can be considered as Gene Sets) obtained in the previous step, the single-cell expression matrix is ​​combined to evaluate the expression score of each Regulon in each cell.</a:t>
            </a:r>
          </a:p>
          <a:p>
            <a:pPr eaLnBrk="1" fontAlgn="auto" hangingPunct="1">
              <a:spcBef>
                <a:spcPts val="1800"/>
              </a:spcBef>
            </a:pPr>
            <a:r>
              <a:rPr sz="3600"/>
              <a:t>It should be noted that this step also has a random seed parameter. If you want to ensure that the results are reproduced later, it is best to set the parameter.</a:t>
            </a:r>
          </a:p>
          <a:p>
            <a:pPr eaLnBrk="1" fontAlgn="auto" hangingPunct="1">
              <a:spcBef>
                <a:spcPts val="1800"/>
              </a:spcBef>
            </a:pPr>
            <a:r>
              <a:rPr sz="3600"/>
              <a:t>The expression activity of the same Regulon in different cells can be compared, but the expression of different Regulons in the same cell is difficult to compare.</a:t>
            </a:r>
          </a:p>
          <a:p>
            <a:pPr eaLnBrk="1" fontAlgn="auto" hangingPunct="1">
              <a:spcBef>
                <a:spcPts val="1800"/>
              </a:spcBef>
            </a:pPr>
            <a:endParaRPr sz="3600"/>
          </a:p>
          <a:p>
            <a:pPr eaLnBrk="1" fontAlgn="auto" hangingPunct="1">
              <a:spcBef>
                <a:spcPts val="1800"/>
              </a:spcBef>
            </a:pPr>
            <a:r>
              <a:rPr sz="3600"/>
              <a:t>This article provides an analytical approach to binarize the activity score of Regulon, that is, whether it is activated (On/Off). This is mainly done by fitting the mixed Gaussian distribution of those Regulons with bimodal distribution curves, determining the appropriate segmentation threshold, and thus dividing the cells into two states.</a:t>
            </a:r>
          </a:p>
        </p:txBody>
      </p:sp>
      <p:pic>
        <p:nvPicPr>
          <p:cNvPr id="4" name="图片 3"/>
          <p:cNvPicPr>
            <a:picLocks noChangeAspect="1"/>
          </p:cNvPicPr>
          <p:nvPr/>
        </p:nvPicPr>
        <p:blipFill>
          <a:blip r:embed="rId3"/>
          <a:stretch>
            <a:fillRect/>
          </a:stretch>
        </p:blipFill>
        <p:spPr>
          <a:xfrm>
            <a:off x="18634075" y="3520440"/>
            <a:ext cx="5168900" cy="6965950"/>
          </a:xfrm>
          <a:prstGeom prst="rect">
            <a:avLst/>
          </a:prstGeom>
        </p:spPr>
      </p:pic>
      <p:sp>
        <p:nvSpPr>
          <p:cNvPr id="2" name="文本框 1"/>
          <p:cNvSpPr txBox="1"/>
          <p:nvPr/>
        </p:nvSpPr>
        <p:spPr>
          <a:xfrm>
            <a:off x="1480820" y="12538710"/>
            <a:ext cx="7535545" cy="460375"/>
          </a:xfrm>
          <a:prstGeom prst="rect">
            <a:avLst/>
          </a:prstGeom>
        </p:spPr>
        <p:txBody>
          <a:bodyPr wrap="square">
            <a:spAutoFit/>
          </a:bodyPr>
          <a:lstStyle/>
          <a:p>
            <a:r>
              <a:rPr lang="en-US" altLang="zh-CN" sz="2400">
                <a:hlinkClick r:id="rId4"/>
              </a:rPr>
              <a:t>pyscenic | </a:t>
            </a:r>
            <a:r>
              <a:rPr lang="zh-CN" altLang="en-US" sz="2400">
                <a:hlinkClick r:id="rId4"/>
              </a:rPr>
              <a:t>单细胞转录因子分析，原理图文详解 </a:t>
            </a:r>
            <a:r>
              <a:rPr lang="en-US" altLang="zh-CN" sz="2400">
                <a:hlinkClick r:id="rId4"/>
              </a:rPr>
              <a:t>- </a:t>
            </a:r>
            <a:r>
              <a:rPr lang="zh-CN" altLang="en-US" sz="2400">
                <a:hlinkClick r:id="rId4"/>
              </a:rPr>
              <a:t>简书</a:t>
            </a: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3.1 command usage</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137</a:t>
            </a:fld>
            <a:endParaRPr dirty="0"/>
          </a:p>
        </p:txBody>
      </p:sp>
      <p:sp>
        <p:nvSpPr>
          <p:cNvPr id="6" name="TextBox 5"/>
          <p:cNvSpPr txBox="1"/>
          <p:nvPr/>
        </p:nvSpPr>
        <p:spPr>
          <a:xfrm>
            <a:off x="15986234" y="124355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:Tiancheng Yu</a:t>
            </a:r>
            <a:endParaRPr lang="en-US" dirty="0"/>
          </a:p>
        </p:txBody>
      </p:sp>
      <p:sp>
        <p:nvSpPr>
          <p:cNvPr id="10" name="文本框 9"/>
          <p:cNvSpPr txBox="1"/>
          <p:nvPr/>
        </p:nvSpPr>
        <p:spPr>
          <a:xfrm>
            <a:off x="2603500" y="1680845"/>
            <a:ext cx="1624584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You can use pyscenic step-by-step</a:t>
            </a:r>
          </a:p>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1. pyscenic grn</a:t>
            </a:r>
          </a:p>
        </p:txBody>
      </p:sp>
      <p:graphicFrame>
        <p:nvGraphicFramePr>
          <p:cNvPr id="5" name="表格 4"/>
          <p:cNvGraphicFramePr/>
          <p:nvPr>
            <p:custDataLst>
              <p:tags r:id="rId1"/>
            </p:custDataLst>
          </p:nvPr>
        </p:nvGraphicFramePr>
        <p:xfrm>
          <a:off x="2352040" y="2970530"/>
          <a:ext cx="19890105" cy="9180509"/>
        </p:xfrm>
        <a:graphic>
          <a:graphicData uri="http://schemas.openxmlformats.org/drawingml/2006/table">
            <a:tbl>
              <a:tblPr firstRow="1" bandRow="1">
                <a:tableStyleId>{5C22544A-7EE6-4342-B048-85BDC9FD1C3A}</a:tableStyleId>
              </a:tblPr>
              <a:tblGrid>
                <a:gridCol w="3556635">
                  <a:extLst>
                    <a:ext uri="{9D8B030D-6E8A-4147-A177-3AD203B41FA5}">
                      <a16:colId xmlns:a16="http://schemas.microsoft.com/office/drawing/2014/main" val="20000"/>
                    </a:ext>
                  </a:extLst>
                </a:gridCol>
                <a:gridCol w="12517120">
                  <a:extLst>
                    <a:ext uri="{9D8B030D-6E8A-4147-A177-3AD203B41FA5}">
                      <a16:colId xmlns:a16="http://schemas.microsoft.com/office/drawing/2014/main" val="20001"/>
                    </a:ext>
                  </a:extLst>
                </a:gridCol>
                <a:gridCol w="3816350">
                  <a:extLst>
                    <a:ext uri="{9D8B030D-6E8A-4147-A177-3AD203B41FA5}">
                      <a16:colId xmlns:a16="http://schemas.microsoft.com/office/drawing/2014/main" val="20002"/>
                    </a:ext>
                  </a:extLst>
                </a:gridCol>
              </a:tblGrid>
              <a:tr h="47625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Parameter</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Description</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Default Value</a:t>
                      </a:r>
                    </a:p>
                  </a:txBody>
                  <a:tcPr marL="6667" marR="6667" marT="6667" marB="0" anchor="ctr"/>
                </a:tc>
                <a:extLst>
                  <a:ext uri="{0D108BD9-81ED-4DB2-BD59-A6C34878D82A}">
                    <a16:rowId xmlns:a16="http://schemas.microsoft.com/office/drawing/2014/main" val="10000"/>
                  </a:ext>
                </a:extLst>
              </a:tr>
              <a:tr h="110363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expression_mtx_fname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file containing the expression matrix for the single cell experiment. Supports two file formats: csv (rows=cells x columns=genes) or loom (rows=genes x columns=cells).</a:t>
                      </a:r>
                    </a:p>
                  </a:txBody>
                  <a:tcPr marL="6667" marR="6667" marT="6667" marB="0" anchor="ctr"/>
                </a:tc>
                <a:tc>
                  <a:txBody>
                    <a:bodyPr/>
                    <a:lstStyle/>
                    <a:p>
                      <a:pPr algn="l" fontAlgn="ctr"/>
                      <a:r>
                        <a:rPr lang="en-US" altLang="zh-CN" sz="2400">
                          <a:solidFill>
                            <a:srgbClr val="000000"/>
                          </a:solidFill>
                          <a:latin typeface="宋体" panose="02010600030101010101" pitchFamily="2" charset="-122"/>
                          <a:ea typeface="宋体" panose="02010600030101010101" pitchFamily="2" charset="-122"/>
                          <a:sym typeface="+mn-ea"/>
                        </a:rPr>
                        <a:t>required</a:t>
                      </a:r>
                      <a:endParaRPr lang="en-US" altLang="zh-CN" sz="2400" b="1" i="0">
                        <a:solidFill>
                          <a:srgbClr val="000000"/>
                        </a:solidFill>
                        <a:latin typeface="宋体" panose="02010600030101010101" pitchFamily="2" charset="-122"/>
                        <a:ea typeface="宋体" panose="02010600030101010101" pitchFamily="2" charset="-122"/>
                      </a:endParaRPr>
                    </a:p>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01"/>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tfs_fname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file containing the list of transcription factors (TXT; one TF per line).</a:t>
                      </a:r>
                    </a:p>
                  </a:txBody>
                  <a:tcPr marL="6667" marR="6667" marT="6667" marB="0" anchor="ctr"/>
                </a:tc>
                <a:tc>
                  <a:txBody>
                    <a:bodyPr/>
                    <a:lstStyle/>
                    <a:p>
                      <a:pPr algn="l" fontAlgn="ctr"/>
                      <a:r>
                        <a:rPr lang="en-US" altLang="zh-CN" sz="2400">
                          <a:solidFill>
                            <a:srgbClr val="000000"/>
                          </a:solidFill>
                          <a:latin typeface="宋体" panose="02010600030101010101" pitchFamily="2" charset="-122"/>
                          <a:ea typeface="宋体" panose="02010600030101010101" pitchFamily="2" charset="-122"/>
                          <a:sym typeface="+mn-ea"/>
                        </a:rPr>
                        <a:t>required</a:t>
                      </a:r>
                      <a:endParaRPr lang="en-US" altLang="zh-CN" sz="2400" b="1" i="0">
                        <a:solidFill>
                          <a:srgbClr val="000000"/>
                        </a:solidFill>
                        <a:latin typeface="宋体" panose="02010600030101010101" pitchFamily="2" charset="-122"/>
                        <a:ea typeface="宋体" panose="02010600030101010101" pitchFamily="2" charset="-122"/>
                      </a:endParaRPr>
                    </a:p>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02"/>
                  </a:ext>
                </a:extLst>
              </a:tr>
              <a:tr h="121412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-o/--output</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Output file/stream, i.e. a table of TF-target genes (CSV).</a:t>
                      </a:r>
                    </a:p>
                  </a:txBody>
                  <a:tcPr marL="6667" marR="6667" marT="6667" marB="0" anchor="ctr"/>
                </a:tc>
                <a:tc>
                  <a:txBody>
                    <a:bodyPr/>
                    <a:lstStyle/>
                    <a:p>
                      <a:pPr algn="l" fontAlgn="ctr"/>
                      <a:r>
                        <a:rPr lang="en-US" altLang="zh-CN" sz="2400">
                          <a:solidFill>
                            <a:srgbClr val="000000"/>
                          </a:solidFill>
                          <a:latin typeface="宋体" panose="02010600030101010101" pitchFamily="2" charset="-122"/>
                          <a:ea typeface="宋体" panose="02010600030101010101" pitchFamily="2" charset="-122"/>
                          <a:sym typeface="+mn-ea"/>
                        </a:rPr>
                        <a:t>required</a:t>
                      </a:r>
                      <a:endParaRPr lang="en-US" altLang="zh-CN" sz="2400" b="1" i="0">
                        <a:solidFill>
                          <a:srgbClr val="000000"/>
                        </a:solidFill>
                        <a:latin typeface="宋体" panose="02010600030101010101" pitchFamily="2" charset="-122"/>
                        <a:ea typeface="宋体" panose="02010600030101010101" pitchFamily="2" charset="-122"/>
                      </a:endParaRPr>
                    </a:p>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03"/>
                  </a:ext>
                </a:extLst>
              </a:tr>
              <a:tr h="60960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-T/--TRANSPOSE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Transpose the expression matrix (rows=genes x columns=cells).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FALSE</a:t>
                      </a:r>
                    </a:p>
                  </a:txBody>
                  <a:tcPr marL="6667" marR="6667" marT="6667" marB="0" anchor="ctr"/>
                </a:tc>
                <a:extLst>
                  <a:ext uri="{0D108BD9-81ED-4DB2-BD59-A6C34878D82A}">
                    <a16:rowId xmlns:a16="http://schemas.microsoft.com/office/drawing/2014/main" val="10004"/>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-m/--method</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algorithm for gene regulatory network reconstruction.</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grnboost2</a:t>
                      </a:r>
                    </a:p>
                  </a:txBody>
                  <a:tcPr marL="6667" marR="6667" marT="6667" marB="0" anchor="ctr"/>
                </a:tc>
                <a:extLst>
                  <a:ext uri="{0D108BD9-81ED-4DB2-BD59-A6C34878D82A}">
                    <a16:rowId xmlns:a16="http://schemas.microsoft.com/office/drawing/2014/main" val="10005"/>
                  </a:ext>
                </a:extLst>
              </a:tr>
              <a:tr h="37211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--seed</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Seed value for regressor random state initialization. Applies to both GENIE3 and GRNBoost2.</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random</a:t>
                      </a:r>
                    </a:p>
                  </a:txBody>
                  <a:tcPr marL="6667" marR="6667" marT="6667" marB="0" anchor="ctr"/>
                </a:tc>
                <a:extLst>
                  <a:ext uri="{0D108BD9-81ED-4DB2-BD59-A6C34878D82A}">
                    <a16:rowId xmlns:a16="http://schemas.microsoft.com/office/drawing/2014/main" val="10006"/>
                  </a:ext>
                </a:extLst>
              </a:tr>
              <a:tr h="37211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--num_workers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number of workers to use. Only valid if using dask_multiprocessing, custom_multiprocessing or local as mode.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256</a:t>
                      </a:r>
                    </a:p>
                  </a:txBody>
                  <a:tcPr marL="6667" marR="6667" marT="6667" marB="0" anchor="ctr"/>
                </a:tc>
                <a:extLst>
                  <a:ext uri="{0D108BD9-81ED-4DB2-BD59-A6C34878D82A}">
                    <a16:rowId xmlns:a16="http://schemas.microsoft.com/office/drawing/2014/main" val="10007"/>
                  </a:ext>
                </a:extLst>
              </a:tr>
              <a:tr h="60960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--client_or_address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client or the IP address of the dask scheduler to use. (Only required if dask_cluster is selected as mode)</a:t>
                      </a:r>
                    </a:p>
                  </a:txBody>
                  <a:tcPr marL="6667" marR="6667" marT="6667" marB="0" anchor="ctr"/>
                </a:tc>
                <a:tc>
                  <a:txBody>
                    <a:bodyPr/>
                    <a:lstStyle/>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08"/>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--cell_id_attribute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name of the column attribute that specifies the identifiers of the cells in the loom file.</a:t>
                      </a:r>
                    </a:p>
                  </a:txBody>
                  <a:tcPr marL="6667" marR="6667" marT="6667" marB="0" anchor="ctr"/>
                </a:tc>
                <a:tc>
                  <a:txBody>
                    <a:bodyPr/>
                    <a:lstStyle/>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09"/>
                  </a:ext>
                </a:extLst>
              </a:tr>
              <a:tr h="60960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--gene_attribute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name of the row attribute that specifies the gene symbols in the loom file.</a:t>
                      </a:r>
                    </a:p>
                  </a:txBody>
                  <a:tcPr marL="6667" marR="6667" marT="6667" marB="0" anchor="ctr"/>
                </a:tc>
                <a:tc>
                  <a:txBody>
                    <a:bodyPr/>
                    <a:lstStyle/>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10"/>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--sparse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If set, load the expression data as a sparse matrix. Currently applies to the grn inference step only.</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False </a:t>
                      </a:r>
                    </a:p>
                  </a:txBody>
                  <a:tcPr marL="6667" marR="6667" marT="6667" marB="0" anchor="ctr"/>
                </a:tc>
                <a:extLst>
                  <a:ext uri="{0D108BD9-81ED-4DB2-BD59-A6C34878D82A}">
                    <a16:rowId xmlns:a16="http://schemas.microsoft.com/office/drawing/2014/main" val="10011"/>
                  </a:ext>
                </a:extLst>
              </a:tr>
            </a:tbl>
          </a:graphicData>
        </a:graphic>
      </p:graphicFrame>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3.1 command usage</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138</a:t>
            </a:fld>
            <a:endParaRPr dirty="0"/>
          </a:p>
        </p:txBody>
      </p:sp>
      <p:sp>
        <p:nvSpPr>
          <p:cNvPr id="6" name="TextBox 5"/>
          <p:cNvSpPr txBox="1"/>
          <p:nvPr/>
        </p:nvSpPr>
        <p:spPr>
          <a:xfrm>
            <a:off x="15986234" y="124355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:Tiancheng Yu</a:t>
            </a:r>
            <a:endParaRPr lang="en-US" dirty="0"/>
          </a:p>
        </p:txBody>
      </p:sp>
      <p:sp>
        <p:nvSpPr>
          <p:cNvPr id="10" name="文本框 9"/>
          <p:cNvSpPr txBox="1"/>
          <p:nvPr/>
        </p:nvSpPr>
        <p:spPr>
          <a:xfrm>
            <a:off x="2603500" y="1927225"/>
            <a:ext cx="1624584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2. pyscenic ctx</a:t>
            </a:r>
          </a:p>
        </p:txBody>
      </p:sp>
      <p:graphicFrame>
        <p:nvGraphicFramePr>
          <p:cNvPr id="5" name="表格 4"/>
          <p:cNvGraphicFramePr/>
          <p:nvPr>
            <p:custDataLst>
              <p:tags r:id="rId1"/>
            </p:custDataLst>
          </p:nvPr>
        </p:nvGraphicFramePr>
        <p:xfrm>
          <a:off x="2352040" y="2590165"/>
          <a:ext cx="19890105" cy="10307953"/>
        </p:xfrm>
        <a:graphic>
          <a:graphicData uri="http://schemas.openxmlformats.org/drawingml/2006/table">
            <a:tbl>
              <a:tblPr firstRow="1" bandRow="1">
                <a:tableStyleId>{5C22544A-7EE6-4342-B048-85BDC9FD1C3A}</a:tableStyleId>
              </a:tblPr>
              <a:tblGrid>
                <a:gridCol w="4342130">
                  <a:extLst>
                    <a:ext uri="{9D8B030D-6E8A-4147-A177-3AD203B41FA5}">
                      <a16:colId xmlns:a16="http://schemas.microsoft.com/office/drawing/2014/main" val="20000"/>
                    </a:ext>
                  </a:extLst>
                </a:gridCol>
                <a:gridCol w="12012930">
                  <a:extLst>
                    <a:ext uri="{9D8B030D-6E8A-4147-A177-3AD203B41FA5}">
                      <a16:colId xmlns:a16="http://schemas.microsoft.com/office/drawing/2014/main" val="20001"/>
                    </a:ext>
                  </a:extLst>
                </a:gridCol>
                <a:gridCol w="3535045">
                  <a:extLst>
                    <a:ext uri="{9D8B030D-6E8A-4147-A177-3AD203B41FA5}">
                      <a16:colId xmlns:a16="http://schemas.microsoft.com/office/drawing/2014/main" val="20002"/>
                    </a:ext>
                  </a:extLst>
                </a:gridCol>
              </a:tblGrid>
              <a:tr h="622935">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Parameter</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Description</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Default Value</a:t>
                      </a:r>
                    </a:p>
                  </a:txBody>
                  <a:tcPr marL="6667" marR="6667" marT="6667" marB="0" anchor="ctr"/>
                </a:tc>
                <a:extLst>
                  <a:ext uri="{0D108BD9-81ED-4DB2-BD59-A6C34878D82A}">
                    <a16:rowId xmlns:a16="http://schemas.microsoft.com/office/drawing/2014/main" val="10000"/>
                  </a:ext>
                </a:extLst>
              </a:tr>
              <a:tr h="110363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module_fname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file containing the signature or co-expression modules. Supports formats: CSV or TSV (adjacencies), YAML, GMT and DAT (modules)</a:t>
                      </a:r>
                    </a:p>
                  </a:txBody>
                  <a:tcPr marL="6667" marR="6667" marT="6667" marB="0" anchor="ctr"/>
                </a:tc>
                <a:tc>
                  <a:txBody>
                    <a:bodyPr/>
                    <a:lstStyle/>
                    <a:p>
                      <a:pPr algn="l" fontAlgn="ctr"/>
                      <a:r>
                        <a:rPr lang="en-US" altLang="zh-CN" sz="2400">
                          <a:solidFill>
                            <a:srgbClr val="000000"/>
                          </a:solidFill>
                          <a:latin typeface="宋体" panose="02010600030101010101" pitchFamily="2" charset="-122"/>
                          <a:ea typeface="宋体" panose="02010600030101010101" pitchFamily="2" charset="-122"/>
                          <a:sym typeface="+mn-ea"/>
                        </a:rPr>
                        <a:t>required</a:t>
                      </a:r>
                      <a:endParaRPr lang="en-US" altLang="zh-CN" sz="2400" b="1" i="0">
                        <a:solidFill>
                          <a:srgbClr val="000000"/>
                        </a:solidFill>
                        <a:latin typeface="宋体" panose="02010600030101010101" pitchFamily="2" charset="-122"/>
                        <a:ea typeface="宋体" panose="02010600030101010101" pitchFamily="2" charset="-122"/>
                      </a:endParaRPr>
                    </a:p>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01"/>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database_fname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name(s) of the regulatory feature databases. Supports two file formats: feather or db (legacy).</a:t>
                      </a:r>
                    </a:p>
                  </a:txBody>
                  <a:tcPr marL="6667" marR="6667" marT="6667" marB="0" anchor="ctr"/>
                </a:tc>
                <a:tc>
                  <a:txBody>
                    <a:bodyPr/>
                    <a:lstStyle/>
                    <a:p>
                      <a:pPr algn="l" fontAlgn="ctr"/>
                      <a:r>
                        <a:rPr lang="en-US" altLang="zh-CN" sz="2400">
                          <a:solidFill>
                            <a:srgbClr val="000000"/>
                          </a:solidFill>
                          <a:latin typeface="宋体" panose="02010600030101010101" pitchFamily="2" charset="-122"/>
                          <a:ea typeface="宋体" panose="02010600030101010101" pitchFamily="2" charset="-122"/>
                          <a:sym typeface="+mn-ea"/>
                        </a:rPr>
                        <a:t>required</a:t>
                      </a:r>
                      <a:endParaRPr lang="en-US" altLang="zh-CN" sz="2400" b="1" i="0">
                        <a:solidFill>
                          <a:srgbClr val="000000"/>
                        </a:solidFill>
                        <a:latin typeface="宋体" panose="02010600030101010101" pitchFamily="2" charset="-122"/>
                        <a:ea typeface="宋体" panose="02010600030101010101" pitchFamily="2" charset="-122"/>
                      </a:endParaRPr>
                    </a:p>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02"/>
                  </a:ext>
                </a:extLst>
              </a:tr>
              <a:tr h="121412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-o/--output</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Output file/stream, i.e. a table of enriched motifs and target genes (csv, tsv) or collection of regulons (yaml, gmt, dat, json).</a:t>
                      </a:r>
                    </a:p>
                  </a:txBody>
                  <a:tcPr marL="6667" marR="6667" marT="6667" marB="0" anchor="ctr"/>
                </a:tc>
                <a:tc>
                  <a:txBody>
                    <a:bodyPr/>
                    <a:lstStyle/>
                    <a:p>
                      <a:pPr algn="l" fontAlgn="ctr"/>
                      <a:r>
                        <a:rPr lang="en-US" altLang="zh-CN" sz="2400">
                          <a:solidFill>
                            <a:srgbClr val="000000"/>
                          </a:solidFill>
                          <a:latin typeface="宋体" panose="02010600030101010101" pitchFamily="2" charset="-122"/>
                          <a:ea typeface="宋体" panose="02010600030101010101" pitchFamily="2" charset="-122"/>
                          <a:sym typeface="+mn-ea"/>
                        </a:rPr>
                        <a:t>required</a:t>
                      </a:r>
                      <a:endParaRPr lang="en-US" altLang="zh-CN" sz="2400" b="1" i="0">
                        <a:solidFill>
                          <a:srgbClr val="000000"/>
                        </a:solidFill>
                        <a:latin typeface="宋体" panose="02010600030101010101" pitchFamily="2" charset="-122"/>
                        <a:ea typeface="宋体" panose="02010600030101010101" pitchFamily="2" charset="-122"/>
                      </a:endParaRPr>
                    </a:p>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03"/>
                  </a:ext>
                </a:extLst>
              </a:tr>
              <a:tr h="60960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-N/--no_pruning</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Do not perform pruning, i.e. find enriched motifs.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FALSE</a:t>
                      </a:r>
                    </a:p>
                  </a:txBody>
                  <a:tcPr marL="6667" marR="6667" marT="6667" marB="0" anchor="ctr"/>
                </a:tc>
                <a:extLst>
                  <a:ext uri="{0D108BD9-81ED-4DB2-BD59-A6C34878D82A}">
                    <a16:rowId xmlns:a16="http://schemas.microsoft.com/office/drawing/2014/main" val="10004"/>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--chunk_size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size of the module chunks assigned to a node in the dask graph.</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100</a:t>
                      </a:r>
                    </a:p>
                  </a:txBody>
                  <a:tcPr marL="6667" marR="6667" marT="6667" marB="0" anchor="ctr"/>
                </a:tc>
                <a:extLst>
                  <a:ext uri="{0D108BD9-81ED-4DB2-BD59-A6C34878D82A}">
                    <a16:rowId xmlns:a16="http://schemas.microsoft.com/office/drawing/2014/main" val="10005"/>
                  </a:ext>
                </a:extLst>
              </a:tr>
              <a:tr h="37211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--MODE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mode to be used for computing.</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custom_multiprocessing</a:t>
                      </a:r>
                    </a:p>
                  </a:txBody>
                  <a:tcPr marL="6667" marR="6667" marT="6667" marB="0" anchor="ctr"/>
                </a:tc>
                <a:extLst>
                  <a:ext uri="{0D108BD9-81ED-4DB2-BD59-A6C34878D82A}">
                    <a16:rowId xmlns:a16="http://schemas.microsoft.com/office/drawing/2014/main" val="10006"/>
                  </a:ext>
                </a:extLst>
              </a:tr>
              <a:tr h="37211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-a/--all_modules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Include positive and negative regulons in the analysis (default: no, i.e. only positive).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FALSE</a:t>
                      </a:r>
                    </a:p>
                  </a:txBody>
                  <a:tcPr marL="6667" marR="6667" marT="6667" marB="0" anchor="ctr"/>
                </a:tc>
                <a:extLst>
                  <a:ext uri="{0D108BD9-81ED-4DB2-BD59-A6C34878D82A}">
                    <a16:rowId xmlns:a16="http://schemas.microsoft.com/office/drawing/2014/main" val="10007"/>
                  </a:ext>
                </a:extLst>
              </a:tr>
              <a:tr h="60960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-T/--TRANSPOSE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Transpose the expression matrix (rows=genes x columns=cells).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FALSE</a:t>
                      </a:r>
                    </a:p>
                  </a:txBody>
                  <a:tcPr marL="6667" marR="6667" marT="6667" marB="0" anchor="ctr"/>
                </a:tc>
                <a:extLst>
                  <a:ext uri="{0D108BD9-81ED-4DB2-BD59-A6C34878D82A}">
                    <a16:rowId xmlns:a16="http://schemas.microsoft.com/office/drawing/2014/main" val="10008"/>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--rank_threshold</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rank threshold used for deriving the target genes of an enriched motif.</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5000</a:t>
                      </a:r>
                    </a:p>
                  </a:txBody>
                  <a:tcPr marL="6667" marR="6667" marT="6667" marB="0" anchor="ctr"/>
                </a:tc>
                <a:extLst>
                  <a:ext uri="{0D108BD9-81ED-4DB2-BD59-A6C34878D82A}">
                    <a16:rowId xmlns:a16="http://schemas.microsoft.com/office/drawing/2014/main" val="10009"/>
                  </a:ext>
                </a:extLst>
              </a:tr>
              <a:tr h="60960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--auc_threshold</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threshold used for calculating the AUC of a feature as fraction of ranked genes.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0.05</a:t>
                      </a:r>
                    </a:p>
                  </a:txBody>
                  <a:tcPr marL="6667" marR="6667" marT="6667" marB="0" anchor="ctr"/>
                </a:tc>
                <a:extLst>
                  <a:ext uri="{0D108BD9-81ED-4DB2-BD59-A6C34878D82A}">
                    <a16:rowId xmlns:a16="http://schemas.microsoft.com/office/drawing/2014/main" val="10010"/>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--nes_threshold</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Normalized Enrichment Score (NES) threshold for finding enriched features.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3</a:t>
                      </a:r>
                    </a:p>
                  </a:txBody>
                  <a:tcPr marL="6667" marR="6667" marT="6667" marB="0" anchor="ctr"/>
                </a:tc>
                <a:extLst>
                  <a:ext uri="{0D108BD9-81ED-4DB2-BD59-A6C34878D82A}">
                    <a16:rowId xmlns:a16="http://schemas.microsoft.com/office/drawing/2014/main" val="10011"/>
                  </a:ext>
                </a:extLst>
              </a:tr>
              <a:tr h="60960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--min_orthologous_identity</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Minimum orthologous identity to use when annotating enriched motifs.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0</a:t>
                      </a:r>
                    </a:p>
                  </a:txBody>
                  <a:tcPr marL="6667" marR="6667" marT="6667" marB="0" anchor="ctr"/>
                </a:tc>
                <a:extLst>
                  <a:ext uri="{0D108BD9-81ED-4DB2-BD59-A6C34878D82A}">
                    <a16:rowId xmlns:a16="http://schemas.microsoft.com/office/drawing/2014/main" val="10012"/>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--max_similarity_fdr</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Maximum FDR in motif similarity to use when annotating enriched motifs.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0.001</a:t>
                      </a:r>
                    </a:p>
                  </a:txBody>
                  <a:tcPr marL="6667" marR="6667" marT="6667" marB="0" anchor="ctr"/>
                </a:tc>
                <a:extLst>
                  <a:ext uri="{0D108BD9-81ED-4DB2-BD59-A6C34878D82A}">
                    <a16:rowId xmlns:a16="http://schemas.microsoft.com/office/drawing/2014/main" val="10013"/>
                  </a:ext>
                </a:extLst>
              </a:tr>
            </a:tbl>
          </a:graphicData>
        </a:graphic>
      </p:graphicFrame>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3.1 command usage</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139</a:t>
            </a:fld>
            <a:endParaRPr dirty="0"/>
          </a:p>
        </p:txBody>
      </p:sp>
      <p:sp>
        <p:nvSpPr>
          <p:cNvPr id="6" name="TextBox 5"/>
          <p:cNvSpPr txBox="1"/>
          <p:nvPr/>
        </p:nvSpPr>
        <p:spPr>
          <a:xfrm>
            <a:off x="15986234" y="124355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:Tiancheng Yu</a:t>
            </a:r>
            <a:endParaRPr lang="en-US" dirty="0"/>
          </a:p>
        </p:txBody>
      </p:sp>
      <p:sp>
        <p:nvSpPr>
          <p:cNvPr id="10" name="文本框 9"/>
          <p:cNvSpPr txBox="1"/>
          <p:nvPr/>
        </p:nvSpPr>
        <p:spPr>
          <a:xfrm>
            <a:off x="2603500" y="1927225"/>
            <a:ext cx="1624584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3. </a:t>
            </a:r>
            <a:r>
              <a:rPr kumimoji="0" lang="en-US" altLang="zh-CN" sz="3200" b="1" i="0" u="none" strike="noStrike" cap="none" spc="0" normalizeH="0" baseline="0" dirty="0" err="1">
                <a:ln>
                  <a:noFill/>
                </a:ln>
                <a:solidFill>
                  <a:srgbClr val="000000"/>
                </a:solidFill>
                <a:effectLst/>
                <a:uFillTx/>
                <a:latin typeface="+mn-lt"/>
                <a:ea typeface="+mn-ea"/>
                <a:cs typeface="+mn-cs"/>
                <a:sym typeface="Helvetica"/>
              </a:rPr>
              <a:t>pyscenic</a:t>
            </a:r>
            <a:r>
              <a:rPr kumimoji="0" lang="en-US" altLang="zh-CN" sz="3200" b="1" i="0" u="none" strike="noStrike" cap="none" spc="0" normalizeH="0" baseline="0" dirty="0">
                <a:ln>
                  <a:noFill/>
                </a:ln>
                <a:solidFill>
                  <a:srgbClr val="000000"/>
                </a:solidFill>
                <a:effectLst/>
                <a:uFillTx/>
                <a:latin typeface="+mn-lt"/>
                <a:ea typeface="+mn-ea"/>
                <a:cs typeface="+mn-cs"/>
                <a:sym typeface="Helvetica"/>
              </a:rPr>
              <a:t> </a:t>
            </a:r>
            <a:r>
              <a:rPr kumimoji="0" lang="en-US" altLang="zh-CN" sz="3200" b="1" i="0" u="none" strike="noStrike" cap="none" spc="0" normalizeH="0" baseline="0" dirty="0" err="1">
                <a:ln>
                  <a:noFill/>
                </a:ln>
                <a:solidFill>
                  <a:srgbClr val="000000"/>
                </a:solidFill>
                <a:effectLst/>
                <a:uFillTx/>
                <a:latin typeface="+mn-lt"/>
                <a:ea typeface="+mn-ea"/>
                <a:cs typeface="+mn-cs"/>
                <a:sym typeface="Helvetica"/>
              </a:rPr>
              <a:t>aucell</a:t>
            </a:r>
            <a:endParaRPr kumimoji="0" lang="en-US" altLang="zh-CN" sz="3200" b="1" i="0" u="none" strike="noStrike" cap="none" spc="0" normalizeH="0" baseline="0" dirty="0">
              <a:ln>
                <a:noFill/>
              </a:ln>
              <a:solidFill>
                <a:srgbClr val="000000"/>
              </a:solidFill>
              <a:effectLst/>
              <a:uFillTx/>
              <a:latin typeface="+mn-lt"/>
              <a:ea typeface="+mn-ea"/>
              <a:cs typeface="+mn-cs"/>
              <a:sym typeface="Helvetica"/>
            </a:endParaRPr>
          </a:p>
        </p:txBody>
      </p:sp>
      <p:graphicFrame>
        <p:nvGraphicFramePr>
          <p:cNvPr id="5" name="表格 4"/>
          <p:cNvGraphicFramePr/>
          <p:nvPr>
            <p:custDataLst>
              <p:tags r:id="rId1"/>
            </p:custDataLst>
          </p:nvPr>
        </p:nvGraphicFramePr>
        <p:xfrm>
          <a:off x="2352040" y="2840990"/>
          <a:ext cx="19890105" cy="9564683"/>
        </p:xfrm>
        <a:graphic>
          <a:graphicData uri="http://schemas.openxmlformats.org/drawingml/2006/table">
            <a:tbl>
              <a:tblPr firstRow="1" bandRow="1">
                <a:tableStyleId>{5C22544A-7EE6-4342-B048-85BDC9FD1C3A}</a:tableStyleId>
              </a:tblPr>
              <a:tblGrid>
                <a:gridCol w="3556635">
                  <a:extLst>
                    <a:ext uri="{9D8B030D-6E8A-4147-A177-3AD203B41FA5}">
                      <a16:colId xmlns:a16="http://schemas.microsoft.com/office/drawing/2014/main" val="20000"/>
                    </a:ext>
                  </a:extLst>
                </a:gridCol>
                <a:gridCol w="12517120">
                  <a:extLst>
                    <a:ext uri="{9D8B030D-6E8A-4147-A177-3AD203B41FA5}">
                      <a16:colId xmlns:a16="http://schemas.microsoft.com/office/drawing/2014/main" val="20001"/>
                    </a:ext>
                  </a:extLst>
                </a:gridCol>
                <a:gridCol w="3816350">
                  <a:extLst>
                    <a:ext uri="{9D8B030D-6E8A-4147-A177-3AD203B41FA5}">
                      <a16:colId xmlns:a16="http://schemas.microsoft.com/office/drawing/2014/main" val="20002"/>
                    </a:ext>
                  </a:extLst>
                </a:gridCol>
              </a:tblGrid>
              <a:tr h="37211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Parameter</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Description</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Default Value</a:t>
                      </a:r>
                    </a:p>
                  </a:txBody>
                  <a:tcPr marL="6667" marR="6667" marT="6667" marB="0" anchor="ctr"/>
                </a:tc>
                <a:extLst>
                  <a:ext uri="{0D108BD9-81ED-4DB2-BD59-A6C34878D82A}">
                    <a16:rowId xmlns:a16="http://schemas.microsoft.com/office/drawing/2014/main" val="10000"/>
                  </a:ext>
                </a:extLst>
              </a:tr>
              <a:tr h="110363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expression_mtx_fname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file containing the expression matrix for the single cell experiment. Supports two file formats: csv (rows=cells x columns=genes) or loom (rows=genes x columns=cells).</a:t>
                      </a:r>
                    </a:p>
                  </a:txBody>
                  <a:tcPr marL="6667" marR="6667" marT="6667" marB="0" anchor="ctr"/>
                </a:tc>
                <a:tc>
                  <a:txBody>
                    <a:bodyPr/>
                    <a:lstStyle/>
                    <a:p>
                      <a:pPr algn="l" fontAlgn="ctr"/>
                      <a:r>
                        <a:rPr lang="en-US" altLang="zh-CN" sz="2400">
                          <a:solidFill>
                            <a:srgbClr val="000000"/>
                          </a:solidFill>
                          <a:latin typeface="宋体" panose="02010600030101010101" pitchFamily="2" charset="-122"/>
                          <a:ea typeface="宋体" panose="02010600030101010101" pitchFamily="2" charset="-122"/>
                          <a:sym typeface="+mn-ea"/>
                        </a:rPr>
                        <a:t>required</a:t>
                      </a:r>
                      <a:endParaRPr lang="en-US" altLang="zh-CN" sz="2400" b="1" i="0">
                        <a:solidFill>
                          <a:srgbClr val="000000"/>
                        </a:solidFill>
                        <a:latin typeface="宋体" panose="02010600030101010101" pitchFamily="2" charset="-122"/>
                        <a:ea typeface="宋体" panose="02010600030101010101" pitchFamily="2" charset="-122"/>
                      </a:endParaRPr>
                    </a:p>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01"/>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signatures_fname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file containing the gene signatures. Supports three file formats: gmt, yaml or dat (pickle).</a:t>
                      </a:r>
                    </a:p>
                  </a:txBody>
                  <a:tcPr marL="6667" marR="6667" marT="6667" marB="0" anchor="ctr"/>
                </a:tc>
                <a:tc>
                  <a:txBody>
                    <a:bodyPr/>
                    <a:lstStyle/>
                    <a:p>
                      <a:pPr algn="l" fontAlgn="ctr"/>
                      <a:r>
                        <a:rPr lang="en-US" altLang="zh-CN" sz="2400">
                          <a:solidFill>
                            <a:srgbClr val="000000"/>
                          </a:solidFill>
                          <a:latin typeface="宋体" panose="02010600030101010101" pitchFamily="2" charset="-122"/>
                          <a:ea typeface="宋体" panose="02010600030101010101" pitchFamily="2" charset="-122"/>
                          <a:sym typeface="+mn-ea"/>
                        </a:rPr>
                        <a:t>required</a:t>
                      </a:r>
                      <a:endParaRPr lang="en-US" altLang="zh-CN" sz="2400" b="1" i="0">
                        <a:solidFill>
                          <a:srgbClr val="000000"/>
                        </a:solidFill>
                        <a:latin typeface="宋体" panose="02010600030101010101" pitchFamily="2" charset="-122"/>
                        <a:ea typeface="宋体" panose="02010600030101010101" pitchFamily="2" charset="-122"/>
                      </a:endParaRPr>
                    </a:p>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02"/>
                  </a:ext>
                </a:extLst>
              </a:tr>
              <a:tr h="121412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-o/--output</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Output file/stream, a matrix of AUC values. Supports two file formats: csv or loom. If loom file is specified, it will contain the original expression matrix and the calculated AUC values as extra column attributes.</a:t>
                      </a:r>
                    </a:p>
                  </a:txBody>
                  <a:tcPr marL="6667" marR="6667" marT="6667" marB="0" anchor="ctr"/>
                </a:tc>
                <a:tc>
                  <a:txBody>
                    <a:bodyPr/>
                    <a:lstStyle/>
                    <a:p>
                      <a:pPr algn="l" fontAlgn="ctr"/>
                      <a:r>
                        <a:rPr lang="en-US" altLang="zh-CN" sz="2400">
                          <a:solidFill>
                            <a:srgbClr val="000000"/>
                          </a:solidFill>
                          <a:latin typeface="宋体" panose="02010600030101010101" pitchFamily="2" charset="-122"/>
                          <a:ea typeface="宋体" panose="02010600030101010101" pitchFamily="2" charset="-122"/>
                          <a:sym typeface="+mn-ea"/>
                        </a:rPr>
                        <a:t>required</a:t>
                      </a: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03"/>
                  </a:ext>
                </a:extLst>
              </a:tr>
              <a:tr h="60960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-T/--TRANSPOSE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Transpose the expression matrix if supplied as csv (rows=genes x columns=cells).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FALSE</a:t>
                      </a:r>
                    </a:p>
                  </a:txBody>
                  <a:tcPr marL="6667" marR="6667" marT="6667" marB="0" anchor="ctr"/>
                </a:tc>
                <a:extLst>
                  <a:ext uri="{0D108BD9-81ED-4DB2-BD59-A6C34878D82A}">
                    <a16:rowId xmlns:a16="http://schemas.microsoft.com/office/drawing/2014/main" val="10004"/>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-w/--weights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Use weights associated with genes in recovery analysis. Only relevant when gene signatures are supplied as json format.</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FALSE</a:t>
                      </a:r>
                    </a:p>
                  </a:txBody>
                  <a:tcPr marL="6667" marR="6667" marT="6667" marB="0" anchor="ctr"/>
                </a:tc>
                <a:extLst>
                  <a:ext uri="{0D108BD9-81ED-4DB2-BD59-A6C34878D82A}">
                    <a16:rowId xmlns:a16="http://schemas.microsoft.com/office/drawing/2014/main" val="10005"/>
                  </a:ext>
                </a:extLst>
              </a:tr>
              <a:tr h="37211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--num_workers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number of workers to use.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256</a:t>
                      </a:r>
                    </a:p>
                  </a:txBody>
                  <a:tcPr marL="6667" marR="6667" marT="6667" marB="0" anchor="ctr"/>
                </a:tc>
                <a:extLst>
                  <a:ext uri="{0D108BD9-81ED-4DB2-BD59-A6C34878D82A}">
                    <a16:rowId xmlns:a16="http://schemas.microsoft.com/office/drawing/2014/main" val="10006"/>
                  </a:ext>
                </a:extLst>
              </a:tr>
              <a:tr h="37211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--seed</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Seed for the expression matrix ranking step.</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random</a:t>
                      </a:r>
                    </a:p>
                  </a:txBody>
                  <a:tcPr marL="6667" marR="6667" marT="6667" marB="0" anchor="ctr"/>
                </a:tc>
                <a:extLst>
                  <a:ext uri="{0D108BD9-81ED-4DB2-BD59-A6C34878D82A}">
                    <a16:rowId xmlns:a16="http://schemas.microsoft.com/office/drawing/2014/main" val="10007"/>
                  </a:ext>
                </a:extLst>
              </a:tr>
              <a:tr h="60960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--rank_threshold</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rank threshold used for deriving the target genes of an enriched motif.</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5000</a:t>
                      </a:r>
                    </a:p>
                  </a:txBody>
                  <a:tcPr marL="6667" marR="6667" marT="6667" marB="0" anchor="ctr"/>
                </a:tc>
                <a:extLst>
                  <a:ext uri="{0D108BD9-81ED-4DB2-BD59-A6C34878D82A}">
                    <a16:rowId xmlns:a16="http://schemas.microsoft.com/office/drawing/2014/main" val="10008"/>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--auc_threshold</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threshold used for calculating the AUC of a feature as fraction of ranked genes.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0.05</a:t>
                      </a:r>
                    </a:p>
                  </a:txBody>
                  <a:tcPr marL="6667" marR="6667" marT="6667" marB="0" anchor="ctr"/>
                </a:tc>
                <a:extLst>
                  <a:ext uri="{0D108BD9-81ED-4DB2-BD59-A6C34878D82A}">
                    <a16:rowId xmlns:a16="http://schemas.microsoft.com/office/drawing/2014/main" val="10009"/>
                  </a:ext>
                </a:extLst>
              </a:tr>
              <a:tr h="60960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--nes_threshold</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Normalized Enrichment Score (NES) threshold for finding enriched features.</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3</a:t>
                      </a:r>
                    </a:p>
                  </a:txBody>
                  <a:tcPr marL="6667" marR="6667" marT="6667" marB="0" anchor="ctr"/>
                </a:tc>
                <a:extLst>
                  <a:ext uri="{0D108BD9-81ED-4DB2-BD59-A6C34878D82A}">
                    <a16:rowId xmlns:a16="http://schemas.microsoft.com/office/drawing/2014/main" val="10010"/>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--cell_id_attribute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name of the column attribute that specifies the identifiers of the cells in the loom file.</a:t>
                      </a:r>
                    </a:p>
                  </a:txBody>
                  <a:tcPr marL="6667" marR="6667" marT="6667" marB="0" anchor="ctr"/>
                </a:tc>
                <a:tc>
                  <a:txBody>
                    <a:bodyPr/>
                    <a:lstStyle/>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11"/>
                  </a:ext>
                </a:extLst>
              </a:tr>
              <a:tr h="60960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--gene_attribute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The name of the row attribute that specifies the gene symbols in the loom file.</a:t>
                      </a:r>
                    </a:p>
                  </a:txBody>
                  <a:tcPr marL="6667" marR="6667" marT="6667" marB="0" anchor="ctr"/>
                </a:tc>
                <a:tc>
                  <a:txBody>
                    <a:bodyPr/>
                    <a:lstStyle/>
                    <a:p>
                      <a:pPr algn="l" fontAlgn="ctr"/>
                      <a:endParaRPr sz="2400" b="0" i="0">
                        <a:solidFill>
                          <a:srgbClr val="000000"/>
                        </a:solidFill>
                        <a:latin typeface="宋体" panose="02010600030101010101" pitchFamily="2" charset="-122"/>
                        <a:ea typeface="宋体" panose="02010600030101010101" pitchFamily="2" charset="-122"/>
                      </a:endParaRPr>
                    </a:p>
                  </a:txBody>
                  <a:tcPr marL="6667" marR="6667" marT="6667" marB="0" anchor="ctr"/>
                </a:tc>
                <a:extLst>
                  <a:ext uri="{0D108BD9-81ED-4DB2-BD59-A6C34878D82A}">
                    <a16:rowId xmlns:a16="http://schemas.microsoft.com/office/drawing/2014/main" val="10012"/>
                  </a:ext>
                </a:extLst>
              </a:tr>
              <a:tr h="737870">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--sparse</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If set, load the expression data as a sparse matrix. Currently applies to the grn inference step only.</a:t>
                      </a:r>
                    </a:p>
                  </a:txBody>
                  <a:tcPr marL="6667" marR="6667" marT="6667" marB="0" anchor="ctr"/>
                </a:tc>
                <a:tc>
                  <a:txBody>
                    <a:bodyPr/>
                    <a:lstStyle/>
                    <a:p>
                      <a:pPr algn="l" fontAlgn="ctr"/>
                      <a:r>
                        <a:rPr lang="en-US" altLang="zh-CN" sz="2400" b="0" i="0">
                          <a:solidFill>
                            <a:srgbClr val="000000"/>
                          </a:solidFill>
                          <a:latin typeface="宋体" panose="02010600030101010101" pitchFamily="2" charset="-122"/>
                          <a:ea typeface="宋体" panose="02010600030101010101" pitchFamily="2" charset="-122"/>
                        </a:rPr>
                        <a:t>False </a:t>
                      </a:r>
                    </a:p>
                  </a:txBody>
                  <a:tcPr marL="6667" marR="6667" marT="6667" marB="0" anchor="ctr"/>
                </a:tc>
                <a:extLst>
                  <a:ext uri="{0D108BD9-81ED-4DB2-BD59-A6C34878D82A}">
                    <a16:rowId xmlns:a16="http://schemas.microsoft.com/office/drawing/2014/main" val="10013"/>
                  </a:ext>
                </a:extLst>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dirty="0">
                <a:sym typeface="+mn-ea"/>
              </a:rPr>
              <a:t>Pre-process pipeline</a:t>
            </a:r>
            <a:r>
              <a:rPr lang="en-US" dirty="0">
                <a:sym typeface="+mn-ea"/>
              </a:rPr>
              <a:t>: How 10X RNA-Seq Works</a:t>
            </a:r>
            <a:endParaRPr lang="zh-CN" altLang="en-US"/>
          </a:p>
        </p:txBody>
      </p:sp>
      <p:pic>
        <p:nvPicPr>
          <p:cNvPr id="8" name="图片 7"/>
          <p:cNvPicPr>
            <a:picLocks noChangeAspect="1"/>
          </p:cNvPicPr>
          <p:nvPr/>
        </p:nvPicPr>
        <p:blipFill>
          <a:blip r:embed="rId3"/>
          <a:stretch>
            <a:fillRect/>
          </a:stretch>
        </p:blipFill>
        <p:spPr>
          <a:xfrm>
            <a:off x="321310" y="2052320"/>
            <a:ext cx="16515715" cy="2698115"/>
          </a:xfrm>
          <a:prstGeom prst="rect">
            <a:avLst/>
          </a:prstGeom>
        </p:spPr>
      </p:pic>
      <p:pic>
        <p:nvPicPr>
          <p:cNvPr id="9" name="图片 8"/>
          <p:cNvPicPr>
            <a:picLocks noChangeAspect="1"/>
          </p:cNvPicPr>
          <p:nvPr/>
        </p:nvPicPr>
        <p:blipFill>
          <a:blip r:embed="rId4"/>
          <a:stretch>
            <a:fillRect/>
          </a:stretch>
        </p:blipFill>
        <p:spPr>
          <a:xfrm>
            <a:off x="18408650" y="2345690"/>
            <a:ext cx="2992755" cy="2404745"/>
          </a:xfrm>
          <a:prstGeom prst="rect">
            <a:avLst/>
          </a:prstGeom>
        </p:spPr>
      </p:pic>
      <p:pic>
        <p:nvPicPr>
          <p:cNvPr id="10" name="图片 9"/>
          <p:cNvPicPr>
            <a:picLocks noChangeAspect="1"/>
          </p:cNvPicPr>
          <p:nvPr/>
        </p:nvPicPr>
        <p:blipFill>
          <a:blip r:embed="rId5"/>
          <a:stretch>
            <a:fillRect/>
          </a:stretch>
        </p:blipFill>
        <p:spPr>
          <a:xfrm>
            <a:off x="962025" y="5855335"/>
            <a:ext cx="10652760" cy="4572000"/>
          </a:xfrm>
          <a:prstGeom prst="rect">
            <a:avLst/>
          </a:prstGeom>
        </p:spPr>
      </p:pic>
      <p:pic>
        <p:nvPicPr>
          <p:cNvPr id="11" name="图片 10"/>
          <p:cNvPicPr>
            <a:picLocks noChangeAspect="1"/>
          </p:cNvPicPr>
          <p:nvPr/>
        </p:nvPicPr>
        <p:blipFill>
          <a:blip r:embed="rId6"/>
          <a:stretch>
            <a:fillRect/>
          </a:stretch>
        </p:blipFill>
        <p:spPr>
          <a:xfrm>
            <a:off x="13341985" y="5657850"/>
            <a:ext cx="10538460" cy="6187440"/>
          </a:xfrm>
          <a:prstGeom prst="rect">
            <a:avLst/>
          </a:prstGeom>
        </p:spPr>
      </p:pic>
      <p:sp>
        <p:nvSpPr>
          <p:cNvPr id="12" name="文本框 11"/>
          <p:cNvSpPr txBox="1"/>
          <p:nvPr/>
        </p:nvSpPr>
        <p:spPr>
          <a:xfrm>
            <a:off x="962025" y="11532235"/>
            <a:ext cx="880491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Wang et al., Genomics Proteomics Bioinformatics, 2021</a:t>
            </a:r>
          </a:p>
        </p:txBody>
      </p:sp>
      <p:sp>
        <p:nvSpPr>
          <p:cNvPr id="1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pyscenic</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3.2 script usage</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140</a:t>
            </a:fld>
            <a:endParaRPr dirty="0"/>
          </a:p>
        </p:txBody>
      </p:sp>
      <p:sp>
        <p:nvSpPr>
          <p:cNvPr id="6" name="TextBox 5"/>
          <p:cNvSpPr txBox="1"/>
          <p:nvPr/>
        </p:nvSpPr>
        <p:spPr>
          <a:xfrm>
            <a:off x="15986234" y="124355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:Tiancheng</a:t>
            </a:r>
            <a:r>
              <a:rPr lang="en-US" altLang="zh-CN" dirty="0">
                <a:sym typeface="+mn-ea"/>
              </a:rPr>
              <a:t> Yu</a:t>
            </a:r>
            <a:endParaRPr lang="en-US" dirty="0"/>
          </a:p>
        </p:txBody>
      </p:sp>
      <p:graphicFrame>
        <p:nvGraphicFramePr>
          <p:cNvPr id="8" name="表格 7"/>
          <p:cNvGraphicFramePr/>
          <p:nvPr>
            <p:custDataLst>
              <p:tags r:id="rId1"/>
            </p:custDataLst>
          </p:nvPr>
        </p:nvGraphicFramePr>
        <p:xfrm>
          <a:off x="2032000" y="3594100"/>
          <a:ext cx="18548985" cy="8841740"/>
        </p:xfrm>
        <a:graphic>
          <a:graphicData uri="http://schemas.openxmlformats.org/drawingml/2006/table">
            <a:tbl>
              <a:tblPr firstRow="1" bandRow="1">
                <a:tableStyleId>{5C22544A-7EE6-4342-B048-85BDC9FD1C3A}</a:tableStyleId>
              </a:tblPr>
              <a:tblGrid>
                <a:gridCol w="3560445">
                  <a:extLst>
                    <a:ext uri="{9D8B030D-6E8A-4147-A177-3AD203B41FA5}">
                      <a16:colId xmlns:a16="http://schemas.microsoft.com/office/drawing/2014/main" val="20000"/>
                    </a:ext>
                  </a:extLst>
                </a:gridCol>
                <a:gridCol w="10094595">
                  <a:extLst>
                    <a:ext uri="{9D8B030D-6E8A-4147-A177-3AD203B41FA5}">
                      <a16:colId xmlns:a16="http://schemas.microsoft.com/office/drawing/2014/main" val="20001"/>
                    </a:ext>
                  </a:extLst>
                </a:gridCol>
                <a:gridCol w="4893945">
                  <a:extLst>
                    <a:ext uri="{9D8B030D-6E8A-4147-A177-3AD203B41FA5}">
                      <a16:colId xmlns:a16="http://schemas.microsoft.com/office/drawing/2014/main" val="20002"/>
                    </a:ext>
                  </a:extLst>
                </a:gridCol>
              </a:tblGrid>
              <a:tr h="467360">
                <a:tc>
                  <a:txBody>
                    <a:bodyPr/>
                    <a:lstStyle/>
                    <a:p>
                      <a:pPr algn="l" fontAlgn="ctr"/>
                      <a:r>
                        <a:rPr lang="en-US" altLang="zh-CN" sz="2800" b="1" i="0">
                          <a:solidFill>
                            <a:srgbClr val="000000"/>
                          </a:solidFill>
                          <a:latin typeface="宋体" panose="02010600030101010101" pitchFamily="2" charset="-122"/>
                          <a:ea typeface="宋体" panose="02010600030101010101" pitchFamily="2" charset="-122"/>
                        </a:rPr>
                        <a:t>parameters</a:t>
                      </a:r>
                    </a:p>
                  </a:txBody>
                  <a:tcPr marL="6667" marR="6667" marT="6667" marB="0" anchor="ctr"/>
                </a:tc>
                <a:tc>
                  <a:txBody>
                    <a:bodyPr/>
                    <a:lstStyle/>
                    <a:p>
                      <a:pPr algn="l" fontAlgn="ctr"/>
                      <a:r>
                        <a:rPr lang="en-US" altLang="zh-CN" sz="2800" b="1" i="0">
                          <a:solidFill>
                            <a:srgbClr val="000000"/>
                          </a:solidFill>
                          <a:latin typeface="宋体" panose="02010600030101010101" pitchFamily="2" charset="-122"/>
                          <a:ea typeface="宋体" panose="02010600030101010101" pitchFamily="2" charset="-122"/>
                        </a:rPr>
                        <a:t>description</a:t>
                      </a:r>
                    </a:p>
                  </a:txBody>
                  <a:tcPr marL="6667" marR="6667" marT="6667" marB="0" anchor="ctr"/>
                </a:tc>
                <a:tc>
                  <a:txBody>
                    <a:bodyPr/>
                    <a:lstStyle/>
                    <a:p>
                      <a:pPr algn="l" fontAlgn="ctr"/>
                      <a:r>
                        <a:rPr lang="en-US" altLang="zh-CN" sz="2800" b="1" i="0">
                          <a:solidFill>
                            <a:srgbClr val="000000"/>
                          </a:solidFill>
                          <a:latin typeface="宋体" panose="02010600030101010101" pitchFamily="2" charset="-122"/>
                          <a:ea typeface="宋体" panose="02010600030101010101" pitchFamily="2" charset="-122"/>
                        </a:rPr>
                        <a:t>default</a:t>
                      </a:r>
                    </a:p>
                  </a:txBody>
                  <a:tcPr marL="6667" marR="6667" marT="6667" marB="0" anchor="ctr"/>
                </a:tc>
                <a:extLst>
                  <a:ext uri="{0D108BD9-81ED-4DB2-BD59-A6C34878D82A}">
                    <a16:rowId xmlns:a16="http://schemas.microsoft.com/office/drawing/2014/main" val="10000"/>
                  </a:ext>
                </a:extLst>
              </a:tr>
              <a:tr h="467995">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-i, --input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file path (h5ad/csv/tsv format) </a:t>
                      </a:r>
                    </a:p>
                  </a:txBody>
                  <a:tcPr marL="6667" marR="6667" marT="6667" marB="0" anchor="ctr"/>
                </a:tc>
                <a:tc>
                  <a:txBody>
                    <a:bodyPr/>
                    <a:lstStyle/>
                    <a:p>
                      <a:pPr algn="l" fontAlgn="ctr"/>
                      <a:r>
                        <a:rPr lang="en-US" altLang="zh-CN" sz="2800" b="1" i="0">
                          <a:solidFill>
                            <a:srgbClr val="000000"/>
                          </a:solidFill>
                          <a:latin typeface="宋体" panose="02010600030101010101" pitchFamily="2" charset="-122"/>
                          <a:ea typeface="宋体" panose="02010600030101010101" pitchFamily="2" charset="-122"/>
                        </a:rPr>
                        <a:t>required</a:t>
                      </a:r>
                    </a:p>
                  </a:txBody>
                  <a:tcPr marL="6667" marR="6667" marT="6667" marB="0" anchor="ctr"/>
                </a:tc>
                <a:extLst>
                  <a:ext uri="{0D108BD9-81ED-4DB2-BD59-A6C34878D82A}">
                    <a16:rowId xmlns:a16="http://schemas.microsoft.com/office/drawing/2014/main" val="10001"/>
                  </a:ext>
                </a:extLst>
              </a:tr>
              <a:tr h="467360">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-o, --output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output path</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./scenic_results </a:t>
                      </a:r>
                    </a:p>
                  </a:txBody>
                  <a:tcPr marL="6667" marR="6667" marT="6667" marB="0" anchor="ctr"/>
                </a:tc>
                <a:extLst>
                  <a:ext uri="{0D108BD9-81ED-4DB2-BD59-A6C34878D82A}">
                    <a16:rowId xmlns:a16="http://schemas.microsoft.com/office/drawing/2014/main" val="10002"/>
                  </a:ext>
                </a:extLst>
              </a:tr>
              <a:tr h="467360">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--tf-list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TF list file</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a:t>
                      </a:r>
                    </a:p>
                  </a:txBody>
                  <a:tcPr marL="6667" marR="6667" marT="6667" marB="0" anchor="ctr"/>
                </a:tc>
                <a:extLst>
                  <a:ext uri="{0D108BD9-81ED-4DB2-BD59-A6C34878D82A}">
                    <a16:rowId xmlns:a16="http://schemas.microsoft.com/office/drawing/2014/main" val="10003"/>
                  </a:ext>
                </a:extLst>
              </a:tr>
              <a:tr h="467360">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--db-folder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RcisTarget directory</a:t>
                      </a:r>
                    </a:p>
                  </a:txBody>
                  <a:tcPr marL="6667" marR="6667" marT="6667" marB="0" anchor="ctr"/>
                </a:tc>
                <a:tc>
                  <a:txBody>
                    <a:bodyPr/>
                    <a:lstStyle/>
                    <a:p>
                      <a:pPr algn="l" fontAlgn="ctr"/>
                      <a:r>
                        <a:rPr lang="en-US" altLang="zh-CN" sz="2800" b="1" i="0">
                          <a:solidFill>
                            <a:srgbClr val="000000"/>
                          </a:solidFill>
                          <a:latin typeface="宋体" panose="02010600030101010101" pitchFamily="2" charset="-122"/>
                          <a:ea typeface="宋体" panose="02010600030101010101" pitchFamily="2" charset="-122"/>
                        </a:rPr>
                        <a:t>required</a:t>
                      </a:r>
                    </a:p>
                  </a:txBody>
                  <a:tcPr marL="6667" marR="6667" marT="6667" marB="0" anchor="ctr"/>
                </a:tc>
                <a:extLst>
                  <a:ext uri="{0D108BD9-81ED-4DB2-BD59-A6C34878D82A}">
                    <a16:rowId xmlns:a16="http://schemas.microsoft.com/office/drawing/2014/main" val="10004"/>
                  </a:ext>
                </a:extLst>
              </a:tr>
              <a:tr h="467995">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--num-workers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multiprocessing worker numbers</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all cpu</a:t>
                      </a:r>
                    </a:p>
                  </a:txBody>
                  <a:tcPr marL="6667" marR="6667" marT="6667" marB="0" anchor="ctr"/>
                </a:tc>
                <a:extLst>
                  <a:ext uri="{0D108BD9-81ED-4DB2-BD59-A6C34878D82A}">
                    <a16:rowId xmlns:a16="http://schemas.microsoft.com/office/drawing/2014/main" val="10005"/>
                  </a:ext>
                </a:extLst>
              </a:tr>
              <a:tr h="467360">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--auc-threshold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AUCell threshold</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0.05</a:t>
                      </a:r>
                    </a:p>
                  </a:txBody>
                  <a:tcPr marL="6667" marR="6667" marT="6667" marB="0" anchor="ctr"/>
                </a:tc>
                <a:extLst>
                  <a:ext uri="{0D108BD9-81ED-4DB2-BD59-A6C34878D82A}">
                    <a16:rowId xmlns:a16="http://schemas.microsoft.com/office/drawing/2014/main" val="10006"/>
                  </a:ext>
                </a:extLst>
              </a:tr>
              <a:tr h="927735">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--nes-threshold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Enrichment score threshold (e.g., NES threshold)</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3</a:t>
                      </a:r>
                    </a:p>
                  </a:txBody>
                  <a:tcPr marL="6667" marR="6667" marT="6667" marB="0" anchor="ctr"/>
                </a:tc>
                <a:extLst>
                  <a:ext uri="{0D108BD9-81ED-4DB2-BD59-A6C34878D82A}">
                    <a16:rowId xmlns:a16="http://schemas.microsoft.com/office/drawing/2014/main" val="10007"/>
                  </a:ext>
                </a:extLst>
              </a:tr>
              <a:tr h="928370">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--normalize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Whether to perform total normalization</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False </a:t>
                      </a:r>
                    </a:p>
                  </a:txBody>
                  <a:tcPr marL="6667" marR="6667" marT="6667" marB="0" anchor="ctr"/>
                </a:tc>
                <a:extLst>
                  <a:ext uri="{0D108BD9-81ED-4DB2-BD59-A6C34878D82A}">
                    <a16:rowId xmlns:a16="http://schemas.microsoft.com/office/drawing/2014/main" val="10008"/>
                  </a:ext>
                </a:extLst>
              </a:tr>
              <a:tr h="928370">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--log-transform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Whether to apply log1p transformation</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False </a:t>
                      </a:r>
                    </a:p>
                  </a:txBody>
                  <a:tcPr marL="6667" marR="6667" marT="6667" marB="0" anchor="ctr"/>
                </a:tc>
                <a:extLst>
                  <a:ext uri="{0D108BD9-81ED-4DB2-BD59-A6C34878D82A}">
                    <a16:rowId xmlns:a16="http://schemas.microsoft.com/office/drawing/2014/main" val="10009"/>
                  </a:ext>
                </a:extLst>
              </a:tr>
              <a:tr h="467360">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--scale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Whether to perform data scaling</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False </a:t>
                      </a:r>
                    </a:p>
                  </a:txBody>
                  <a:tcPr marL="6667" marR="6667" marT="6667" marB="0" anchor="ctr"/>
                </a:tc>
                <a:extLst>
                  <a:ext uri="{0D108BD9-81ED-4DB2-BD59-A6C34878D82A}">
                    <a16:rowId xmlns:a16="http://schemas.microsoft.com/office/drawing/2014/main" val="10010"/>
                  </a:ext>
                </a:extLst>
              </a:tr>
              <a:tr h="928370">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--top-regulons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Number of regulons displayed in the heatmap</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20</a:t>
                      </a:r>
                    </a:p>
                  </a:txBody>
                  <a:tcPr marL="6667" marR="6667" marT="6667" marB="0" anchor="ctr"/>
                </a:tc>
                <a:extLst>
                  <a:ext uri="{0D108BD9-81ED-4DB2-BD59-A6C34878D82A}">
                    <a16:rowId xmlns:a16="http://schemas.microsoft.com/office/drawing/2014/main" val="10011"/>
                  </a:ext>
                </a:extLst>
              </a:tr>
              <a:tr h="1388745">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 --top-targets </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Number of target genes displayed per transcription factor in the network diagram</a:t>
                      </a:r>
                    </a:p>
                  </a:txBody>
                  <a:tcPr marL="6667" marR="6667" marT="6667" marB="0" anchor="ctr"/>
                </a:tc>
                <a:tc>
                  <a:txBody>
                    <a:bodyPr/>
                    <a:lstStyle/>
                    <a:p>
                      <a:pPr algn="l" fontAlgn="ctr"/>
                      <a:r>
                        <a:rPr lang="en-US" altLang="zh-CN" sz="2800" b="0" i="0">
                          <a:solidFill>
                            <a:srgbClr val="000000"/>
                          </a:solidFill>
                          <a:latin typeface="宋体" panose="02010600030101010101" pitchFamily="2" charset="-122"/>
                          <a:ea typeface="宋体" panose="02010600030101010101" pitchFamily="2" charset="-122"/>
                        </a:rPr>
                        <a:t>20</a:t>
                      </a:r>
                    </a:p>
                  </a:txBody>
                  <a:tcPr marL="6667" marR="6667" marT="6667" marB="0" anchor="ctr"/>
                </a:tc>
                <a:extLst>
                  <a:ext uri="{0D108BD9-81ED-4DB2-BD59-A6C34878D82A}">
                    <a16:rowId xmlns:a16="http://schemas.microsoft.com/office/drawing/2014/main" val="10012"/>
                  </a:ext>
                </a:extLst>
              </a:tr>
            </a:tbl>
          </a:graphicData>
        </a:graphic>
      </p:graphicFrame>
      <p:sp>
        <p:nvSpPr>
          <p:cNvPr id="10" name="文本框 9"/>
          <p:cNvSpPr txBox="1"/>
          <p:nvPr/>
        </p:nvSpPr>
        <p:spPr>
          <a:xfrm>
            <a:off x="3002915" y="2279650"/>
            <a:ext cx="1624584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Or you can use GRN.py with following parameters for one-step-analysis</a:t>
            </a: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BCD2D-6A43-8650-13C1-A1C9AE6D990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DD0D080-0CED-245B-A98E-4A9A647215EB}"/>
              </a:ext>
            </a:extLst>
          </p:cNvPr>
          <p:cNvSpPr>
            <a:spLocks noGrp="1"/>
          </p:cNvSpPr>
          <p:nvPr>
            <p:ph type="body" idx="1"/>
          </p:nvPr>
        </p:nvSpPr>
        <p:spPr>
          <a:xfrm>
            <a:off x="1250315" y="1570990"/>
            <a:ext cx="6442075" cy="1037590"/>
          </a:xfrm>
        </p:spPr>
        <p:txBody>
          <a:bodyPr>
            <a:normAutofit/>
          </a:bodyPr>
          <a:lstStyle/>
          <a:p>
            <a:pPr marL="0" indent="0">
              <a:buNone/>
            </a:pPr>
            <a:r>
              <a:rPr lang="en-US" sz="3600" b="1" dirty="0"/>
              <a:t>- </a:t>
            </a:r>
            <a:r>
              <a:rPr lang="en-US" altLang="zh-CN" sz="3600" b="1" dirty="0" err="1"/>
              <a:t>pyscenic</a:t>
            </a:r>
            <a:endParaRPr lang="en-US" altLang="zh-CN" sz="3600" dirty="0"/>
          </a:p>
        </p:txBody>
      </p:sp>
      <p:sp>
        <p:nvSpPr>
          <p:cNvPr id="3" name="Title 2">
            <a:extLst>
              <a:ext uri="{FF2B5EF4-FFF2-40B4-BE49-F238E27FC236}">
                <a16:creationId xmlns:a16="http://schemas.microsoft.com/office/drawing/2014/main" id="{7E94EC30-9E64-7BA5-4E47-9859F035E969}"/>
              </a:ext>
            </a:extLst>
          </p:cNvPr>
          <p:cNvSpPr>
            <a:spLocks noGrp="1"/>
          </p:cNvSpPr>
          <p:nvPr>
            <p:ph type="title"/>
          </p:nvPr>
        </p:nvSpPr>
        <p:spPr/>
        <p:txBody>
          <a:bodyPr/>
          <a:lstStyle/>
          <a:p>
            <a:r>
              <a:rPr lang="en-US" altLang="zh-CN" dirty="0"/>
              <a:t>Cell</a:t>
            </a:r>
            <a:r>
              <a:rPr lang="zh-CN" altLang="en-US" dirty="0"/>
              <a:t> </a:t>
            </a:r>
            <a:r>
              <a:rPr lang="en-US" altLang="zh-CN" dirty="0"/>
              <a:t>interaction</a:t>
            </a:r>
            <a:r>
              <a:rPr lang="zh-CN" altLang="en-US" dirty="0"/>
              <a:t> </a:t>
            </a:r>
            <a:r>
              <a:rPr lang="en-US" altLang="zh-CN" dirty="0"/>
              <a:t>analysis</a:t>
            </a:r>
            <a:endParaRPr lang="zh-CN" altLang="en-US" sz="4400" dirty="0"/>
          </a:p>
        </p:txBody>
      </p:sp>
      <p:sp>
        <p:nvSpPr>
          <p:cNvPr id="4" name="文本框 3">
            <a:extLst>
              <a:ext uri="{FF2B5EF4-FFF2-40B4-BE49-F238E27FC236}">
                <a16:creationId xmlns:a16="http://schemas.microsoft.com/office/drawing/2014/main" id="{BCA35B3B-44AE-C5E8-BFE6-815EE34798BD}"/>
              </a:ext>
            </a:extLst>
          </p:cNvPr>
          <p:cNvSpPr txBox="1"/>
          <p:nvPr/>
        </p:nvSpPr>
        <p:spPr>
          <a:xfrm>
            <a:off x="1451610" y="2726690"/>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5" name="Content Placeholder 2">
            <a:extLst>
              <a:ext uri="{FF2B5EF4-FFF2-40B4-BE49-F238E27FC236}">
                <a16:creationId xmlns:a16="http://schemas.microsoft.com/office/drawing/2014/main" id="{940617A1-4975-2318-207E-41CC24C5F8BE}"/>
              </a:ext>
            </a:extLst>
          </p:cNvPr>
          <p:cNvSpPr>
            <a:spLocks noGrp="1"/>
          </p:cNvSpPr>
          <p:nvPr/>
        </p:nvSpPr>
        <p:spPr>
          <a:xfrm>
            <a:off x="1451610" y="3007360"/>
            <a:ext cx="5438140" cy="171132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rPr>
              <a:t>In</a:t>
            </a:r>
            <a:r>
              <a:rPr lang="en-GB" sz="2800" b="1" dirty="0">
                <a:ea typeface="Calibri" panose="020F0502020204030204" charset="0"/>
                <a:sym typeface="+mn-ea"/>
              </a:rPr>
              <a:t>put command line</a:t>
            </a:r>
            <a:r>
              <a:rPr lang="en-US" altLang="en-GB" sz="2800" b="1" dirty="0">
                <a:ea typeface="Calibri" panose="020F0502020204030204" charset="0"/>
                <a:sym typeface="+mn-ea"/>
              </a:rPr>
              <a:t>:</a:t>
            </a:r>
            <a:endParaRPr lang="en-US" sz="2800" dirty="0">
              <a:sym typeface="+mn-ea"/>
            </a:endParaRPr>
          </a:p>
        </p:txBody>
      </p:sp>
      <p:sp>
        <p:nvSpPr>
          <p:cNvPr id="6" name="RunRNAseq /datapath \…">
            <a:extLst>
              <a:ext uri="{FF2B5EF4-FFF2-40B4-BE49-F238E27FC236}">
                <a16:creationId xmlns:a16="http://schemas.microsoft.com/office/drawing/2014/main" id="{18CB38FF-AECE-BDD8-139E-5C48649A1ED2}"/>
              </a:ext>
            </a:extLst>
          </p:cNvPr>
          <p:cNvSpPr txBox="1"/>
          <p:nvPr/>
        </p:nvSpPr>
        <p:spPr>
          <a:xfrm>
            <a:off x="1451609" y="4294460"/>
            <a:ext cx="11166131" cy="284183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scRNA</a:t>
            </a:r>
            <a:r>
              <a:rPr lang="en-US" altLang="zh-CN" sz="2400" dirty="0"/>
              <a:t> interaction </a:t>
            </a:r>
            <a:r>
              <a:rPr lang="en-US" altLang="zh-CN" sz="2400" dirty="0" err="1"/>
              <a:t>pyscenic</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yutiancheng</a:t>
            </a:r>
            <a:r>
              <a:rPr lang="en-US" altLang="zh-CN" sz="2400" dirty="0"/>
              <a:t>/</a:t>
            </a:r>
            <a:r>
              <a:rPr lang="en-US" altLang="zh-CN" sz="2400" dirty="0" err="1"/>
              <a:t>CDesk</a:t>
            </a:r>
            <a:r>
              <a:rPr lang="en-US" altLang="zh-CN" sz="2400" dirty="0"/>
              <a:t>/</a:t>
            </a:r>
            <a:r>
              <a:rPr lang="en-US" altLang="zh-CN" sz="2400" dirty="0" err="1"/>
              <a:t>CDesk</a:t>
            </a:r>
            <a:r>
              <a:rPr lang="en-US" altLang="zh-CN" sz="2400" dirty="0"/>
              <a:t>/2.scRNAseq/GRN/data/pbmc3k_preprocessed.h5ad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/result/2.scRNA/7.interaction/</a:t>
            </a:r>
            <a:r>
              <a:rPr lang="en-US" altLang="zh-CN" sz="2400" dirty="0" err="1"/>
              <a:t>pyscenic</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tf</a:t>
            </a:r>
            <a:r>
              <a:rPr lang="en-US" altLang="zh-CN" sz="2400" dirty="0"/>
              <a:t> /</a:t>
            </a:r>
            <a:r>
              <a:rPr lang="en-US" altLang="zh-CN" sz="2400" dirty="0" err="1"/>
              <a:t>mnt</a:t>
            </a:r>
            <a:r>
              <a:rPr lang="en-US" altLang="zh-CN" sz="2400" dirty="0"/>
              <a:t>/</a:t>
            </a:r>
            <a:r>
              <a:rPr lang="en-US" altLang="zh-CN" sz="2400" dirty="0" err="1"/>
              <a:t>yutiancheng</a:t>
            </a:r>
            <a:r>
              <a:rPr lang="en-US" altLang="zh-CN" sz="2400" dirty="0"/>
              <a:t>/</a:t>
            </a:r>
            <a:r>
              <a:rPr lang="en-US" altLang="zh-CN" sz="2400" dirty="0" err="1"/>
              <a:t>CDesk</a:t>
            </a:r>
            <a:r>
              <a:rPr lang="en-US" altLang="zh-CN" sz="2400" dirty="0"/>
              <a:t>/</a:t>
            </a:r>
            <a:r>
              <a:rPr lang="en-US" altLang="zh-CN" sz="2400" dirty="0" err="1"/>
              <a:t>CDesk</a:t>
            </a:r>
            <a:r>
              <a:rPr lang="en-US" altLang="zh-CN" sz="2400" dirty="0"/>
              <a:t>/2.scRNAseq/GRN/motifs/human_tfs_test.txt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db</a:t>
            </a:r>
            <a:r>
              <a:rPr lang="en-US" altLang="zh-CN" sz="2400" dirty="0"/>
              <a:t> /</a:t>
            </a:r>
            <a:r>
              <a:rPr lang="en-US" altLang="zh-CN" sz="2400" dirty="0" err="1"/>
              <a:t>mnt</a:t>
            </a:r>
            <a:r>
              <a:rPr lang="en-US" altLang="zh-CN" sz="2400" dirty="0"/>
              <a:t>/</a:t>
            </a:r>
            <a:r>
              <a:rPr lang="en-US" altLang="zh-CN" sz="2400" dirty="0" err="1"/>
              <a:t>yutiancheng</a:t>
            </a:r>
            <a:r>
              <a:rPr lang="en-US" altLang="zh-CN" sz="2400" dirty="0"/>
              <a:t>/</a:t>
            </a:r>
            <a:r>
              <a:rPr lang="en-US" altLang="zh-CN" sz="2400" dirty="0" err="1"/>
              <a:t>CDesk</a:t>
            </a:r>
            <a:r>
              <a:rPr lang="en-US" altLang="zh-CN" sz="2400" dirty="0"/>
              <a:t>/</a:t>
            </a:r>
            <a:r>
              <a:rPr lang="en-US" altLang="zh-CN" sz="2400" dirty="0" err="1"/>
              <a:t>CDesk</a:t>
            </a:r>
            <a:r>
              <a:rPr lang="en-US" altLang="zh-CN" sz="2400" dirty="0"/>
              <a:t>/2.scRNAseq/GRN/motifs \</a:t>
            </a:r>
          </a:p>
          <a:p>
            <a:pPr algn="l" defTabSz="584200">
              <a:defRPr sz="1800" b="0">
                <a:solidFill>
                  <a:srgbClr val="FFFFFF"/>
                </a:solidFill>
                <a:latin typeface="Monaco"/>
                <a:ea typeface="Monaco"/>
                <a:cs typeface="Monaco"/>
                <a:sym typeface="Monaco"/>
              </a:defRPr>
            </a:pPr>
            <a:r>
              <a:rPr lang="en-US" altLang="zh-CN" sz="2400" dirty="0"/>
              <a:t>-t 100 --species hg38 --</a:t>
            </a:r>
            <a:r>
              <a:rPr lang="en-US" altLang="zh-CN" sz="2400" dirty="0" err="1"/>
              <a:t>auc</a:t>
            </a:r>
            <a:r>
              <a:rPr lang="en-US" altLang="zh-CN" sz="2400" dirty="0"/>
              <a:t> 0.05 --</a:t>
            </a:r>
            <a:r>
              <a:rPr lang="en-US" altLang="zh-CN" sz="2400" dirty="0" err="1"/>
              <a:t>nes</a:t>
            </a:r>
            <a:r>
              <a:rPr lang="en-US" altLang="zh-CN" sz="2400" dirty="0"/>
              <a:t> 3.0 --normalize False \</a:t>
            </a:r>
          </a:p>
          <a:p>
            <a:pPr algn="l" defTabSz="584200">
              <a:defRPr sz="1800" b="0">
                <a:solidFill>
                  <a:srgbClr val="FFFFFF"/>
                </a:solidFill>
                <a:latin typeface="Monaco"/>
                <a:ea typeface="Monaco"/>
                <a:cs typeface="Monaco"/>
                <a:sym typeface="Monaco"/>
              </a:defRPr>
            </a:pPr>
            <a:r>
              <a:rPr lang="en-US" altLang="zh-CN" sz="2400" dirty="0"/>
              <a:t>--scale False --log False --</a:t>
            </a:r>
            <a:r>
              <a:rPr lang="en-US" altLang="zh-CN" sz="2400" dirty="0" err="1"/>
              <a:t>top_regulons</a:t>
            </a:r>
            <a:r>
              <a:rPr lang="en-US" altLang="zh-CN" sz="2400" dirty="0"/>
              <a:t> 20 --</a:t>
            </a:r>
            <a:r>
              <a:rPr lang="en-US" altLang="zh-CN" sz="2400" dirty="0" err="1"/>
              <a:t>top_targets</a:t>
            </a:r>
            <a:r>
              <a:rPr lang="en-US" altLang="zh-CN" sz="2400" dirty="0"/>
              <a:t> 20</a:t>
            </a:r>
          </a:p>
        </p:txBody>
      </p:sp>
      <p:sp>
        <p:nvSpPr>
          <p:cNvPr id="18" name="Content Placeholder 2">
            <a:extLst>
              <a:ext uri="{FF2B5EF4-FFF2-40B4-BE49-F238E27FC236}">
                <a16:creationId xmlns:a16="http://schemas.microsoft.com/office/drawing/2014/main" id="{75E784C1-39DA-19C9-D635-9A0D1C4CAAF8}"/>
              </a:ext>
            </a:extLst>
          </p:cNvPr>
          <p:cNvSpPr>
            <a:spLocks noGrp="1"/>
          </p:cNvSpPr>
          <p:nvPr/>
        </p:nvSpPr>
        <p:spPr>
          <a:xfrm>
            <a:off x="1451610" y="6699001"/>
            <a:ext cx="9267825" cy="168592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sym typeface="+mn-ea"/>
              </a:rPr>
              <a:t>Typical parameter:</a:t>
            </a:r>
            <a:endParaRPr lang="en-US" sz="2800" dirty="0">
              <a:sym typeface="+mn-ea"/>
            </a:endParaRPr>
          </a:p>
        </p:txBody>
      </p:sp>
      <p:graphicFrame>
        <p:nvGraphicFramePr>
          <p:cNvPr id="8" name="表格 7">
            <a:extLst>
              <a:ext uri="{FF2B5EF4-FFF2-40B4-BE49-F238E27FC236}">
                <a16:creationId xmlns:a16="http://schemas.microsoft.com/office/drawing/2014/main" id="{3BD1CECA-32FD-1A7B-918D-FF2F93FF529C}"/>
              </a:ext>
            </a:extLst>
          </p:cNvPr>
          <p:cNvGraphicFramePr>
            <a:graphicFrameLocks noGrp="1"/>
          </p:cNvGraphicFramePr>
          <p:nvPr>
            <p:extLst>
              <p:ext uri="{D42A27DB-BD31-4B8C-83A1-F6EECF244321}">
                <p14:modId xmlns:p14="http://schemas.microsoft.com/office/powerpoint/2010/main" val="3990252470"/>
              </p:ext>
            </p:extLst>
          </p:nvPr>
        </p:nvGraphicFramePr>
        <p:xfrm>
          <a:off x="2032000" y="7919778"/>
          <a:ext cx="7171635" cy="5120640"/>
        </p:xfrm>
        <a:graphic>
          <a:graphicData uri="http://schemas.openxmlformats.org/drawingml/2006/table">
            <a:tbl>
              <a:tblPr>
                <a:tableStyleId>{5940675A-B579-460E-94D1-54222C63F5DA}</a:tableStyleId>
              </a:tblPr>
              <a:tblGrid>
                <a:gridCol w="1962508">
                  <a:extLst>
                    <a:ext uri="{9D8B030D-6E8A-4147-A177-3AD203B41FA5}">
                      <a16:colId xmlns:a16="http://schemas.microsoft.com/office/drawing/2014/main" val="2284907838"/>
                    </a:ext>
                  </a:extLst>
                </a:gridCol>
                <a:gridCol w="4349015">
                  <a:extLst>
                    <a:ext uri="{9D8B030D-6E8A-4147-A177-3AD203B41FA5}">
                      <a16:colId xmlns:a16="http://schemas.microsoft.com/office/drawing/2014/main" val="994131995"/>
                    </a:ext>
                  </a:extLst>
                </a:gridCol>
                <a:gridCol w="860112">
                  <a:extLst>
                    <a:ext uri="{9D8B030D-6E8A-4147-A177-3AD203B41FA5}">
                      <a16:colId xmlns:a16="http://schemas.microsoft.com/office/drawing/2014/main" val="2172385164"/>
                    </a:ext>
                  </a:extLst>
                </a:gridCol>
              </a:tblGrid>
              <a:tr h="349352">
                <a:tc>
                  <a:txBody>
                    <a:bodyPr/>
                    <a:lstStyle/>
                    <a:p>
                      <a:pPr marL="0" marR="0" algn="ctr">
                        <a:buNone/>
                      </a:pPr>
                      <a:r>
                        <a:rPr lang="zh-CN" altLang="en-US" sz="1800" b="1" kern="100" dirty="0">
                          <a:effectLst/>
                        </a:rPr>
                        <a:t>参数</a:t>
                      </a:r>
                      <a:endPar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1800" b="1" kern="100" dirty="0">
                          <a:effectLst/>
                        </a:rPr>
                        <a:t>描述</a:t>
                      </a:r>
                      <a:endPar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1800" b="1" kern="100" dirty="0">
                          <a:effectLst/>
                        </a:rPr>
                        <a:t>默认值</a:t>
                      </a:r>
                      <a:endPar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516589834"/>
                  </a:ext>
                </a:extLst>
              </a:tr>
              <a:tr h="349352">
                <a:tc>
                  <a:txBody>
                    <a:bodyPr/>
                    <a:lstStyle/>
                    <a:p>
                      <a:pPr marL="0" marR="0" algn="ctr">
                        <a:buNone/>
                      </a:pPr>
                      <a:r>
                        <a:rPr lang="en-US" sz="1800" b="0" kern="100">
                          <a:effectLst/>
                        </a:rPr>
                        <a:t>-i</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单细胞输入数据</a:t>
                      </a:r>
                      <a:r>
                        <a:rPr lang="en-US" altLang="zh-CN" sz="1800" b="0" kern="100">
                          <a:effectLst/>
                        </a:rPr>
                        <a:t>(h5ad/csv/tsv</a:t>
                      </a:r>
                      <a:r>
                        <a:rPr lang="zh-CN" altLang="en-US" sz="1800" b="0" kern="100">
                          <a:effectLst/>
                        </a:rPr>
                        <a:t>格式</a:t>
                      </a: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233840351"/>
                  </a:ext>
                </a:extLst>
              </a:tr>
              <a:tr h="349352">
                <a:tc>
                  <a:txBody>
                    <a:bodyPr/>
                    <a:lstStyle/>
                    <a:p>
                      <a:pPr marL="0" marR="0" algn="ctr">
                        <a:buNone/>
                      </a:pPr>
                      <a:r>
                        <a:rPr lang="en-US" sz="1800" b="0" kern="100">
                          <a:effectLst/>
                        </a:rPr>
                        <a:t>-o</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dirty="0">
                          <a:effectLst/>
                        </a:rPr>
                        <a:t>输出结果存放位置</a:t>
                      </a:r>
                      <a:endPar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612020592"/>
                  </a:ext>
                </a:extLst>
              </a:tr>
              <a:tr h="349352">
                <a:tc>
                  <a:txBody>
                    <a:bodyPr/>
                    <a:lstStyle/>
                    <a:p>
                      <a:pPr marL="0" marR="0" algn="ctr">
                        <a:buNone/>
                      </a:pPr>
                      <a:r>
                        <a:rPr lang="en-US" sz="1800" b="0" kern="100">
                          <a:effectLst/>
                        </a:rPr>
                        <a:t>--tf</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dirty="0">
                          <a:effectLst/>
                        </a:rPr>
                        <a:t>TF</a:t>
                      </a:r>
                      <a:r>
                        <a:rPr lang="zh-CN" altLang="en-US" sz="1800" b="0" kern="100" dirty="0">
                          <a:effectLst/>
                        </a:rPr>
                        <a:t>列表文本文件</a:t>
                      </a:r>
                      <a:endPar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439229899"/>
                  </a:ext>
                </a:extLst>
              </a:tr>
              <a:tr h="349352">
                <a:tc>
                  <a:txBody>
                    <a:bodyPr/>
                    <a:lstStyle/>
                    <a:p>
                      <a:pPr marL="0" marR="0" algn="ctr">
                        <a:buNone/>
                      </a:pPr>
                      <a:r>
                        <a:rPr lang="en-US" sz="1800" b="0" kern="100">
                          <a:effectLst/>
                        </a:rPr>
                        <a:t>--db</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a:effectLst/>
                        </a:rPr>
                        <a:t>RcisTarget</a:t>
                      </a:r>
                      <a:r>
                        <a:rPr lang="zh-CN" altLang="en-US" sz="1800" b="0" kern="100">
                          <a:effectLst/>
                        </a:rPr>
                        <a:t>数据库文件夹</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82463254"/>
                  </a:ext>
                </a:extLst>
              </a:tr>
              <a:tr h="349352">
                <a:tc>
                  <a:txBody>
                    <a:bodyPr/>
                    <a:lstStyle/>
                    <a:p>
                      <a:pPr marL="0" marR="0" algn="ctr">
                        <a:buNone/>
                      </a:pPr>
                      <a:r>
                        <a:rPr lang="en-US" sz="1800" b="0" kern="100">
                          <a:effectLst/>
                        </a:rPr>
                        <a:t>--species</a:t>
                      </a:r>
                      <a:r>
                        <a:rPr lang="en-US" sz="1800" b="0" kern="100" baseline="30000">
                          <a:effectLst/>
                        </a:rPr>
                        <a: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a:effectLst/>
                        </a:rPr>
                        <a:t>物种（human/mouse/hg/mm）</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173491509"/>
                  </a:ext>
                </a:extLst>
              </a:tr>
              <a:tr h="349352">
                <a:tc>
                  <a:txBody>
                    <a:bodyPr/>
                    <a:lstStyle/>
                    <a:p>
                      <a:pPr marL="0" marR="0" algn="ctr">
                        <a:buNone/>
                      </a:pPr>
                      <a:r>
                        <a:rPr lang="en-US" sz="1800" b="0" kern="100">
                          <a:effectLst/>
                        </a:rPr>
                        <a:t>-t</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dirty="0">
                          <a:effectLst/>
                        </a:rPr>
                        <a:t>指定线程数</a:t>
                      </a:r>
                      <a:endPar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16</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825846210"/>
                  </a:ext>
                </a:extLst>
              </a:tr>
              <a:tr h="349352">
                <a:tc>
                  <a:txBody>
                    <a:bodyPr/>
                    <a:lstStyle/>
                    <a:p>
                      <a:pPr marL="0" marR="0" algn="ctr">
                        <a:buNone/>
                      </a:pPr>
                      <a:r>
                        <a:rPr lang="en-US" sz="1800" b="0" kern="100">
                          <a:effectLst/>
                        </a:rPr>
                        <a:t>--auc</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dirty="0">
                          <a:effectLst/>
                        </a:rPr>
                        <a:t>AUC</a:t>
                      </a:r>
                      <a:r>
                        <a:rPr lang="zh-CN" altLang="en-US" sz="1800" b="0" kern="100" dirty="0">
                          <a:effectLst/>
                        </a:rPr>
                        <a:t>阈值</a:t>
                      </a:r>
                      <a:endParaRPr lang="zh-CN" alt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0.05</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872430896"/>
                  </a:ext>
                </a:extLst>
              </a:tr>
              <a:tr h="349352">
                <a:tc>
                  <a:txBody>
                    <a:bodyPr/>
                    <a:lstStyle/>
                    <a:p>
                      <a:pPr marL="0" marR="0" algn="ctr">
                        <a:buNone/>
                      </a:pPr>
                      <a:r>
                        <a:rPr lang="en-US" sz="1800" b="0" kern="100">
                          <a:effectLst/>
                        </a:rPr>
                        <a:t>--nes</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a:effectLst/>
                        </a:rPr>
                        <a:t>Normalized Enrichment Score</a:t>
                      </a:r>
                      <a:r>
                        <a:rPr lang="zh-CN" altLang="en-US" sz="1800" b="0" kern="100">
                          <a:effectLst/>
                        </a:rPr>
                        <a:t>阈值</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3</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846114798"/>
                  </a:ext>
                </a:extLst>
              </a:tr>
              <a:tr h="349352">
                <a:tc>
                  <a:txBody>
                    <a:bodyPr/>
                    <a:lstStyle/>
                    <a:p>
                      <a:pPr marL="0" marR="0" algn="ctr">
                        <a:buNone/>
                      </a:pPr>
                      <a:r>
                        <a:rPr lang="en-US" sz="1800" b="0" kern="100">
                          <a:effectLst/>
                        </a:rPr>
                        <a:t>--scale</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是否对单细胞数据进行</a:t>
                      </a:r>
                      <a:r>
                        <a:rPr lang="en-US" altLang="zh-CN" sz="1800" b="0" kern="100">
                          <a:effectLst/>
                        </a:rPr>
                        <a:t>scale</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a:effectLst/>
                        </a:rPr>
                        <a:t>False</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254042533"/>
                  </a:ext>
                </a:extLst>
              </a:tr>
              <a:tr h="349352">
                <a:tc>
                  <a:txBody>
                    <a:bodyPr/>
                    <a:lstStyle/>
                    <a:p>
                      <a:pPr marL="0" marR="0" algn="ctr">
                        <a:buNone/>
                      </a:pPr>
                      <a:r>
                        <a:rPr lang="en-US" sz="1800" b="0" kern="100">
                          <a:effectLst/>
                        </a:rPr>
                        <a:t>--log</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是否对单细胞数据进行</a:t>
                      </a:r>
                      <a:r>
                        <a:rPr lang="en-US" altLang="zh-CN" sz="1800" b="0" kern="100">
                          <a:effectLst/>
                        </a:rPr>
                        <a:t>log</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a:effectLst/>
                        </a:rPr>
                        <a:t>False</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620217828"/>
                  </a:ext>
                </a:extLst>
              </a:tr>
              <a:tr h="349352">
                <a:tc>
                  <a:txBody>
                    <a:bodyPr/>
                    <a:lstStyle/>
                    <a:p>
                      <a:pPr marL="0" marR="0" algn="ctr">
                        <a:buNone/>
                      </a:pPr>
                      <a:r>
                        <a:rPr lang="en-US" sz="1800" b="0" kern="100">
                          <a:effectLst/>
                        </a:rPr>
                        <a:t>--top_regulons</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显示</a:t>
                      </a:r>
                      <a:r>
                        <a:rPr lang="en-US" sz="1800" b="0" kern="100">
                          <a:effectLst/>
                        </a:rPr>
                        <a:t>top N regulons</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20</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34126786"/>
                  </a:ext>
                </a:extLst>
              </a:tr>
              <a:tr h="349352">
                <a:tc>
                  <a:txBody>
                    <a:bodyPr/>
                    <a:lstStyle/>
                    <a:p>
                      <a:pPr marL="0" marR="0" algn="ctr">
                        <a:buNone/>
                      </a:pPr>
                      <a:r>
                        <a:rPr lang="en-US" sz="1800" b="0" kern="100">
                          <a:effectLst/>
                        </a:rPr>
                        <a:t>--top_targets</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对每个</a:t>
                      </a:r>
                      <a:r>
                        <a:rPr lang="en-US" sz="1800" b="0" kern="100">
                          <a:effectLst/>
                        </a:rPr>
                        <a:t>TF</a:t>
                      </a:r>
                      <a:r>
                        <a:rPr lang="zh-CN" altLang="en-US" sz="1800" b="0" kern="100">
                          <a:effectLst/>
                        </a:rPr>
                        <a:t>显示</a:t>
                      </a:r>
                      <a:r>
                        <a:rPr lang="en-US" sz="1800" b="0" kern="100">
                          <a:effectLst/>
                        </a:rPr>
                        <a:t>top N target</a:t>
                      </a:r>
                      <a:r>
                        <a:rPr lang="zh-CN" altLang="en-US" sz="1800" b="0" kern="100">
                          <a:effectLst/>
                        </a:rPr>
                        <a:t>基因</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800" b="0" kern="100">
                          <a:effectLst/>
                        </a:rPr>
                        <a:t>20</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904631676"/>
                  </a:ext>
                </a:extLst>
              </a:tr>
              <a:tr h="349352">
                <a:tc>
                  <a:txBody>
                    <a:bodyPr/>
                    <a:lstStyle/>
                    <a:p>
                      <a:pPr marL="0" marR="0" algn="ctr">
                        <a:buNone/>
                      </a:pPr>
                      <a:r>
                        <a:rPr lang="en-US" sz="1800" b="0" kern="100">
                          <a:effectLst/>
                        </a:rPr>
                        <a:t>--plot_tf</a:t>
                      </a:r>
                      <a:endParaRPr 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800" b="0" kern="100">
                          <a:effectLst/>
                        </a:rPr>
                        <a:t>指定对某</a:t>
                      </a:r>
                      <a:r>
                        <a:rPr lang="en-US" altLang="zh-CN" sz="1800" b="0" kern="100">
                          <a:effectLst/>
                        </a:rPr>
                        <a:t>TF</a:t>
                      </a:r>
                      <a:r>
                        <a:rPr lang="zh-CN" altLang="en-US" sz="1800" b="0" kern="100">
                          <a:effectLst/>
                        </a:rPr>
                        <a:t>绘制网络</a:t>
                      </a:r>
                      <a:endParaRPr lang="zh-CN" altLang="en-US" sz="18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800" b="0" kern="100" dirty="0">
                          <a:effectLst/>
                        </a:rPr>
                        <a:t>None</a:t>
                      </a:r>
                      <a:endParaRPr lang="en-US" sz="18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68270575"/>
                  </a:ext>
                </a:extLst>
              </a:tr>
            </a:tbl>
          </a:graphicData>
        </a:graphic>
      </p:graphicFrame>
      <p:pic>
        <p:nvPicPr>
          <p:cNvPr id="9" name="图片 8" descr="grn_network_top">
            <a:extLst>
              <a:ext uri="{FF2B5EF4-FFF2-40B4-BE49-F238E27FC236}">
                <a16:creationId xmlns:a16="http://schemas.microsoft.com/office/drawing/2014/main" id="{9A09587C-CEF5-6FE1-62C1-BD98BF92E567}"/>
              </a:ext>
            </a:extLst>
          </p:cNvPr>
          <p:cNvPicPr>
            <a:picLocks noChangeAspect="1"/>
          </p:cNvPicPr>
          <p:nvPr/>
        </p:nvPicPr>
        <p:blipFill>
          <a:blip r:embed="rId2"/>
          <a:stretch>
            <a:fillRect/>
          </a:stretch>
        </p:blipFill>
        <p:spPr>
          <a:xfrm>
            <a:off x="13222958" y="1681372"/>
            <a:ext cx="6140442" cy="6238406"/>
          </a:xfrm>
          <a:prstGeom prst="rect">
            <a:avLst/>
          </a:prstGeom>
        </p:spPr>
      </p:pic>
      <p:pic>
        <p:nvPicPr>
          <p:cNvPr id="11" name="图片 10" descr="rss_heatmap">
            <a:extLst>
              <a:ext uri="{FF2B5EF4-FFF2-40B4-BE49-F238E27FC236}">
                <a16:creationId xmlns:a16="http://schemas.microsoft.com/office/drawing/2014/main" id="{1A20D8D8-7EE7-FC07-41A4-33F55BBFA4D2}"/>
              </a:ext>
            </a:extLst>
          </p:cNvPr>
          <p:cNvPicPr>
            <a:picLocks noChangeAspect="1"/>
          </p:cNvPicPr>
          <p:nvPr/>
        </p:nvPicPr>
        <p:blipFill>
          <a:blip r:embed="rId3"/>
          <a:stretch>
            <a:fillRect/>
          </a:stretch>
        </p:blipFill>
        <p:spPr>
          <a:xfrm>
            <a:off x="18581986" y="7136295"/>
            <a:ext cx="5645426" cy="5645426"/>
          </a:xfrm>
          <a:prstGeom prst="rect">
            <a:avLst/>
          </a:prstGeom>
        </p:spPr>
      </p:pic>
    </p:spTree>
    <p:extLst>
      <p:ext uri="{BB962C8B-B14F-4D97-AF65-F5344CB8AC3E}">
        <p14:creationId xmlns:p14="http://schemas.microsoft.com/office/powerpoint/2010/main" val="3839600954"/>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t>Cellchat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1 Cell communication</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142</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pic>
        <p:nvPicPr>
          <p:cNvPr id="6" name="图片 5"/>
          <p:cNvPicPr>
            <a:picLocks noChangeAspect="1"/>
          </p:cNvPicPr>
          <p:nvPr/>
        </p:nvPicPr>
        <p:blipFill>
          <a:blip r:embed="rId2"/>
          <a:srcRect l="9525" b="13468"/>
          <a:stretch>
            <a:fillRect/>
          </a:stretch>
        </p:blipFill>
        <p:spPr>
          <a:xfrm>
            <a:off x="147955" y="3389630"/>
            <a:ext cx="12136755" cy="6713220"/>
          </a:xfrm>
          <a:prstGeom prst="rect">
            <a:avLst/>
          </a:prstGeom>
        </p:spPr>
      </p:pic>
      <p:pic>
        <p:nvPicPr>
          <p:cNvPr id="7" name="图片 6"/>
          <p:cNvPicPr>
            <a:picLocks noChangeAspect="1"/>
          </p:cNvPicPr>
          <p:nvPr/>
        </p:nvPicPr>
        <p:blipFill>
          <a:blip r:embed="rId3"/>
          <a:srcRect l="1326" r="741" b="2661"/>
          <a:stretch>
            <a:fillRect/>
          </a:stretch>
        </p:blipFill>
        <p:spPr>
          <a:xfrm>
            <a:off x="12284710" y="3389630"/>
            <a:ext cx="12008485" cy="6132830"/>
          </a:xfrm>
          <a:prstGeom prst="rect">
            <a:avLst/>
          </a:prstGeom>
        </p:spPr>
      </p:pic>
      <p:sp>
        <p:nvSpPr>
          <p:cNvPr id="2" name="文本框 1"/>
          <p:cNvSpPr txBox="1"/>
          <p:nvPr/>
        </p:nvSpPr>
        <p:spPr>
          <a:xfrm>
            <a:off x="2772410" y="12234545"/>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https://juejin.cn/post/7184676052286275621</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t>Cellchat</a:t>
            </a:r>
            <a:r>
              <a:rPr lang="en-US" altLang="zh-CN" dirty="0">
                <a:ea typeface="微软雅黑" panose="020B0503020204020204" charset="-122"/>
                <a:sym typeface="+mn-ea"/>
              </a:rPr>
              <a:t>–</a:t>
            </a:r>
            <a:r>
              <a:rPr lang="zh-CN" dirty="0">
                <a:ea typeface="微软雅黑" panose="020B0503020204020204" charset="-122"/>
                <a:sym typeface="+mn-ea"/>
              </a:rPr>
              <a:t> </a:t>
            </a:r>
            <a:r>
              <a:rPr lang="en-US" dirty="0"/>
              <a:t>Principle</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143</a:t>
            </a:fld>
            <a:endParaRPr dirty="0"/>
          </a:p>
        </p:txBody>
      </p:sp>
      <p:sp>
        <p:nvSpPr>
          <p:cNvPr id="2" name="Experiment Overview…"/>
          <p:cNvSpPr txBox="1">
            <a:spLocks noGrp="1"/>
          </p:cNvSpPr>
          <p:nvPr>
            <p:ph type="body" idx="1"/>
          </p:nvPr>
        </p:nvSpPr>
        <p:spPr>
          <a:xfrm>
            <a:off x="2565400" y="10855960"/>
            <a:ext cx="11788775" cy="2062480"/>
          </a:xfrm>
          <a:prstGeom prst="rect">
            <a:avLst/>
          </a:prstGeom>
        </p:spPr>
        <p:txBody>
          <a:bodyPr>
            <a:normAutofit fontScale="77500" lnSpcReduction="10000"/>
          </a:bodyPr>
          <a:lstStyle/>
          <a:p>
            <a:pPr marL="0" indent="0">
              <a:buNone/>
            </a:pPr>
            <a:r>
              <a:rPr lang="zh-CN" altLang="en-US" dirty="0"/>
              <a:t> </a:t>
            </a:r>
            <a:r>
              <a:rPr lang="zh-CN" altLang="en-US" sz="3900" dirty="0"/>
              <a:t> </a:t>
            </a:r>
            <a:endParaRPr lang="en-US" altLang="zh-CN" sz="3900" dirty="0"/>
          </a:p>
          <a:p>
            <a:pPr lvl="1">
              <a:spcBef>
                <a:spcPts val="1200"/>
              </a:spcBef>
            </a:pPr>
            <a:endParaRPr lang="en-US" sz="3900" dirty="0"/>
          </a:p>
          <a:p>
            <a:pPr marL="0" indent="0">
              <a:buNone/>
            </a:pPr>
            <a:r>
              <a:rPr lang="en-US" altLang="zh-CN" dirty="0"/>
              <a:t>11hao</a:t>
            </a:r>
            <a:endParaRPr lang="en-US"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pic>
        <p:nvPicPr>
          <p:cNvPr id="4" name="图片 3"/>
          <p:cNvPicPr/>
          <p:nvPr/>
        </p:nvPicPr>
        <p:blipFill>
          <a:blip r:embed="rId2"/>
          <a:stretch>
            <a:fillRect/>
          </a:stretch>
        </p:blipFill>
        <p:spPr>
          <a:xfrm>
            <a:off x="2417445" y="2745105"/>
            <a:ext cx="19168110" cy="7844790"/>
          </a:xfrm>
          <a:prstGeom prst="rect">
            <a:avLst/>
          </a:prstGeom>
        </p:spPr>
      </p:pic>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t>Cellchat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2 Introduction</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144</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pic>
        <p:nvPicPr>
          <p:cNvPr id="6" name="图片 5"/>
          <p:cNvPicPr>
            <a:picLocks noChangeAspect="1"/>
          </p:cNvPicPr>
          <p:nvPr/>
        </p:nvPicPr>
        <p:blipFill>
          <a:blip r:embed="rId2"/>
          <a:srcRect l="2649" b="1904"/>
          <a:stretch>
            <a:fillRect/>
          </a:stretch>
        </p:blipFill>
        <p:spPr>
          <a:xfrm>
            <a:off x="3477895" y="2001520"/>
            <a:ext cx="16569690" cy="9714230"/>
          </a:xfrm>
          <a:prstGeom prst="rect">
            <a:avLst/>
          </a:prstGeom>
        </p:spPr>
      </p:pic>
      <p:sp>
        <p:nvSpPr>
          <p:cNvPr id="2" name="文本框 1"/>
          <p:cNvSpPr txBox="1"/>
          <p:nvPr/>
        </p:nvSpPr>
        <p:spPr>
          <a:xfrm>
            <a:off x="2772410" y="12234545"/>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https://juejin.cn/post/7184676052286275621</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t>Cellchat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3 </a:t>
            </a:r>
            <a:r>
              <a:rPr lang="en-US" dirty="0"/>
              <a:t>Principle</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145</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pic>
        <p:nvPicPr>
          <p:cNvPr id="4" name="图片 3"/>
          <p:cNvPicPr/>
          <p:nvPr/>
        </p:nvPicPr>
        <p:blipFill>
          <a:blip r:embed="rId2"/>
          <a:srcRect l="6043" r="6866" b="21656"/>
          <a:stretch>
            <a:fillRect/>
          </a:stretch>
        </p:blipFill>
        <p:spPr>
          <a:xfrm>
            <a:off x="4428490" y="1667510"/>
            <a:ext cx="14272260" cy="10745470"/>
          </a:xfrm>
          <a:prstGeom prst="rect">
            <a:avLst/>
          </a:prstGeom>
        </p:spPr>
      </p:pic>
      <p:sp>
        <p:nvSpPr>
          <p:cNvPr id="2" name="文本框 1"/>
          <p:cNvSpPr txBox="1"/>
          <p:nvPr/>
        </p:nvSpPr>
        <p:spPr>
          <a:xfrm>
            <a:off x="2540000" y="12509500"/>
            <a:ext cx="965136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  </a:t>
            </a:r>
            <a:r>
              <a:rPr lang="en-US" altLang="zh-CN" b="0" dirty="0">
                <a:sym typeface="+mn-ea"/>
              </a:rPr>
              <a:t>Suoqin</a:t>
            </a:r>
            <a:r>
              <a:rPr lang="en-US" b="0" dirty="0">
                <a:sym typeface="+mn-ea"/>
              </a:rPr>
              <a:t> </a:t>
            </a:r>
            <a:r>
              <a:rPr lang="en-US" b="0" i="1" dirty="0">
                <a:sym typeface="+mn-ea"/>
              </a:rPr>
              <a:t>et al.</a:t>
            </a:r>
            <a:r>
              <a:rPr lang="en-US" b="0" dirty="0">
                <a:sym typeface="+mn-ea"/>
              </a:rPr>
              <a:t>, </a:t>
            </a:r>
            <a:r>
              <a:rPr lang="en-US" altLang="zh-CN" b="0" dirty="0">
                <a:sym typeface="+mn-ea"/>
              </a:rPr>
              <a:t>nature communications</a:t>
            </a:r>
            <a:r>
              <a:rPr lang="en-US" b="0" dirty="0">
                <a:sym typeface="+mn-ea"/>
              </a:rPr>
              <a:t>, 2021</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t>Cellchat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4 </a:t>
            </a:r>
            <a:r>
              <a:rPr lang="en-US" altLang="zh-CN" dirty="0"/>
              <a:t>Analysis process</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146</a:t>
            </a:fld>
            <a:endParaRPr dirty="0"/>
          </a:p>
        </p:txBody>
      </p:sp>
      <p:pic>
        <p:nvPicPr>
          <p:cNvPr id="5" name="图片 4"/>
          <p:cNvPicPr/>
          <p:nvPr/>
        </p:nvPicPr>
        <p:blipFill>
          <a:blip r:embed="rId2"/>
          <a:stretch>
            <a:fillRect/>
          </a:stretch>
        </p:blipFill>
        <p:spPr>
          <a:xfrm>
            <a:off x="2651760" y="1685290"/>
            <a:ext cx="17006570" cy="11485245"/>
          </a:xfrm>
          <a:prstGeom prst="rect">
            <a:avLst/>
          </a:prstGeom>
        </p:spPr>
      </p:pic>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9112A-0515-2366-ADC0-409E6C58332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829A976-DF25-F6EE-B326-852C815E54A5}"/>
              </a:ext>
            </a:extLst>
          </p:cNvPr>
          <p:cNvSpPr>
            <a:spLocks noGrp="1"/>
          </p:cNvSpPr>
          <p:nvPr>
            <p:ph type="body" idx="1"/>
          </p:nvPr>
        </p:nvSpPr>
        <p:spPr>
          <a:xfrm>
            <a:off x="1250315" y="1570990"/>
            <a:ext cx="6442075" cy="1037590"/>
          </a:xfrm>
        </p:spPr>
        <p:txBody>
          <a:bodyPr>
            <a:normAutofit/>
          </a:bodyPr>
          <a:lstStyle/>
          <a:p>
            <a:pPr marL="0" indent="0">
              <a:buNone/>
            </a:pPr>
            <a:r>
              <a:rPr lang="en-US" sz="3600" b="1" dirty="0"/>
              <a:t>- </a:t>
            </a:r>
            <a:r>
              <a:rPr lang="en-US" sz="3600" b="1" dirty="0" err="1"/>
              <a:t>Cellchat</a:t>
            </a:r>
            <a:endParaRPr lang="en-US" altLang="zh-CN" sz="3600" dirty="0"/>
          </a:p>
        </p:txBody>
      </p:sp>
      <p:sp>
        <p:nvSpPr>
          <p:cNvPr id="3" name="Title 2">
            <a:extLst>
              <a:ext uri="{FF2B5EF4-FFF2-40B4-BE49-F238E27FC236}">
                <a16:creationId xmlns:a16="http://schemas.microsoft.com/office/drawing/2014/main" id="{DA1A16CD-B6BF-4623-1027-804A78FD034C}"/>
              </a:ext>
            </a:extLst>
          </p:cNvPr>
          <p:cNvSpPr>
            <a:spLocks noGrp="1"/>
          </p:cNvSpPr>
          <p:nvPr>
            <p:ph type="title"/>
          </p:nvPr>
        </p:nvSpPr>
        <p:spPr/>
        <p:txBody>
          <a:bodyPr/>
          <a:lstStyle/>
          <a:p>
            <a:r>
              <a:rPr lang="en-US" altLang="zh-CN" dirty="0"/>
              <a:t>Cell</a:t>
            </a:r>
            <a:r>
              <a:rPr lang="zh-CN" altLang="en-US" dirty="0"/>
              <a:t> </a:t>
            </a:r>
            <a:r>
              <a:rPr lang="en-US" altLang="zh-CN" dirty="0"/>
              <a:t>interaction</a:t>
            </a:r>
            <a:r>
              <a:rPr lang="zh-CN" altLang="en-US" dirty="0"/>
              <a:t> </a:t>
            </a:r>
            <a:r>
              <a:rPr lang="en-US" altLang="zh-CN" dirty="0"/>
              <a:t>analysis</a:t>
            </a:r>
            <a:endParaRPr lang="zh-CN" altLang="en-US" sz="4400" dirty="0"/>
          </a:p>
        </p:txBody>
      </p:sp>
      <p:sp>
        <p:nvSpPr>
          <p:cNvPr id="4" name="文本框 3">
            <a:extLst>
              <a:ext uri="{FF2B5EF4-FFF2-40B4-BE49-F238E27FC236}">
                <a16:creationId xmlns:a16="http://schemas.microsoft.com/office/drawing/2014/main" id="{03B59F78-8FB1-14C3-24BA-072D839129DD}"/>
              </a:ext>
            </a:extLst>
          </p:cNvPr>
          <p:cNvSpPr txBox="1"/>
          <p:nvPr/>
        </p:nvSpPr>
        <p:spPr>
          <a:xfrm>
            <a:off x="1451610" y="2726690"/>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endParaRPr lang="en-US" altLang="zh-CN" dirty="0">
              <a:latin typeface="Calibri" panose="020F0502020204030204" charset="0"/>
              <a:ea typeface="宋体" panose="02010600030101010101" pitchFamily="2" charset="-122"/>
              <a:cs typeface="Calibri" panose="020F0502020204030204" charset="0"/>
              <a:sym typeface="+mn-ea"/>
            </a:endParaRPr>
          </a:p>
        </p:txBody>
      </p:sp>
      <p:sp>
        <p:nvSpPr>
          <p:cNvPr id="5" name="Content Placeholder 2">
            <a:extLst>
              <a:ext uri="{FF2B5EF4-FFF2-40B4-BE49-F238E27FC236}">
                <a16:creationId xmlns:a16="http://schemas.microsoft.com/office/drawing/2014/main" id="{38C2D6C8-920F-A653-9778-D31FBBCF5176}"/>
              </a:ext>
            </a:extLst>
          </p:cNvPr>
          <p:cNvSpPr>
            <a:spLocks noGrp="1"/>
          </p:cNvSpPr>
          <p:nvPr/>
        </p:nvSpPr>
        <p:spPr>
          <a:xfrm>
            <a:off x="1451610" y="3007360"/>
            <a:ext cx="5438140" cy="171132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rPr>
              <a:t>In</a:t>
            </a:r>
            <a:r>
              <a:rPr lang="en-GB" sz="2800" b="1" dirty="0">
                <a:ea typeface="Calibri" panose="020F0502020204030204" charset="0"/>
                <a:sym typeface="+mn-ea"/>
              </a:rPr>
              <a:t>put command line</a:t>
            </a:r>
            <a:r>
              <a:rPr lang="en-US" altLang="en-GB" sz="2800" b="1" dirty="0">
                <a:ea typeface="Calibri" panose="020F0502020204030204" charset="0"/>
                <a:sym typeface="+mn-ea"/>
              </a:rPr>
              <a:t>:</a:t>
            </a:r>
            <a:endParaRPr lang="en-US" sz="2800" dirty="0">
              <a:sym typeface="+mn-ea"/>
            </a:endParaRPr>
          </a:p>
        </p:txBody>
      </p:sp>
      <p:sp>
        <p:nvSpPr>
          <p:cNvPr id="6" name="RunRNAseq /datapath \…">
            <a:extLst>
              <a:ext uri="{FF2B5EF4-FFF2-40B4-BE49-F238E27FC236}">
                <a16:creationId xmlns:a16="http://schemas.microsoft.com/office/drawing/2014/main" id="{98FC89DA-5575-CA7F-AD56-864F15BF57C2}"/>
              </a:ext>
            </a:extLst>
          </p:cNvPr>
          <p:cNvSpPr txBox="1"/>
          <p:nvPr/>
        </p:nvSpPr>
        <p:spPr>
          <a:xfrm>
            <a:off x="1451610" y="4294461"/>
            <a:ext cx="10435590" cy="1685926"/>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scRNA interaction cellchat \</a:t>
            </a:r>
          </a:p>
          <a:p>
            <a:pPr algn="l" defTabSz="584200">
              <a:defRPr sz="1800" b="0">
                <a:solidFill>
                  <a:srgbClr val="FFFFFF"/>
                </a:solidFill>
                <a:latin typeface="Monaco"/>
                <a:ea typeface="Monaco"/>
                <a:cs typeface="Monaco"/>
                <a:sym typeface="Monaco"/>
              </a:defRPr>
            </a:pPr>
            <a:r>
              <a:rPr lang="en-US" altLang="zh-CN" sz="2400"/>
              <a:t>-i /mnt/linzejie/CDesk_test/data/2.scRNA/7.interaction/cellchat.rds \</a:t>
            </a:r>
          </a:p>
          <a:p>
            <a:pPr algn="l" defTabSz="584200">
              <a:defRPr sz="1800" b="0">
                <a:solidFill>
                  <a:srgbClr val="FFFFFF"/>
                </a:solidFill>
                <a:latin typeface="Monaco"/>
                <a:ea typeface="Monaco"/>
                <a:cs typeface="Monaco"/>
                <a:sym typeface="Monaco"/>
              </a:defRPr>
            </a:pPr>
            <a:r>
              <a:rPr lang="en-US" altLang="zh-CN" sz="2400"/>
              <a:t>-o /mnt/linzejie/CDesk_test/result/2.scRNA/7.interaction/cellchat \</a:t>
            </a:r>
          </a:p>
          <a:p>
            <a:pPr algn="l" defTabSz="584200">
              <a:defRPr sz="1800" b="0">
                <a:solidFill>
                  <a:srgbClr val="FFFFFF"/>
                </a:solidFill>
                <a:latin typeface="Monaco"/>
                <a:ea typeface="Monaco"/>
                <a:cs typeface="Monaco"/>
                <a:sym typeface="Monaco"/>
              </a:defRPr>
            </a:pPr>
            <a:r>
              <a:rPr lang="en-US" altLang="zh-CN" sz="2400"/>
              <a:t>-t 100 --species human --group celltype --width 8 --height 8</a:t>
            </a:r>
            <a:endParaRPr lang="en-US" altLang="zh-CN" sz="2400" dirty="0"/>
          </a:p>
        </p:txBody>
      </p:sp>
      <p:sp>
        <p:nvSpPr>
          <p:cNvPr id="18" name="Content Placeholder 2">
            <a:extLst>
              <a:ext uri="{FF2B5EF4-FFF2-40B4-BE49-F238E27FC236}">
                <a16:creationId xmlns:a16="http://schemas.microsoft.com/office/drawing/2014/main" id="{DA41CC5B-B7A7-D569-EF1C-A2AC0BDEBC7C}"/>
              </a:ext>
            </a:extLst>
          </p:cNvPr>
          <p:cNvSpPr>
            <a:spLocks noGrp="1"/>
          </p:cNvSpPr>
          <p:nvPr/>
        </p:nvSpPr>
        <p:spPr>
          <a:xfrm>
            <a:off x="1451610" y="6202045"/>
            <a:ext cx="9267825" cy="1685925"/>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pitchFamily="2" charset="2"/>
              <a:buChar char="Ø"/>
            </a:pPr>
            <a:r>
              <a:rPr lang="en-US" altLang="en-GB" sz="2800" b="1" dirty="0">
                <a:ea typeface="Calibri" panose="020F0502020204030204" charset="0"/>
                <a:sym typeface="+mn-ea"/>
              </a:rPr>
              <a:t>Typical parameter:</a:t>
            </a:r>
            <a:endParaRPr lang="en-US" sz="2800" dirty="0">
              <a:sym typeface="+mn-ea"/>
            </a:endParaRPr>
          </a:p>
        </p:txBody>
      </p:sp>
      <p:graphicFrame>
        <p:nvGraphicFramePr>
          <p:cNvPr id="7" name="表格 6">
            <a:extLst>
              <a:ext uri="{FF2B5EF4-FFF2-40B4-BE49-F238E27FC236}">
                <a16:creationId xmlns:a16="http://schemas.microsoft.com/office/drawing/2014/main" id="{7C5673A4-2834-4A90-5B02-24E9D96B40E1}"/>
              </a:ext>
            </a:extLst>
          </p:cNvPr>
          <p:cNvGraphicFramePr>
            <a:graphicFrameLocks noGrp="1"/>
          </p:cNvGraphicFramePr>
          <p:nvPr>
            <p:extLst>
              <p:ext uri="{D42A27DB-BD31-4B8C-83A1-F6EECF244321}">
                <p14:modId xmlns:p14="http://schemas.microsoft.com/office/powerpoint/2010/main" val="2606390094"/>
              </p:ext>
            </p:extLst>
          </p:nvPr>
        </p:nvGraphicFramePr>
        <p:xfrm>
          <a:off x="2031999" y="7605594"/>
          <a:ext cx="8901044" cy="3901967"/>
        </p:xfrm>
        <a:graphic>
          <a:graphicData uri="http://schemas.openxmlformats.org/drawingml/2006/table">
            <a:tbl>
              <a:tblPr>
                <a:tableStyleId>{5940675A-B579-460E-94D1-54222C63F5DA}</a:tableStyleId>
              </a:tblPr>
              <a:tblGrid>
                <a:gridCol w="2435759">
                  <a:extLst>
                    <a:ext uri="{9D8B030D-6E8A-4147-A177-3AD203B41FA5}">
                      <a16:colId xmlns:a16="http://schemas.microsoft.com/office/drawing/2014/main" val="2101662279"/>
                    </a:ext>
                  </a:extLst>
                </a:gridCol>
                <a:gridCol w="5397761">
                  <a:extLst>
                    <a:ext uri="{9D8B030D-6E8A-4147-A177-3AD203B41FA5}">
                      <a16:colId xmlns:a16="http://schemas.microsoft.com/office/drawing/2014/main" val="2290090269"/>
                    </a:ext>
                  </a:extLst>
                </a:gridCol>
                <a:gridCol w="1067524">
                  <a:extLst>
                    <a:ext uri="{9D8B030D-6E8A-4147-A177-3AD203B41FA5}">
                      <a16:colId xmlns:a16="http://schemas.microsoft.com/office/drawing/2014/main" val="3457135992"/>
                    </a:ext>
                  </a:extLst>
                </a:gridCol>
              </a:tblGrid>
              <a:tr h="422683">
                <a:tc>
                  <a:txBody>
                    <a:bodyPr/>
                    <a:lstStyle/>
                    <a:p>
                      <a:pPr marL="0" marR="0" algn="ctr">
                        <a:buNone/>
                      </a:pPr>
                      <a:r>
                        <a:rPr lang="zh-CN" altLang="en-US" sz="2400" b="1" kern="100" dirty="0">
                          <a:effectLst/>
                        </a:rPr>
                        <a:t>参数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描述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默认值</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2979170073"/>
                  </a:ext>
                </a:extLst>
              </a:tr>
              <a:tr h="422683">
                <a:tc>
                  <a:txBody>
                    <a:bodyPr/>
                    <a:lstStyle/>
                    <a:p>
                      <a:pPr marL="0" marR="0" algn="ctr">
                        <a:buNone/>
                      </a:pP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sz="2400" b="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24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单细胞输入数据</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(rds</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格式</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035008426"/>
                  </a:ext>
                </a:extLst>
              </a:tr>
              <a:tr h="422683">
                <a:tc>
                  <a:txBody>
                    <a:bodyPr/>
                    <a:lstStyle/>
                    <a:p>
                      <a:pPr marL="0" marR="0" algn="ctr">
                        <a:buNone/>
                      </a:pP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--species</a:t>
                      </a:r>
                      <a:r>
                        <a:rPr lang="en-US" sz="24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物种</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human/mouse)</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07214744"/>
                  </a:ext>
                </a:extLst>
              </a:tr>
              <a:tr h="42268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输出结果存放位置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66731686"/>
                  </a:ext>
                </a:extLst>
              </a:tr>
              <a:tr h="42268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--group</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选择来分组的</a:t>
                      </a: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meta</a:t>
                      </a:r>
                      <a:r>
                        <a:rPr lang="zh-CN" alt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信息</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943003164"/>
                  </a:ext>
                </a:extLst>
              </a:tr>
              <a:tr h="42268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指定线程数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16</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45325266"/>
                  </a:ext>
                </a:extLst>
              </a:tr>
              <a:tr h="701567">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--width</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画图宽度</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8</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70389458"/>
                  </a:ext>
                </a:extLst>
              </a:tr>
              <a:tr h="42268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--height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画图高度</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8</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745597433"/>
                  </a:ext>
                </a:extLst>
              </a:tr>
            </a:tbl>
          </a:graphicData>
        </a:graphic>
      </p:graphicFrame>
      <p:pic>
        <p:nvPicPr>
          <p:cNvPr id="10" name="图片 9">
            <a:extLst>
              <a:ext uri="{FF2B5EF4-FFF2-40B4-BE49-F238E27FC236}">
                <a16:creationId xmlns:a16="http://schemas.microsoft.com/office/drawing/2014/main" id="{451CA6B1-B7CD-223D-76AD-CDFE3C5BA01A}"/>
              </a:ext>
            </a:extLst>
          </p:cNvPr>
          <p:cNvPicPr>
            <a:picLocks noChangeAspect="1"/>
          </p:cNvPicPr>
          <p:nvPr/>
        </p:nvPicPr>
        <p:blipFill>
          <a:blip r:embed="rId2"/>
          <a:stretch>
            <a:fillRect/>
          </a:stretch>
        </p:blipFill>
        <p:spPr>
          <a:xfrm>
            <a:off x="13420381" y="1900242"/>
            <a:ext cx="5185119" cy="5037810"/>
          </a:xfrm>
          <a:prstGeom prst="rect">
            <a:avLst/>
          </a:prstGeom>
          <a:noFill/>
          <a:ln>
            <a:noFill/>
          </a:ln>
        </p:spPr>
      </p:pic>
      <p:pic>
        <p:nvPicPr>
          <p:cNvPr id="13" name="图片 12">
            <a:extLst>
              <a:ext uri="{FF2B5EF4-FFF2-40B4-BE49-F238E27FC236}">
                <a16:creationId xmlns:a16="http://schemas.microsoft.com/office/drawing/2014/main" id="{7B52CBBF-624D-532D-4EEF-CA9524FB0DA1}"/>
              </a:ext>
            </a:extLst>
          </p:cNvPr>
          <p:cNvPicPr>
            <a:picLocks noChangeAspect="1"/>
          </p:cNvPicPr>
          <p:nvPr/>
        </p:nvPicPr>
        <p:blipFill>
          <a:blip r:embed="rId3"/>
          <a:stretch>
            <a:fillRect/>
          </a:stretch>
        </p:blipFill>
        <p:spPr>
          <a:xfrm>
            <a:off x="18902644" y="5363319"/>
            <a:ext cx="4949322" cy="4878727"/>
          </a:xfrm>
          <a:prstGeom prst="rect">
            <a:avLst/>
          </a:prstGeom>
          <a:noFill/>
          <a:ln>
            <a:noFill/>
          </a:ln>
        </p:spPr>
      </p:pic>
      <p:pic>
        <p:nvPicPr>
          <p:cNvPr id="14" name="图片 13">
            <a:extLst>
              <a:ext uri="{FF2B5EF4-FFF2-40B4-BE49-F238E27FC236}">
                <a16:creationId xmlns:a16="http://schemas.microsoft.com/office/drawing/2014/main" id="{35B0D4A1-C97F-DAB6-2D78-3A32BCBC0F4E}"/>
              </a:ext>
            </a:extLst>
          </p:cNvPr>
          <p:cNvPicPr>
            <a:picLocks noChangeAspect="1"/>
          </p:cNvPicPr>
          <p:nvPr/>
        </p:nvPicPr>
        <p:blipFill>
          <a:blip r:embed="rId4"/>
          <a:stretch>
            <a:fillRect/>
          </a:stretch>
        </p:blipFill>
        <p:spPr>
          <a:xfrm>
            <a:off x="14012835" y="8993490"/>
            <a:ext cx="4284678" cy="3503551"/>
          </a:xfrm>
          <a:prstGeom prst="rect">
            <a:avLst/>
          </a:prstGeom>
          <a:noFill/>
          <a:ln>
            <a:noFill/>
          </a:ln>
        </p:spPr>
      </p:pic>
    </p:spTree>
    <p:extLst>
      <p:ext uri="{BB962C8B-B14F-4D97-AF65-F5344CB8AC3E}">
        <p14:creationId xmlns:p14="http://schemas.microsoft.com/office/powerpoint/2010/main" val="320398652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10x workflow </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15</a:t>
            </a:fld>
            <a:endParaRPr dirty="0"/>
          </a:p>
        </p:txBody>
      </p:sp>
      <p:pic>
        <p:nvPicPr>
          <p:cNvPr id="5" name="图片 4"/>
          <p:cNvPicPr>
            <a:picLocks noChangeAspect="1"/>
          </p:cNvPicPr>
          <p:nvPr/>
        </p:nvPicPr>
        <p:blipFill>
          <a:blip r:embed="rId3"/>
          <a:stretch>
            <a:fillRect/>
          </a:stretch>
        </p:blipFill>
        <p:spPr>
          <a:xfrm>
            <a:off x="4891405" y="1791970"/>
            <a:ext cx="15210155" cy="6862445"/>
          </a:xfrm>
          <a:prstGeom prst="rect">
            <a:avLst/>
          </a:prstGeom>
        </p:spPr>
      </p:pic>
      <p:pic>
        <p:nvPicPr>
          <p:cNvPr id="2" name="图片 1"/>
          <p:cNvPicPr>
            <a:picLocks noChangeAspect="1"/>
          </p:cNvPicPr>
          <p:nvPr/>
        </p:nvPicPr>
        <p:blipFill>
          <a:blip r:embed="rId4"/>
          <a:stretch>
            <a:fillRect/>
          </a:stretch>
        </p:blipFill>
        <p:spPr>
          <a:xfrm>
            <a:off x="5120640" y="9064625"/>
            <a:ext cx="11093450" cy="2901950"/>
          </a:xfrm>
          <a:prstGeom prst="rect">
            <a:avLst/>
          </a:prstGeom>
        </p:spPr>
      </p:pic>
      <p:sp>
        <p:nvSpPr>
          <p:cNvPr id="4" name="矩形 3"/>
          <p:cNvSpPr/>
          <p:nvPr/>
        </p:nvSpPr>
        <p:spPr>
          <a:xfrm>
            <a:off x="12757150" y="9064625"/>
            <a:ext cx="1255395" cy="576580"/>
          </a:xfrm>
          <a:prstGeom prst="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7"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3" name="文本框 2"/>
          <p:cNvSpPr txBox="1"/>
          <p:nvPr/>
        </p:nvSpPr>
        <p:spPr>
          <a:xfrm>
            <a:off x="0" y="12253595"/>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Cell Ranger, 10x Genomics (https://www.10xgenomics.com)</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CellRanger Introduction  </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16</a:t>
            </a:fld>
            <a:endParaRPr dirty="0"/>
          </a:p>
        </p:txBody>
      </p:sp>
      <p:sp>
        <p:nvSpPr>
          <p:cNvPr id="2" name="Experiment Overview…"/>
          <p:cNvSpPr txBox="1">
            <a:spLocks noGrp="1"/>
          </p:cNvSpPr>
          <p:nvPr>
            <p:ph type="body" idx="1"/>
          </p:nvPr>
        </p:nvSpPr>
        <p:spPr>
          <a:xfrm>
            <a:off x="1314450" y="2758440"/>
            <a:ext cx="19826605" cy="9575165"/>
          </a:xfrm>
          <a:prstGeom prst="rect">
            <a:avLst/>
          </a:prstGeom>
        </p:spPr>
        <p:txBody>
          <a:bodyPr>
            <a:normAutofit/>
          </a:bodyPr>
          <a:lstStyle/>
          <a:p>
            <a:pPr lvl="1">
              <a:spcBef>
                <a:spcPts val="1200"/>
              </a:spcBef>
            </a:pPr>
            <a:r>
              <a:rPr lang="en-US" sz="3900" dirty="0"/>
              <a:t>A </a:t>
            </a:r>
            <a:r>
              <a:rPr lang="en-US" sz="3900" dirty="0">
                <a:sym typeface="+mn-ea"/>
              </a:rPr>
              <a:t>set of analysis pipelines that process Chromium Next GEM single cell data to align reads, generate feature-barcode matrices, perform clustering and other secondary analysis.</a:t>
            </a:r>
            <a:endParaRPr lang="en-US" sz="3900" dirty="0"/>
          </a:p>
          <a:p>
            <a:pPr lvl="1">
              <a:spcBef>
                <a:spcPts val="1200"/>
              </a:spcBef>
            </a:pPr>
            <a:r>
              <a:rPr lang="en-US" sz="3900" dirty="0"/>
              <a:t>Capable of analyzing V(D)J, Gene Expression, and Feature Barcode data</a:t>
            </a:r>
          </a:p>
          <a:p>
            <a:pPr lvl="1">
              <a:spcBef>
                <a:spcPts val="1200"/>
              </a:spcBef>
            </a:pPr>
            <a:r>
              <a:rPr lang="en-US" sz="3900" dirty="0"/>
              <a:t>Contains various pipelines for:</a:t>
            </a:r>
          </a:p>
          <a:p>
            <a:pPr lvl="2">
              <a:spcBef>
                <a:spcPts val="1200"/>
              </a:spcBef>
            </a:pPr>
            <a:r>
              <a:rPr lang="en-US" sz="3525" dirty="0"/>
              <a:t>Demultiplexing (mkfastq)</a:t>
            </a:r>
          </a:p>
          <a:p>
            <a:pPr lvl="2">
              <a:spcBef>
                <a:spcPts val="1200"/>
              </a:spcBef>
            </a:pPr>
            <a:r>
              <a:rPr lang="en-US" sz="3525" dirty="0"/>
              <a:t>Single sample V(D)J assembly and annotation (vdj)</a:t>
            </a:r>
          </a:p>
          <a:p>
            <a:pPr lvl="2">
              <a:spcBef>
                <a:spcPts val="1200"/>
              </a:spcBef>
            </a:pPr>
            <a:r>
              <a:rPr lang="en-US" sz="3525" dirty="0"/>
              <a:t>Single sample V(D)J with gene expression and/or feature barcoding analysis (multi)</a:t>
            </a:r>
          </a:p>
          <a:p>
            <a:pPr lvl="2">
              <a:spcBef>
                <a:spcPts val="1200"/>
              </a:spcBef>
            </a:pPr>
            <a:r>
              <a:rPr lang="en-US" sz="3525" dirty="0"/>
              <a:t>Single sample gene expression and/or feature barcode analysis (count)</a:t>
            </a:r>
          </a:p>
          <a:p>
            <a:pPr lvl="2">
              <a:spcBef>
                <a:spcPts val="1200"/>
              </a:spcBef>
            </a:pPr>
            <a:r>
              <a:rPr lang="en-US" sz="3525" dirty="0"/>
              <a:t>Combining data from multiple samples into an experiment-wide analysis (aggr)</a:t>
            </a:r>
          </a:p>
          <a:p>
            <a:pPr lvl="2">
              <a:spcBef>
                <a:spcPts val="1200"/>
              </a:spcBef>
            </a:pPr>
            <a:r>
              <a:rPr lang="en-US" sz="3525" dirty="0"/>
              <a:t>Reanalyzing GEX and feature barcode data with custom parameters (reanalyze)</a:t>
            </a:r>
          </a:p>
          <a:p>
            <a:pPr lvl="2">
              <a:spcBef>
                <a:spcPts val="1200"/>
              </a:spcBef>
            </a:pPr>
            <a:endParaRPr lang="en-US" sz="3525" dirty="0"/>
          </a:p>
          <a:p>
            <a:pPr lvl="1">
              <a:spcBef>
                <a:spcPts val="1200"/>
              </a:spcBef>
            </a:pPr>
            <a:r>
              <a:rPr lang="en-US" sz="3900" dirty="0"/>
              <a:t>Easy to download and run on Linux</a:t>
            </a:r>
          </a:p>
          <a:p>
            <a:endParaRPr lang="en-US" altLang="zh-CN" dirty="0"/>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CellRanger </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17</a:t>
            </a:fld>
            <a:endParaRPr dirty="0"/>
          </a:p>
        </p:txBody>
      </p:sp>
      <p:sp>
        <p:nvSpPr>
          <p:cNvPr id="3" name="文本框 2"/>
          <p:cNvSpPr txBox="1"/>
          <p:nvPr/>
        </p:nvSpPr>
        <p:spPr>
          <a:xfrm>
            <a:off x="711200" y="2019300"/>
            <a:ext cx="8412480" cy="10585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dirty="0">
                <a:sym typeface="+mn-ea"/>
              </a:rPr>
              <a:t>Pipeline by library type</a:t>
            </a:r>
          </a:p>
        </p:txBody>
      </p:sp>
      <p:graphicFrame>
        <p:nvGraphicFramePr>
          <p:cNvPr id="9" name="表格 8"/>
          <p:cNvGraphicFramePr/>
          <p:nvPr>
            <p:custDataLst>
              <p:tags r:id="rId1"/>
            </p:custDataLst>
          </p:nvPr>
        </p:nvGraphicFramePr>
        <p:xfrm>
          <a:off x="711200" y="4034790"/>
          <a:ext cx="22680295" cy="6209030"/>
        </p:xfrm>
        <a:graphic>
          <a:graphicData uri="http://schemas.openxmlformats.org/drawingml/2006/table">
            <a:tbl>
              <a:tblPr/>
              <a:tblGrid>
                <a:gridCol w="17292955">
                  <a:extLst>
                    <a:ext uri="{9D8B030D-6E8A-4147-A177-3AD203B41FA5}">
                      <a16:colId xmlns:a16="http://schemas.microsoft.com/office/drawing/2014/main" val="20000"/>
                    </a:ext>
                  </a:extLst>
                </a:gridCol>
                <a:gridCol w="5387340">
                  <a:extLst>
                    <a:ext uri="{9D8B030D-6E8A-4147-A177-3AD203B41FA5}">
                      <a16:colId xmlns:a16="http://schemas.microsoft.com/office/drawing/2014/main" val="20001"/>
                    </a:ext>
                  </a:extLst>
                </a:gridCol>
              </a:tblGrid>
              <a:tr h="426720">
                <a:tc>
                  <a:txBody>
                    <a:bodyPr/>
                    <a:lstStyle/>
                    <a:p>
                      <a:pPr marL="0" indent="0" algn="l" fontAlgn="b">
                        <a:spcBef>
                          <a:spcPct val="0"/>
                        </a:spcBef>
                        <a:spcAft>
                          <a:spcPct val="0"/>
                        </a:spcAft>
                      </a:pPr>
                      <a:r>
                        <a:rPr lang="en-US" altLang="zh-CN" sz="2800" b="0" i="0">
                          <a:solidFill>
                            <a:schemeClr val="tx1"/>
                          </a:solidFill>
                          <a:latin typeface="Arial" panose="020B0604020202020204" pitchFamily="34" charset="0"/>
                          <a:ea typeface="Calibre"/>
                          <a:cs typeface="Arial" panose="020B0604020202020204" pitchFamily="34" charset="0"/>
                        </a:rPr>
                        <a:t>Documentation by library type</a:t>
                      </a:r>
                    </a:p>
                  </a:txBody>
                  <a:tcPr marL="0" marR="0" marT="0" marB="0" anchor="b">
                    <a:lnL>
                      <a:noFill/>
                    </a:lnL>
                    <a:lnR>
                      <a:noFill/>
                    </a:lnR>
                    <a:lnT>
                      <a:noFill/>
                    </a:lnT>
                    <a:lnB>
                      <a:noFill/>
                    </a:lnB>
                    <a:lnTlToBr>
                      <a:noFill/>
                    </a:lnTlToBr>
                    <a:lnBlToTr>
                      <a:noFill/>
                    </a:lnBlToTr>
                    <a:solidFill>
                      <a:srgbClr val="F7F9FC"/>
                    </a:solidFill>
                  </a:tcPr>
                </a:tc>
                <a:tc>
                  <a:txBody>
                    <a:bodyPr/>
                    <a:lstStyle/>
                    <a:p>
                      <a:pPr marL="0" indent="0" algn="l" fontAlgn="b">
                        <a:spcBef>
                          <a:spcPct val="0"/>
                        </a:spcBef>
                        <a:spcAft>
                          <a:spcPct val="0"/>
                        </a:spcAft>
                      </a:pPr>
                      <a:r>
                        <a:rPr lang="en-US" altLang="zh-CN" sz="2800" b="0" i="0">
                          <a:solidFill>
                            <a:schemeClr val="tx1"/>
                          </a:solidFill>
                          <a:latin typeface="Arial" panose="020B0604020202020204" pitchFamily="34" charset="0"/>
                          <a:ea typeface="Calibre"/>
                          <a:cs typeface="Arial" panose="020B0604020202020204" pitchFamily="34" charset="0"/>
                        </a:rPr>
                        <a:t>Cell Ranger pipeline</a:t>
                      </a:r>
                    </a:p>
                  </a:txBody>
                  <a:tcPr marL="0" marR="0" marT="0" marB="0" anchor="b">
                    <a:lnL>
                      <a:noFill/>
                    </a:lnL>
                    <a:lnR>
                      <a:noFill/>
                    </a:lnR>
                    <a:lnT>
                      <a:noFill/>
                    </a:lnT>
                    <a:lnB>
                      <a:noFill/>
                    </a:lnB>
                    <a:lnTlToBr>
                      <a:noFill/>
                    </a:lnTlToBr>
                    <a:lnBlToTr>
                      <a:noFill/>
                    </a:lnBlToTr>
                    <a:solidFill>
                      <a:srgbClr val="F7F9FC"/>
                    </a:solidFill>
                  </a:tcPr>
                </a:tc>
                <a:extLst>
                  <a:ext uri="{0D108BD9-81ED-4DB2-BD59-A6C34878D82A}">
                    <a16:rowId xmlns:a16="http://schemas.microsoft.com/office/drawing/2014/main" val="10000"/>
                  </a:ext>
                </a:extLst>
              </a:tr>
              <a:tr h="426720">
                <a:tc>
                  <a:txBody>
                    <a:bodyPr/>
                    <a:lstStyle/>
                    <a:p>
                      <a:pPr marL="0" indent="0" algn="l" fontAlgn="t">
                        <a:spcBef>
                          <a:spcPct val="0"/>
                        </a:spcBef>
                        <a:spcAft>
                          <a:spcPct val="0"/>
                        </a:spcAft>
                      </a:pPr>
                      <a:r>
                        <a:rPr lang="en-US" altLang="zh-CN" sz="2800" b="0" i="0">
                          <a:solidFill>
                            <a:srgbClr val="0071D9"/>
                          </a:solidFill>
                          <a:latin typeface="Arial" panose="020B0604020202020204" pitchFamily="34" charset="0"/>
                          <a:ea typeface="Calibre"/>
                          <a:cs typeface="Arial" panose="020B0604020202020204" pitchFamily="34" charset="0"/>
                          <a:hlinkClick r:id="rId4"/>
                        </a:rPr>
                        <a:t>3' Gene Expression</a:t>
                      </a:r>
                    </a:p>
                  </a:txBody>
                  <a:tcPr marL="0" marR="0" marT="0" marB="0">
                    <a:lnL>
                      <a:noFill/>
                    </a:lnL>
                    <a:lnR>
                      <a:noFill/>
                    </a:lnR>
                    <a:lnT>
                      <a:noFill/>
                    </a:lnT>
                    <a:lnB>
                      <a:noFill/>
                    </a:lnB>
                    <a:solidFill>
                      <a:srgbClr val="FFFFFF"/>
                    </a:solidFill>
                  </a:tcPr>
                </a:tc>
                <a:tc>
                  <a:txBody>
                    <a:bodyPr/>
                    <a:lstStyle/>
                    <a:p>
                      <a:pPr marL="0" indent="0" algn="l" fontAlgn="t">
                        <a:spcBef>
                          <a:spcPct val="0"/>
                        </a:spcBef>
                        <a:spcAft>
                          <a:spcPct val="0"/>
                        </a:spcAft>
                      </a:pPr>
                      <a:r>
                        <a:rPr lang="en-US" altLang="zh-CN" sz="2800" b="0" i="0">
                          <a:solidFill>
                            <a:srgbClr val="445979"/>
                          </a:solidFill>
                          <a:latin typeface="Arial" panose="020B0604020202020204" pitchFamily="34" charset="0"/>
                          <a:ea typeface="Calibre"/>
                          <a:cs typeface="Arial" panose="020B0604020202020204" pitchFamily="34" charset="0"/>
                        </a:rPr>
                        <a:t>count</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01"/>
                  </a:ext>
                </a:extLst>
              </a:tr>
              <a:tr h="426720">
                <a:tc>
                  <a:txBody>
                    <a:bodyPr/>
                    <a:lstStyle/>
                    <a:p>
                      <a:pPr marL="0" indent="0" algn="l" fontAlgn="t">
                        <a:spcBef>
                          <a:spcPct val="0"/>
                        </a:spcBef>
                        <a:spcAft>
                          <a:spcPct val="0"/>
                        </a:spcAft>
                      </a:pPr>
                      <a:r>
                        <a:rPr lang="en-US" altLang="zh-CN" sz="2800" b="0" i="0">
                          <a:solidFill>
                            <a:srgbClr val="0071D9"/>
                          </a:solidFill>
                          <a:latin typeface="Arial" panose="020B0604020202020204" pitchFamily="34" charset="0"/>
                          <a:ea typeface="Calibre"/>
                          <a:cs typeface="Arial" panose="020B0604020202020204" pitchFamily="34" charset="0"/>
                          <a:hlinkClick r:id="rId4"/>
                        </a:rPr>
                        <a:t>3' Gene Expression + Antibody/CRISPR Guide Capture</a:t>
                      </a:r>
                    </a:p>
                  </a:txBody>
                  <a:tcPr marL="0" marR="0" marT="0" marB="0">
                    <a:lnL>
                      <a:noFill/>
                    </a:lnL>
                    <a:lnR>
                      <a:noFill/>
                    </a:lnR>
                    <a:lnT>
                      <a:noFill/>
                    </a:lnT>
                    <a:lnB>
                      <a:noFill/>
                    </a:lnB>
                    <a:solidFill>
                      <a:srgbClr val="FFFFFF"/>
                    </a:solidFill>
                  </a:tcPr>
                </a:tc>
                <a:tc>
                  <a:txBody>
                    <a:bodyPr/>
                    <a:lstStyle/>
                    <a:p>
                      <a:pPr marL="0" indent="0" algn="l" fontAlgn="t">
                        <a:spcBef>
                          <a:spcPct val="0"/>
                        </a:spcBef>
                        <a:spcAft>
                          <a:spcPct val="0"/>
                        </a:spcAft>
                      </a:pPr>
                      <a:r>
                        <a:rPr lang="en-US" altLang="zh-CN" sz="2800" b="0" i="0">
                          <a:solidFill>
                            <a:srgbClr val="445979"/>
                          </a:solidFill>
                          <a:latin typeface="Arial" panose="020B0604020202020204" pitchFamily="34" charset="0"/>
                          <a:ea typeface="Calibre"/>
                          <a:cs typeface="Arial" panose="020B0604020202020204" pitchFamily="34" charset="0"/>
                        </a:rPr>
                        <a:t>count</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02"/>
                  </a:ext>
                </a:extLst>
              </a:tr>
              <a:tr h="426720">
                <a:tc>
                  <a:txBody>
                    <a:bodyPr/>
                    <a:lstStyle/>
                    <a:p>
                      <a:pPr marL="0" indent="0" algn="l" fontAlgn="t">
                        <a:spcBef>
                          <a:spcPct val="0"/>
                        </a:spcBef>
                        <a:spcAft>
                          <a:spcPct val="0"/>
                        </a:spcAft>
                      </a:pPr>
                      <a:r>
                        <a:rPr lang="en-US" altLang="zh-CN" sz="2800" b="0" i="0">
                          <a:solidFill>
                            <a:srgbClr val="0071D9"/>
                          </a:solidFill>
                          <a:latin typeface="Arial" panose="020B0604020202020204" pitchFamily="34" charset="0"/>
                          <a:ea typeface="Calibre"/>
                          <a:cs typeface="Arial" panose="020B0604020202020204" pitchFamily="34" charset="0"/>
                          <a:hlinkClick r:id="rId5"/>
                        </a:rPr>
                        <a:t>Antibody Capture only</a:t>
                      </a:r>
                    </a:p>
                  </a:txBody>
                  <a:tcPr marL="0" marR="0" marT="0" marB="0">
                    <a:lnL>
                      <a:noFill/>
                    </a:lnL>
                    <a:lnR>
                      <a:noFill/>
                    </a:lnR>
                    <a:lnT>
                      <a:noFill/>
                    </a:lnT>
                    <a:lnB>
                      <a:noFill/>
                    </a:lnB>
                    <a:solidFill>
                      <a:srgbClr val="FFFFFF"/>
                    </a:solidFill>
                  </a:tcPr>
                </a:tc>
                <a:tc>
                  <a:txBody>
                    <a:bodyPr/>
                    <a:lstStyle/>
                    <a:p>
                      <a:pPr marL="0" indent="0" algn="l" fontAlgn="t">
                        <a:spcBef>
                          <a:spcPct val="0"/>
                        </a:spcBef>
                        <a:spcAft>
                          <a:spcPct val="0"/>
                        </a:spcAft>
                      </a:pPr>
                      <a:r>
                        <a:rPr lang="en-US" altLang="zh-CN" sz="2800" b="0" i="0">
                          <a:solidFill>
                            <a:srgbClr val="445979"/>
                          </a:solidFill>
                          <a:latin typeface="Arial" panose="020B0604020202020204" pitchFamily="34" charset="0"/>
                          <a:ea typeface="Calibre"/>
                          <a:cs typeface="Arial" panose="020B0604020202020204" pitchFamily="34" charset="0"/>
                        </a:rPr>
                        <a:t>count</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03"/>
                  </a:ext>
                </a:extLst>
              </a:tr>
              <a:tr h="757555">
                <a:tc>
                  <a:txBody>
                    <a:bodyPr/>
                    <a:lstStyle/>
                    <a:p>
                      <a:pPr marL="0" indent="0" algn="l" fontAlgn="t">
                        <a:spcBef>
                          <a:spcPct val="0"/>
                        </a:spcBef>
                        <a:spcAft>
                          <a:spcPct val="0"/>
                        </a:spcAft>
                      </a:pPr>
                      <a:r>
                        <a:rPr lang="en-US" altLang="zh-CN" sz="2800" b="0" i="0">
                          <a:solidFill>
                            <a:srgbClr val="0071D9"/>
                          </a:solidFill>
                          <a:latin typeface="Arial" panose="020B0604020202020204" pitchFamily="34" charset="0"/>
                          <a:ea typeface="Calibre"/>
                          <a:cs typeface="Arial" panose="020B0604020202020204" pitchFamily="34" charset="0"/>
                          <a:hlinkClick r:id="rId6"/>
                        </a:rPr>
                        <a:t>3' Gene Expression + Cell Multiplexing (+ Antibody/CRISPR Guide Capture)</a:t>
                      </a:r>
                    </a:p>
                  </a:txBody>
                  <a:tcPr marL="0" marR="0" marT="0" marB="0">
                    <a:lnL>
                      <a:noFill/>
                    </a:lnL>
                    <a:lnR>
                      <a:noFill/>
                    </a:lnR>
                    <a:lnT>
                      <a:noFill/>
                    </a:lnT>
                    <a:lnB>
                      <a:noFill/>
                    </a:lnB>
                    <a:solidFill>
                      <a:srgbClr val="FFFFFF"/>
                    </a:solidFill>
                  </a:tcPr>
                </a:tc>
                <a:tc>
                  <a:txBody>
                    <a:bodyPr/>
                    <a:lstStyle/>
                    <a:p>
                      <a:pPr marL="0" indent="0" algn="l" fontAlgn="t">
                        <a:spcBef>
                          <a:spcPct val="0"/>
                        </a:spcBef>
                        <a:spcAft>
                          <a:spcPct val="0"/>
                        </a:spcAft>
                      </a:pPr>
                      <a:r>
                        <a:rPr lang="en-US" altLang="zh-CN" sz="2800" b="0" i="0">
                          <a:solidFill>
                            <a:srgbClr val="445979"/>
                          </a:solidFill>
                          <a:latin typeface="Arial" panose="020B0604020202020204" pitchFamily="34" charset="0"/>
                          <a:ea typeface="Calibre"/>
                          <a:cs typeface="Arial" panose="020B0604020202020204" pitchFamily="34" charset="0"/>
                        </a:rPr>
                        <a:t>multi</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04"/>
                  </a:ext>
                </a:extLst>
              </a:tr>
              <a:tr h="757555">
                <a:tc>
                  <a:txBody>
                    <a:bodyPr/>
                    <a:lstStyle/>
                    <a:p>
                      <a:pPr marL="0" indent="0" algn="l" fontAlgn="t">
                        <a:spcBef>
                          <a:spcPct val="0"/>
                        </a:spcBef>
                        <a:spcAft>
                          <a:spcPct val="0"/>
                        </a:spcAft>
                      </a:pPr>
                      <a:r>
                        <a:rPr lang="en-US" altLang="zh-CN" sz="2800" b="0" i="0">
                          <a:solidFill>
                            <a:srgbClr val="0071D9"/>
                          </a:solidFill>
                          <a:latin typeface="Arial" panose="020B0604020202020204" pitchFamily="34" charset="0"/>
                          <a:ea typeface="Calibre"/>
                          <a:cs typeface="Arial" panose="020B0604020202020204" pitchFamily="34" charset="0"/>
                          <a:hlinkClick r:id="rId7"/>
                        </a:rPr>
                        <a:t>Fixed RNA Profiling Gene Expression (+ Antibody/CRISPR Guide Capture)</a:t>
                      </a:r>
                    </a:p>
                  </a:txBody>
                  <a:tcPr marL="0" marR="0" marT="0" marB="0">
                    <a:lnL>
                      <a:noFill/>
                    </a:lnL>
                    <a:lnR>
                      <a:noFill/>
                    </a:lnR>
                    <a:lnT>
                      <a:noFill/>
                    </a:lnT>
                    <a:lnB>
                      <a:noFill/>
                    </a:lnB>
                    <a:solidFill>
                      <a:srgbClr val="FFFFFF"/>
                    </a:solidFill>
                  </a:tcPr>
                </a:tc>
                <a:tc>
                  <a:txBody>
                    <a:bodyPr/>
                    <a:lstStyle/>
                    <a:p>
                      <a:pPr marL="0" indent="0" algn="l" fontAlgn="t">
                        <a:spcBef>
                          <a:spcPct val="0"/>
                        </a:spcBef>
                        <a:spcAft>
                          <a:spcPct val="0"/>
                        </a:spcAft>
                      </a:pPr>
                      <a:r>
                        <a:rPr lang="en-US" altLang="zh-CN" sz="2800" b="0" i="0">
                          <a:solidFill>
                            <a:srgbClr val="445979"/>
                          </a:solidFill>
                          <a:latin typeface="Arial" panose="020B0604020202020204" pitchFamily="34" charset="0"/>
                          <a:ea typeface="Calibre"/>
                          <a:cs typeface="Arial" panose="020B0604020202020204" pitchFamily="34" charset="0"/>
                        </a:rPr>
                        <a:t>multi</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05"/>
                  </a:ext>
                </a:extLst>
              </a:tr>
              <a:tr h="426720">
                <a:tc>
                  <a:txBody>
                    <a:bodyPr/>
                    <a:lstStyle/>
                    <a:p>
                      <a:pPr marL="0" indent="0" algn="l" fontAlgn="t">
                        <a:spcBef>
                          <a:spcPct val="0"/>
                        </a:spcBef>
                        <a:spcAft>
                          <a:spcPct val="0"/>
                        </a:spcAft>
                      </a:pPr>
                      <a:r>
                        <a:rPr lang="en-US" altLang="zh-CN" sz="2800" b="0" i="0">
                          <a:solidFill>
                            <a:srgbClr val="0071D9"/>
                          </a:solidFill>
                          <a:latin typeface="Arial" panose="020B0604020202020204" pitchFamily="34" charset="0"/>
                          <a:ea typeface="Calibre"/>
                          <a:cs typeface="Arial" panose="020B0604020202020204" pitchFamily="34" charset="0"/>
                          <a:hlinkClick r:id="rId8"/>
                        </a:rPr>
                        <a:t>5' V(D)J only</a:t>
                      </a:r>
                    </a:p>
                  </a:txBody>
                  <a:tcPr marL="0" marR="0" marT="0" marB="0">
                    <a:lnL>
                      <a:noFill/>
                    </a:lnL>
                    <a:lnR>
                      <a:noFill/>
                    </a:lnR>
                    <a:lnT>
                      <a:noFill/>
                    </a:lnT>
                    <a:lnB>
                      <a:noFill/>
                    </a:lnB>
                    <a:solidFill>
                      <a:srgbClr val="FFFFFF"/>
                    </a:solidFill>
                  </a:tcPr>
                </a:tc>
                <a:tc>
                  <a:txBody>
                    <a:bodyPr/>
                    <a:lstStyle/>
                    <a:p>
                      <a:pPr marL="0" indent="0" algn="l" fontAlgn="t">
                        <a:spcBef>
                          <a:spcPct val="0"/>
                        </a:spcBef>
                        <a:spcAft>
                          <a:spcPct val="0"/>
                        </a:spcAft>
                      </a:pPr>
                      <a:r>
                        <a:rPr lang="en-US" altLang="zh-CN" sz="2800" b="0" i="0">
                          <a:solidFill>
                            <a:srgbClr val="445979"/>
                          </a:solidFill>
                          <a:latin typeface="Arial" panose="020B0604020202020204" pitchFamily="34" charset="0"/>
                          <a:ea typeface="Calibre"/>
                          <a:cs typeface="Arial" panose="020B0604020202020204" pitchFamily="34" charset="0"/>
                        </a:rPr>
                        <a:t>vdj</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06"/>
                  </a:ext>
                </a:extLst>
              </a:tr>
              <a:tr h="426720">
                <a:tc>
                  <a:txBody>
                    <a:bodyPr/>
                    <a:lstStyle/>
                    <a:p>
                      <a:pPr marL="0" indent="0" algn="l" fontAlgn="t">
                        <a:spcBef>
                          <a:spcPct val="0"/>
                        </a:spcBef>
                        <a:spcAft>
                          <a:spcPct val="0"/>
                        </a:spcAft>
                      </a:pPr>
                      <a:r>
                        <a:rPr lang="en-US" altLang="zh-CN" sz="2800" b="0" i="0">
                          <a:solidFill>
                            <a:srgbClr val="0071D9"/>
                          </a:solidFill>
                          <a:latin typeface="Arial" panose="020B0604020202020204" pitchFamily="34" charset="0"/>
                          <a:ea typeface="Calibre"/>
                          <a:cs typeface="Arial" panose="020B0604020202020204" pitchFamily="34" charset="0"/>
                          <a:hlinkClick r:id="rId4"/>
                        </a:rPr>
                        <a:t>5' Gene Expression only</a:t>
                      </a:r>
                    </a:p>
                  </a:txBody>
                  <a:tcPr marL="0" marR="0" marT="0" marB="0">
                    <a:lnL>
                      <a:noFill/>
                    </a:lnL>
                    <a:lnR>
                      <a:noFill/>
                    </a:lnR>
                    <a:lnT>
                      <a:noFill/>
                    </a:lnT>
                    <a:lnB>
                      <a:noFill/>
                    </a:lnB>
                    <a:solidFill>
                      <a:srgbClr val="FFFFFF"/>
                    </a:solidFill>
                  </a:tcPr>
                </a:tc>
                <a:tc>
                  <a:txBody>
                    <a:bodyPr/>
                    <a:lstStyle/>
                    <a:p>
                      <a:pPr marL="0" indent="0" algn="l" fontAlgn="t">
                        <a:spcBef>
                          <a:spcPct val="0"/>
                        </a:spcBef>
                        <a:spcAft>
                          <a:spcPct val="0"/>
                        </a:spcAft>
                      </a:pPr>
                      <a:r>
                        <a:rPr lang="en-US" altLang="zh-CN" sz="2800" b="0" i="0">
                          <a:solidFill>
                            <a:srgbClr val="445979"/>
                          </a:solidFill>
                          <a:latin typeface="Arial" panose="020B0604020202020204" pitchFamily="34" charset="0"/>
                          <a:ea typeface="Calibre"/>
                          <a:cs typeface="Arial" panose="020B0604020202020204" pitchFamily="34" charset="0"/>
                        </a:rPr>
                        <a:t>count</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07"/>
                  </a:ext>
                </a:extLst>
              </a:tr>
              <a:tr h="426720">
                <a:tc>
                  <a:txBody>
                    <a:bodyPr/>
                    <a:lstStyle/>
                    <a:p>
                      <a:pPr marL="0" indent="0" algn="l" fontAlgn="t">
                        <a:spcBef>
                          <a:spcPct val="0"/>
                        </a:spcBef>
                        <a:spcAft>
                          <a:spcPct val="0"/>
                        </a:spcAft>
                      </a:pPr>
                      <a:r>
                        <a:rPr lang="en-US" altLang="zh-CN" sz="2800" b="0" i="0">
                          <a:solidFill>
                            <a:srgbClr val="0071D9"/>
                          </a:solidFill>
                          <a:latin typeface="Arial" panose="020B0604020202020204" pitchFamily="34" charset="0"/>
                          <a:ea typeface="Calibre"/>
                          <a:cs typeface="Arial" panose="020B0604020202020204" pitchFamily="34" charset="0"/>
                          <a:hlinkClick r:id="rId4"/>
                        </a:rPr>
                        <a:t>5' Antibody Capture (+ Gene Expression)</a:t>
                      </a:r>
                    </a:p>
                  </a:txBody>
                  <a:tcPr marL="0" marR="0" marT="0" marB="0">
                    <a:lnL>
                      <a:noFill/>
                    </a:lnL>
                    <a:lnR>
                      <a:noFill/>
                    </a:lnR>
                    <a:lnT>
                      <a:noFill/>
                    </a:lnT>
                    <a:lnB>
                      <a:noFill/>
                    </a:lnB>
                    <a:solidFill>
                      <a:srgbClr val="FFFFFF"/>
                    </a:solidFill>
                  </a:tcPr>
                </a:tc>
                <a:tc>
                  <a:txBody>
                    <a:bodyPr/>
                    <a:lstStyle/>
                    <a:p>
                      <a:pPr marL="0" indent="0" algn="l" fontAlgn="t">
                        <a:spcBef>
                          <a:spcPct val="0"/>
                        </a:spcBef>
                        <a:spcAft>
                          <a:spcPct val="0"/>
                        </a:spcAft>
                      </a:pPr>
                      <a:r>
                        <a:rPr lang="en-US" altLang="zh-CN" sz="2800" b="0" i="0">
                          <a:solidFill>
                            <a:srgbClr val="445979"/>
                          </a:solidFill>
                          <a:latin typeface="Arial" panose="020B0604020202020204" pitchFamily="34" charset="0"/>
                          <a:ea typeface="Calibre"/>
                          <a:cs typeface="Arial" panose="020B0604020202020204" pitchFamily="34" charset="0"/>
                        </a:rPr>
                        <a:t>count</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08"/>
                  </a:ext>
                </a:extLst>
              </a:tr>
              <a:tr h="426720">
                <a:tc>
                  <a:txBody>
                    <a:bodyPr/>
                    <a:lstStyle/>
                    <a:p>
                      <a:pPr marL="0" indent="0" algn="l" fontAlgn="t">
                        <a:spcBef>
                          <a:spcPct val="0"/>
                        </a:spcBef>
                        <a:spcAft>
                          <a:spcPct val="0"/>
                        </a:spcAft>
                      </a:pPr>
                      <a:r>
                        <a:rPr lang="en-US" altLang="zh-CN" sz="2800" b="0" i="0">
                          <a:solidFill>
                            <a:srgbClr val="0071D9"/>
                          </a:solidFill>
                          <a:latin typeface="Arial" panose="020B0604020202020204" pitchFamily="34" charset="0"/>
                          <a:ea typeface="Calibre"/>
                          <a:cs typeface="Arial" panose="020B0604020202020204" pitchFamily="34" charset="0"/>
                          <a:hlinkClick r:id="rId4"/>
                        </a:rPr>
                        <a:t>5' CRISPR (FB) + Gene Expression</a:t>
                      </a:r>
                    </a:p>
                  </a:txBody>
                  <a:tcPr marL="0" marR="0" marT="0" marB="0">
                    <a:lnL>
                      <a:noFill/>
                    </a:lnL>
                    <a:lnR>
                      <a:noFill/>
                    </a:lnR>
                    <a:lnT>
                      <a:noFill/>
                    </a:lnT>
                    <a:lnB>
                      <a:noFill/>
                    </a:lnB>
                    <a:solidFill>
                      <a:srgbClr val="FFFFFF"/>
                    </a:solidFill>
                  </a:tcPr>
                </a:tc>
                <a:tc>
                  <a:txBody>
                    <a:bodyPr/>
                    <a:lstStyle/>
                    <a:p>
                      <a:pPr marL="0" indent="0" algn="l" fontAlgn="t">
                        <a:spcBef>
                          <a:spcPct val="0"/>
                        </a:spcBef>
                        <a:spcAft>
                          <a:spcPct val="0"/>
                        </a:spcAft>
                      </a:pPr>
                      <a:r>
                        <a:rPr lang="en-US" altLang="zh-CN" sz="2800" b="0" i="0">
                          <a:solidFill>
                            <a:srgbClr val="445979"/>
                          </a:solidFill>
                          <a:latin typeface="Arial" panose="020B0604020202020204" pitchFamily="34" charset="0"/>
                          <a:ea typeface="Calibre"/>
                          <a:cs typeface="Arial" panose="020B0604020202020204" pitchFamily="34" charset="0"/>
                        </a:rPr>
                        <a:t>count</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09"/>
                  </a:ext>
                </a:extLst>
              </a:tr>
              <a:tr h="426720">
                <a:tc>
                  <a:txBody>
                    <a:bodyPr/>
                    <a:lstStyle/>
                    <a:p>
                      <a:pPr marL="0" indent="0" algn="l" fontAlgn="t">
                        <a:spcBef>
                          <a:spcPct val="0"/>
                        </a:spcBef>
                        <a:spcAft>
                          <a:spcPct val="0"/>
                        </a:spcAft>
                      </a:pPr>
                      <a:r>
                        <a:rPr lang="en-US" altLang="zh-CN" sz="2800" b="0" i="0">
                          <a:solidFill>
                            <a:srgbClr val="0071D9"/>
                          </a:solidFill>
                          <a:latin typeface="Arial" panose="020B0604020202020204" pitchFamily="34" charset="0"/>
                          <a:ea typeface="Calibre"/>
                          <a:cs typeface="Arial" panose="020B0604020202020204" pitchFamily="34" charset="0"/>
                          <a:hlinkClick r:id="rId9"/>
                        </a:rPr>
                        <a:t>5' Gene Expression + V(D)J (+ FB)</a:t>
                      </a:r>
                    </a:p>
                  </a:txBody>
                  <a:tcPr marL="0" marR="0" marT="0" marB="0">
                    <a:lnL>
                      <a:noFill/>
                    </a:lnL>
                    <a:lnR>
                      <a:noFill/>
                    </a:lnR>
                    <a:lnT>
                      <a:noFill/>
                    </a:lnT>
                    <a:lnB>
                      <a:noFill/>
                    </a:lnB>
                    <a:solidFill>
                      <a:srgbClr val="FFFFFF"/>
                    </a:solidFill>
                  </a:tcPr>
                </a:tc>
                <a:tc>
                  <a:txBody>
                    <a:bodyPr/>
                    <a:lstStyle/>
                    <a:p>
                      <a:pPr marL="0" indent="0" algn="l" fontAlgn="t">
                        <a:spcBef>
                          <a:spcPct val="0"/>
                        </a:spcBef>
                        <a:spcAft>
                          <a:spcPct val="0"/>
                        </a:spcAft>
                      </a:pPr>
                      <a:r>
                        <a:rPr lang="en-US" altLang="zh-CN" sz="2800" b="0" i="0">
                          <a:solidFill>
                            <a:srgbClr val="445979"/>
                          </a:solidFill>
                          <a:latin typeface="Arial" panose="020B0604020202020204" pitchFamily="34" charset="0"/>
                          <a:ea typeface="Calibre"/>
                          <a:cs typeface="Arial" panose="020B0604020202020204" pitchFamily="34" charset="0"/>
                        </a:rPr>
                        <a:t>multi</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10"/>
                  </a:ext>
                </a:extLst>
              </a:tr>
              <a:tr h="853440">
                <a:tc>
                  <a:txBody>
                    <a:bodyPr/>
                    <a:lstStyle/>
                    <a:p>
                      <a:pPr marL="0" indent="0" algn="l" fontAlgn="t">
                        <a:spcBef>
                          <a:spcPct val="0"/>
                        </a:spcBef>
                        <a:spcAft>
                          <a:spcPct val="0"/>
                        </a:spcAft>
                      </a:pPr>
                      <a:r>
                        <a:rPr lang="en-US" altLang="zh-CN" sz="2800" b="0" i="0">
                          <a:solidFill>
                            <a:srgbClr val="0071D9"/>
                          </a:solidFill>
                          <a:latin typeface="Arial" panose="020B0604020202020204" pitchFamily="34" charset="0"/>
                          <a:ea typeface="Calibre"/>
                          <a:cs typeface="Arial" panose="020B0604020202020204" pitchFamily="34" charset="0"/>
                          <a:hlinkClick r:id="rId10"/>
                        </a:rPr>
                        <a:t>5' Gene Expression + V(D)J + Antigen Capture (BEAM) (+ Antibody Capture)</a:t>
                      </a:r>
                    </a:p>
                  </a:txBody>
                  <a:tcPr marL="0" marR="0" marT="0" marB="0">
                    <a:lnL>
                      <a:noFill/>
                    </a:lnL>
                    <a:lnR>
                      <a:noFill/>
                    </a:lnR>
                    <a:lnT>
                      <a:noFill/>
                    </a:lnT>
                    <a:lnB>
                      <a:noFill/>
                    </a:lnB>
                    <a:solidFill>
                      <a:srgbClr val="FFFFFF"/>
                    </a:solidFill>
                  </a:tcPr>
                </a:tc>
                <a:tc>
                  <a:txBody>
                    <a:bodyPr/>
                    <a:lstStyle/>
                    <a:p>
                      <a:pPr marL="0" indent="0" algn="l" fontAlgn="t">
                        <a:spcBef>
                          <a:spcPct val="0"/>
                        </a:spcBef>
                        <a:spcAft>
                          <a:spcPct val="0"/>
                        </a:spcAft>
                      </a:pPr>
                      <a:r>
                        <a:rPr lang="en-US" altLang="zh-CN" sz="2800" b="0" i="0">
                          <a:solidFill>
                            <a:srgbClr val="445979"/>
                          </a:solidFill>
                          <a:latin typeface="Arial" panose="020B0604020202020204" pitchFamily="34" charset="0"/>
                          <a:ea typeface="Calibre"/>
                          <a:cs typeface="Arial" panose="020B0604020202020204" pitchFamily="34" charset="0"/>
                        </a:rPr>
                        <a:t>multi</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011"/>
                  </a:ext>
                </a:extLst>
              </a:tr>
            </a:tbl>
          </a:graphicData>
        </a:graphic>
      </p:graphicFrame>
      <p:sp>
        <p:nvSpPr>
          <p:cNvPr id="2"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4" name="文本框 3"/>
          <p:cNvSpPr txBox="1"/>
          <p:nvPr/>
        </p:nvSpPr>
        <p:spPr>
          <a:xfrm>
            <a:off x="0" y="12253595"/>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Cell Ranger, 10x Genomics (https://www.10xgenomics.com)</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CellRanger </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18</a:t>
            </a:fld>
            <a:endParaRPr dirty="0"/>
          </a:p>
        </p:txBody>
      </p:sp>
      <p:pic>
        <p:nvPicPr>
          <p:cNvPr id="4" name="图片 3"/>
          <p:cNvPicPr>
            <a:picLocks noChangeAspect="1"/>
          </p:cNvPicPr>
          <p:nvPr/>
        </p:nvPicPr>
        <p:blipFill>
          <a:blip r:embed="rId3"/>
          <a:stretch>
            <a:fillRect/>
          </a:stretch>
        </p:blipFill>
        <p:spPr>
          <a:xfrm>
            <a:off x="676275" y="3702685"/>
            <a:ext cx="9412605" cy="5878195"/>
          </a:xfrm>
          <a:prstGeom prst="rect">
            <a:avLst/>
          </a:prstGeom>
        </p:spPr>
      </p:pic>
      <p:sp>
        <p:nvSpPr>
          <p:cNvPr id="15" name="线形标注 1(无边框) 14"/>
          <p:cNvSpPr/>
          <p:nvPr/>
        </p:nvSpPr>
        <p:spPr>
          <a:xfrm>
            <a:off x="10514965" y="1830705"/>
            <a:ext cx="12594590" cy="1044575"/>
          </a:xfrm>
          <a:prstGeom prst="callout1">
            <a:avLst>
              <a:gd name="adj1" fmla="val 54164"/>
              <a:gd name="adj2" fmla="val -4250"/>
              <a:gd name="adj3" fmla="val 191306"/>
              <a:gd name="adj4" fmla="val -28037"/>
            </a:avLst>
          </a:prstGeom>
          <a:solidFill>
            <a:schemeClr val="accent1"/>
          </a:solid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lang="zh-CN" altLang="en-US" sz="3000">
                <a:solidFill>
                  <a:schemeClr val="bg1"/>
                </a:solidFill>
                <a:sym typeface="Helvetica"/>
              </a:rPr>
              <a:t>a wrapper around Illumina</a:t>
            </a:r>
            <a:r>
              <a:rPr lang="en-US" altLang="zh-CN" sz="3000">
                <a:solidFill>
                  <a:schemeClr val="bg1"/>
                </a:solidFill>
                <a:sym typeface="Helvetica"/>
              </a:rPr>
              <a:t>’</a:t>
            </a:r>
            <a:r>
              <a:rPr lang="zh-CN" altLang="en-US" sz="3000">
                <a:solidFill>
                  <a:schemeClr val="bg1"/>
                </a:solidFill>
                <a:sym typeface="Helvetica"/>
              </a:rPr>
              <a:t>s bcl2fastq2 program for demultiplexing Illumina base call files (BCL)</a:t>
            </a:r>
            <a:r>
              <a:rPr lang="en-US" altLang="zh-CN" sz="3000">
                <a:solidFill>
                  <a:schemeClr val="bg1"/>
                </a:solidFill>
                <a:sym typeface="Helvetica"/>
              </a:rPr>
              <a:t> and outputs FASTQ files</a:t>
            </a: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16" name="线形标注 1(无边框) 15"/>
          <p:cNvSpPr/>
          <p:nvPr/>
        </p:nvSpPr>
        <p:spPr>
          <a:xfrm>
            <a:off x="10514965" y="3134995"/>
            <a:ext cx="12594590" cy="1044575"/>
          </a:xfrm>
          <a:prstGeom prst="callout1">
            <a:avLst>
              <a:gd name="adj1" fmla="val 56109"/>
              <a:gd name="adj2" fmla="val -2944"/>
              <a:gd name="adj3" fmla="val 185410"/>
              <a:gd name="adj4" fmla="val -25098"/>
            </a:avLst>
          </a:prstGeom>
          <a:solidFill>
            <a:schemeClr val="accent1"/>
          </a:solid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sz="3000">
                <a:solidFill>
                  <a:schemeClr val="bg1"/>
                </a:solidFill>
                <a:sym typeface="Helvetica"/>
              </a:rPr>
              <a:t>c</a:t>
            </a:r>
            <a:r>
              <a:rPr sz="3000">
                <a:solidFill>
                  <a:schemeClr val="bg1"/>
                </a:solidFill>
                <a:sym typeface="Helvetica"/>
              </a:rPr>
              <a:t>ellranger provides human and mouse reference genomes</a:t>
            </a:r>
            <a:r>
              <a:rPr lang="en-US" sz="3000">
                <a:solidFill>
                  <a:schemeClr val="bg1"/>
                </a:solidFill>
                <a:sym typeface="Helvetica"/>
              </a:rPr>
              <a:t>, can construct other species’ reference genomes</a:t>
            </a: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17" name="线形标注 1(无边框) 16"/>
          <p:cNvSpPr/>
          <p:nvPr/>
        </p:nvSpPr>
        <p:spPr>
          <a:xfrm>
            <a:off x="10616565" y="4644390"/>
            <a:ext cx="12821285" cy="2072640"/>
          </a:xfrm>
          <a:prstGeom prst="callout1">
            <a:avLst>
              <a:gd name="adj1" fmla="val 56096"/>
              <a:gd name="adj2" fmla="val -1654"/>
              <a:gd name="adj3" fmla="val 65287"/>
              <a:gd name="adj4" fmla="val -6765"/>
            </a:avLst>
          </a:prstGeom>
          <a:solidFill>
            <a:schemeClr val="accent1"/>
          </a:solid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sz="3000">
                <a:solidFill>
                  <a:schemeClr val="bg1"/>
                </a:solidFill>
                <a:sym typeface="Helvetica"/>
              </a:rPr>
              <a:t>count: quantify cell and gene, generate gene expression matrix</a:t>
            </a:r>
            <a:endParaRPr kumimoji="0" lang="en-US" sz="3000" b="1" i="0" u="none" strike="noStrike" cap="none" spc="0" normalizeH="0" baseline="0">
              <a:ln>
                <a:noFill/>
              </a:ln>
              <a:solidFill>
                <a:schemeClr val="bg1"/>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lang="en-US" sz="3000">
                <a:solidFill>
                  <a:schemeClr val="bg1"/>
                </a:solidFill>
                <a:sym typeface="Helvetica"/>
              </a:rPr>
              <a:t>aggr: integrate multiple data sets</a:t>
            </a:r>
            <a:endParaRPr kumimoji="0" lang="en-US" sz="3000" b="1" i="0" u="none" strike="noStrike" cap="none" spc="0" normalizeH="0" baseline="0">
              <a:ln>
                <a:noFill/>
              </a:ln>
              <a:solidFill>
                <a:schemeClr val="bg1"/>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lang="en-US" sz="3000">
                <a:solidFill>
                  <a:schemeClr val="bg1"/>
                </a:solidFill>
                <a:sym typeface="Helvetica"/>
              </a:rPr>
              <a:t>reanalyze: dimension reduction, clustering, differential analysis</a:t>
            </a:r>
            <a:endParaRPr kumimoji="0" lang="en-US" sz="3000" b="1" i="0" u="none" strike="noStrike" cap="none" spc="0" normalizeH="0" baseline="0">
              <a:ln>
                <a:noFill/>
              </a:ln>
              <a:solidFill>
                <a:schemeClr val="bg1"/>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lang="en-US" sz="3000">
                <a:solidFill>
                  <a:schemeClr val="bg1"/>
                </a:solidFill>
                <a:sym typeface="Helvetica"/>
              </a:rPr>
              <a:t>mat2csv: bulid matrix</a:t>
            </a: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19" name="线形标注 1(无边框) 18"/>
          <p:cNvSpPr/>
          <p:nvPr/>
        </p:nvSpPr>
        <p:spPr>
          <a:xfrm>
            <a:off x="12741275" y="7131050"/>
            <a:ext cx="6503670" cy="941070"/>
          </a:xfrm>
          <a:prstGeom prst="callout1">
            <a:avLst>
              <a:gd name="adj1" fmla="val 54164"/>
              <a:gd name="adj2" fmla="val -4250"/>
              <a:gd name="adj3" fmla="val 18556"/>
              <a:gd name="adj4" fmla="val -77719"/>
            </a:avLst>
          </a:prstGeom>
          <a:solidFill>
            <a:schemeClr val="accent1"/>
          </a:solid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sz="3000">
                <a:solidFill>
                  <a:schemeClr val="bg1"/>
                </a:solidFill>
                <a:sym typeface="Helvetica"/>
              </a:rPr>
              <a:t>Immune Profiling Kit</a:t>
            </a: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20" name="线形标注 1(无边框) 19"/>
          <p:cNvSpPr/>
          <p:nvPr/>
        </p:nvSpPr>
        <p:spPr>
          <a:xfrm>
            <a:off x="12741275" y="8486140"/>
            <a:ext cx="6503670" cy="941070"/>
          </a:xfrm>
          <a:prstGeom prst="callout1">
            <a:avLst>
              <a:gd name="adj1" fmla="val 54164"/>
              <a:gd name="adj2" fmla="val -4250"/>
              <a:gd name="adj3" fmla="val -33873"/>
              <a:gd name="adj4" fmla="val -91329"/>
            </a:avLst>
          </a:prstGeom>
          <a:solidFill>
            <a:schemeClr val="accent1"/>
          </a:solid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sz="3000">
                <a:solidFill>
                  <a:schemeClr val="bg1"/>
                </a:solidFill>
                <a:sym typeface="Helvetica"/>
              </a:rPr>
              <a:t>analyze Cell Multiplexing data</a:t>
            </a: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21" name="线形标注 1(无边框) 20"/>
          <p:cNvSpPr/>
          <p:nvPr/>
        </p:nvSpPr>
        <p:spPr>
          <a:xfrm>
            <a:off x="12192000" y="10309860"/>
            <a:ext cx="8869045" cy="941070"/>
          </a:xfrm>
          <a:prstGeom prst="callout1">
            <a:avLst>
              <a:gd name="adj1" fmla="val 54164"/>
              <a:gd name="adj2" fmla="val -4250"/>
              <a:gd name="adj3" fmla="val -114777"/>
              <a:gd name="adj4" fmla="val -35870"/>
            </a:avLst>
          </a:prstGeom>
          <a:solidFill>
            <a:schemeClr val="accent1"/>
          </a:solid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sz="3000">
                <a:solidFill>
                  <a:schemeClr val="bg1"/>
                </a:solidFill>
                <a:sym typeface="Helvetica"/>
              </a:rPr>
              <a:t>Auxiliary functions. Software test, upload data</a:t>
            </a: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2" name="五角星 1"/>
          <p:cNvSpPr/>
          <p:nvPr/>
        </p:nvSpPr>
        <p:spPr>
          <a:xfrm>
            <a:off x="5085080" y="5736590"/>
            <a:ext cx="508000" cy="461645"/>
          </a:xfrm>
          <a:prstGeom prst="star5">
            <a:avLst/>
          </a:prstGeom>
          <a:solidFill>
            <a:srgbClr val="FF000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a:t>
            </a:r>
            <a:r>
              <a:rPr lang="en-US" dirty="0" err="1"/>
              <a:t>mkref</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19</a:t>
            </a:fld>
            <a:endParaRPr dirty="0"/>
          </a:p>
        </p:txBody>
      </p:sp>
      <p:sp>
        <p:nvSpPr>
          <p:cNvPr id="3" name="文本框 2"/>
          <p:cNvSpPr txBox="1"/>
          <p:nvPr/>
        </p:nvSpPr>
        <p:spPr>
          <a:xfrm>
            <a:off x="385721" y="1603023"/>
            <a:ext cx="9605010"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1. Download </a:t>
            </a:r>
            <a:r>
              <a:rPr lang="en-US" altLang="zh-CN" sz="2800" dirty="0" err="1">
                <a:sym typeface="+mn-ea"/>
              </a:rPr>
              <a:t>gtf</a:t>
            </a:r>
            <a:r>
              <a:rPr lang="en-US" altLang="zh-CN" sz="2800" dirty="0">
                <a:sym typeface="+mn-ea"/>
              </a:rPr>
              <a:t> and </a:t>
            </a:r>
            <a:r>
              <a:rPr lang="en-US" altLang="zh-CN" sz="2800" dirty="0" err="1">
                <a:sym typeface="+mn-ea"/>
              </a:rPr>
              <a:t>fasta</a:t>
            </a:r>
            <a:r>
              <a:rPr lang="en-US" altLang="zh-CN" sz="2800" dirty="0">
                <a:sym typeface="+mn-ea"/>
              </a:rPr>
              <a:t> files</a:t>
            </a:r>
          </a:p>
        </p:txBody>
      </p:sp>
      <p:sp>
        <p:nvSpPr>
          <p:cNvPr id="30" name="Rectangle 7"/>
          <p:cNvSpPr>
            <a:spLocks noChangeArrowheads="1"/>
          </p:cNvSpPr>
          <p:nvPr/>
        </p:nvSpPr>
        <p:spPr bwMode="auto">
          <a:xfrm rot="10800000" flipH="1" flipV="1">
            <a:off x="485112" y="2194902"/>
            <a:ext cx="20320000" cy="123110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F8F8F2"/>
                </a:solidFill>
                <a:effectLst/>
                <a:latin typeface="Consolas" panose="020B0609020204030204" pitchFamily="49" charset="0"/>
                <a:ea typeface="BitstreamVeraSansMonoRoman"/>
              </a:rPr>
              <a:t>wget http://ftp.ensembl.org/pub/release-105/gtf/danio_rerio/Danio_rerio.GRCz11.105.gtf.gz </a:t>
            </a:r>
            <a:endPar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F8F8F2"/>
                </a:solidFill>
                <a:effectLst/>
                <a:latin typeface="Consolas" panose="020B0609020204030204" pitchFamily="49" charset="0"/>
                <a:ea typeface="BitstreamVeraSansMonoRoman"/>
              </a:rPr>
              <a:t>wget http://ftp.ensembl.org/pub/release-105/fasta/danio_rerio/dna/Danio_rerio.GRCz11.dna.primary_assembly.fa.gz </a:t>
            </a:r>
            <a:endPar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F8F8F2"/>
                </a:solidFill>
                <a:effectLst/>
                <a:latin typeface="Consolas" panose="020B0609020204030204" pitchFamily="49" charset="0"/>
                <a:ea typeface="BitstreamVeraSansMonoRoman"/>
              </a:rPr>
              <a:t>gunzip Danio_rerio.GRCz11.105.gtf.gz </a:t>
            </a:r>
            <a:endPar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rgbClr val="F8F8F2"/>
                </a:solidFill>
                <a:effectLst/>
                <a:latin typeface="Consolas" panose="020B0609020204030204" pitchFamily="49" charset="0"/>
                <a:ea typeface="BitstreamVeraSansMonoRoman"/>
              </a:rPr>
              <a:t>gunzip</a:t>
            </a: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a:t>
            </a:r>
            <a:r>
              <a:rPr kumimoji="0" lang="zh-CN" altLang="zh-CN" sz="2000" b="0" i="0" u="none" strike="noStrike" cap="none" normalizeH="0" baseline="0" dirty="0">
                <a:ln>
                  <a:noFill/>
                </a:ln>
                <a:solidFill>
                  <a:srgbClr val="F8F8F2"/>
                </a:solidFill>
                <a:effectLst/>
                <a:latin typeface="Consolas" panose="020B0609020204030204" pitchFamily="49" charset="0"/>
                <a:ea typeface="BitstreamVeraSansMonoRoman"/>
              </a:rPr>
              <a:t>Danio_rerio.GRCz11.dna.primary_assembly.fa.gz</a:t>
            </a:r>
            <a:endParaRPr kumimoji="0" lang="zh-CN" altLang="zh-CN" sz="2000" b="0" i="0" u="none" strike="noStrike" cap="none" normalizeH="0" baseline="0" dirty="0">
              <a:ln>
                <a:noFill/>
              </a:ln>
              <a:solidFill>
                <a:schemeClr val="tx1"/>
              </a:solidFill>
              <a:effectLst/>
              <a:latin typeface="Consolas" panose="020B0609020204030204" pitchFamily="49" charset="0"/>
            </a:endParaRPr>
          </a:p>
        </p:txBody>
      </p:sp>
      <p:sp>
        <p:nvSpPr>
          <p:cNvPr id="33" name="文本框 32"/>
          <p:cNvSpPr txBox="1"/>
          <p:nvPr/>
        </p:nvSpPr>
        <p:spPr>
          <a:xfrm>
            <a:off x="385721" y="3604536"/>
            <a:ext cx="9605010"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2. Filter the </a:t>
            </a:r>
            <a:r>
              <a:rPr lang="en-US" altLang="zh-CN" sz="2800" dirty="0" err="1">
                <a:sym typeface="+mn-ea"/>
              </a:rPr>
              <a:t>gtf</a:t>
            </a:r>
            <a:r>
              <a:rPr lang="en-US" altLang="zh-CN" sz="2800" dirty="0">
                <a:sym typeface="+mn-ea"/>
              </a:rPr>
              <a:t> </a:t>
            </a:r>
          </a:p>
        </p:txBody>
      </p:sp>
      <p:sp>
        <p:nvSpPr>
          <p:cNvPr id="39" name="Rectangle 7"/>
          <p:cNvSpPr>
            <a:spLocks noChangeArrowheads="1"/>
          </p:cNvSpPr>
          <p:nvPr/>
        </p:nvSpPr>
        <p:spPr bwMode="auto">
          <a:xfrm rot="10800000" flipH="1" flipV="1">
            <a:off x="485112" y="4307123"/>
            <a:ext cx="20320000" cy="123110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err="1">
                <a:ln>
                  <a:noFill/>
                </a:ln>
                <a:solidFill>
                  <a:srgbClr val="F8F8F2"/>
                </a:solidFill>
                <a:effectLst/>
                <a:latin typeface="Consolas" panose="020B0609020204030204" pitchFamily="49" charset="0"/>
                <a:ea typeface="BitstreamVeraSansMonoRoman"/>
              </a:rPr>
              <a:t>cellranger</a:t>
            </a: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a:t>
            </a:r>
            <a:r>
              <a:rPr kumimoji="0" lang="en-US" altLang="zh-CN" sz="2000" b="0" i="0" u="none" strike="noStrike" cap="none" normalizeH="0" baseline="0" dirty="0" err="1">
                <a:ln>
                  <a:noFill/>
                </a:ln>
                <a:solidFill>
                  <a:srgbClr val="F8F8F2"/>
                </a:solidFill>
                <a:effectLst/>
                <a:latin typeface="Consolas" panose="020B0609020204030204" pitchFamily="49" charset="0"/>
                <a:ea typeface="BitstreamVeraSansMonoRoman"/>
              </a:rPr>
              <a:t>mkgtf</a:t>
            </a: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Danio_rerio.GRCz11.105.gtf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Danio_rerio.GRCz11.105.filtered.gtf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--attribute=</a:t>
            </a:r>
            <a:r>
              <a:rPr kumimoji="0" lang="en-US" altLang="zh-CN" sz="2000" b="0" i="0" u="none" strike="noStrike" cap="none" normalizeH="0" baseline="0" dirty="0" err="1">
                <a:ln>
                  <a:noFill/>
                </a:ln>
                <a:solidFill>
                  <a:srgbClr val="F8F8F2"/>
                </a:solidFill>
                <a:effectLst/>
                <a:latin typeface="Consolas" panose="020B0609020204030204" pitchFamily="49" charset="0"/>
                <a:ea typeface="BitstreamVeraSansMonoRoman"/>
              </a:rPr>
              <a:t>gene_biotype:protein_coding</a:t>
            </a:r>
            <a:endPar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endParaRPr>
          </a:p>
        </p:txBody>
      </p:sp>
      <p:sp>
        <p:nvSpPr>
          <p:cNvPr id="41" name="文本框 40"/>
          <p:cNvSpPr txBox="1"/>
          <p:nvPr/>
        </p:nvSpPr>
        <p:spPr>
          <a:xfrm>
            <a:off x="2715592" y="3712490"/>
            <a:ext cx="12682330"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2400" b="0" i="0" dirty="0">
                <a:solidFill>
                  <a:srgbClr val="333333"/>
                </a:solidFill>
                <a:effectLst/>
              </a:rPr>
              <a:t>Remove entries for non-</a:t>
            </a:r>
            <a:r>
              <a:rPr lang="en-US" altLang="zh-CN" sz="2400" b="0" i="0" dirty="0" err="1">
                <a:solidFill>
                  <a:srgbClr val="333333"/>
                </a:solidFill>
                <a:effectLst/>
              </a:rPr>
              <a:t>polyA</a:t>
            </a:r>
            <a:r>
              <a:rPr lang="en-US" altLang="zh-CN" sz="2400" b="0" i="0" dirty="0">
                <a:solidFill>
                  <a:srgbClr val="333333"/>
                </a:solidFill>
                <a:effectLst/>
              </a:rPr>
              <a:t> transcripts that overlap with protein-coding gene models</a:t>
            </a:r>
            <a:endParaRPr lang="zh-CN" altLang="en-US" sz="2400" dirty="0"/>
          </a:p>
        </p:txBody>
      </p:sp>
      <p:sp>
        <p:nvSpPr>
          <p:cNvPr id="42" name="文本框 41"/>
          <p:cNvSpPr txBox="1"/>
          <p:nvPr/>
        </p:nvSpPr>
        <p:spPr>
          <a:xfrm>
            <a:off x="485112" y="5756004"/>
            <a:ext cx="9605010"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3. Run </a:t>
            </a:r>
            <a:r>
              <a:rPr lang="en-US" altLang="zh-CN" sz="2800" dirty="0" err="1">
                <a:sym typeface="+mn-ea"/>
              </a:rPr>
              <a:t>cellranger</a:t>
            </a:r>
            <a:r>
              <a:rPr lang="en-US" altLang="zh-CN" sz="2800" dirty="0">
                <a:sym typeface="+mn-ea"/>
              </a:rPr>
              <a:t> </a:t>
            </a:r>
            <a:r>
              <a:rPr lang="en-US" altLang="zh-CN" sz="2800" dirty="0" err="1">
                <a:sym typeface="+mn-ea"/>
              </a:rPr>
              <a:t>mkref</a:t>
            </a:r>
            <a:endParaRPr lang="en-US" altLang="zh-CN" sz="2800" dirty="0">
              <a:sym typeface="+mn-ea"/>
            </a:endParaRPr>
          </a:p>
        </p:txBody>
      </p:sp>
      <p:sp>
        <p:nvSpPr>
          <p:cNvPr id="43" name="Rectangle 7"/>
          <p:cNvSpPr>
            <a:spLocks noChangeArrowheads="1"/>
          </p:cNvSpPr>
          <p:nvPr/>
        </p:nvSpPr>
        <p:spPr bwMode="auto">
          <a:xfrm rot="10800000" flipH="1" flipV="1">
            <a:off x="485112" y="6468793"/>
            <a:ext cx="20320000" cy="123110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err="1">
                <a:ln>
                  <a:noFill/>
                </a:ln>
                <a:solidFill>
                  <a:srgbClr val="F8F8F2"/>
                </a:solidFill>
                <a:effectLst/>
                <a:latin typeface="Consolas" panose="020B0609020204030204" pitchFamily="49" charset="0"/>
                <a:ea typeface="BitstreamVeraSansMonoRoman"/>
              </a:rPr>
              <a:t>cellranger</a:t>
            </a: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a:t>
            </a:r>
            <a:r>
              <a:rPr kumimoji="0" lang="en-US" altLang="zh-CN" sz="2000" b="0" i="0" u="none" strike="noStrike" cap="none" normalizeH="0" baseline="0" dirty="0" err="1">
                <a:ln>
                  <a:noFill/>
                </a:ln>
                <a:solidFill>
                  <a:srgbClr val="F8F8F2"/>
                </a:solidFill>
                <a:effectLst/>
                <a:latin typeface="Consolas" panose="020B0609020204030204" pitchFamily="49" charset="0"/>
                <a:ea typeface="BitstreamVeraSansMonoRoman"/>
              </a:rPr>
              <a:t>mkref</a:t>
            </a: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--genome=</a:t>
            </a:r>
            <a:r>
              <a:rPr kumimoji="0" lang="en-US" altLang="zh-CN" sz="2000" b="0" i="0" u="none" strike="noStrike" cap="none" normalizeH="0" baseline="0" dirty="0" err="1">
                <a:ln>
                  <a:noFill/>
                </a:ln>
                <a:solidFill>
                  <a:srgbClr val="F8F8F2"/>
                </a:solidFill>
                <a:effectLst/>
                <a:latin typeface="Consolas" panose="020B0609020204030204" pitchFamily="49" charset="0"/>
                <a:ea typeface="BitstreamVeraSansMonoRoman"/>
              </a:rPr>
              <a:t>Danio.rerio_genome</a:t>
            </a: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a:t>
            </a:r>
            <a:r>
              <a:rPr kumimoji="0" lang="en-US" altLang="zh-CN" sz="2000" b="0" i="0" u="none" strike="noStrike" cap="none" normalizeH="0" baseline="0" dirty="0" err="1">
                <a:ln>
                  <a:noFill/>
                </a:ln>
                <a:solidFill>
                  <a:srgbClr val="F8F8F2"/>
                </a:solidFill>
                <a:effectLst/>
                <a:latin typeface="Consolas" panose="020B0609020204030204" pitchFamily="49" charset="0"/>
                <a:ea typeface="BitstreamVeraSansMonoRoman"/>
              </a:rPr>
              <a:t>fasta</a:t>
            </a: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=Danio_rerio.GRCz11.dna.primary_assembly.fa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--genes=Danio_rerio.GRCz11.105.filtered.gtf</a:t>
            </a:r>
          </a:p>
        </p:txBody>
      </p:sp>
      <p:pic>
        <p:nvPicPr>
          <p:cNvPr id="4" name="图片 3"/>
          <p:cNvPicPr>
            <a:picLocks noChangeAspect="1"/>
          </p:cNvPicPr>
          <p:nvPr/>
        </p:nvPicPr>
        <p:blipFill>
          <a:blip r:embed="rId3"/>
          <a:stretch>
            <a:fillRect/>
          </a:stretch>
        </p:blipFill>
        <p:spPr>
          <a:xfrm>
            <a:off x="11797190" y="7784256"/>
            <a:ext cx="3488089" cy="5291591"/>
          </a:xfrm>
          <a:prstGeom prst="rect">
            <a:avLst/>
          </a:prstGeom>
        </p:spPr>
      </p:pic>
      <p:pic>
        <p:nvPicPr>
          <p:cNvPr id="7" name="图片 6"/>
          <p:cNvPicPr>
            <a:picLocks noChangeAspect="1"/>
          </p:cNvPicPr>
          <p:nvPr/>
        </p:nvPicPr>
        <p:blipFill>
          <a:blip r:embed="rId4"/>
          <a:stretch>
            <a:fillRect/>
          </a:stretch>
        </p:blipFill>
        <p:spPr>
          <a:xfrm>
            <a:off x="1630017" y="9237192"/>
            <a:ext cx="8885583" cy="1192860"/>
          </a:xfrm>
          <a:prstGeom prst="rect">
            <a:avLst/>
          </a:prstGeom>
        </p:spPr>
      </p:pic>
      <p:sp>
        <p:nvSpPr>
          <p:cNvPr id="2"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Experiment Overview…"/>
          <p:cNvSpPr txBox="1">
            <a:spLocks noGrp="1"/>
          </p:cNvSpPr>
          <p:nvPr>
            <p:ph type="body" idx="1"/>
          </p:nvPr>
        </p:nvSpPr>
        <p:spPr>
          <a:xfrm>
            <a:off x="2032000" y="2472497"/>
            <a:ext cx="20320000" cy="10160001"/>
          </a:xfrm>
          <a:prstGeom prst="rect">
            <a:avLst/>
          </a:prstGeom>
        </p:spPr>
        <p:txBody>
          <a:bodyPr>
            <a:normAutofit lnSpcReduction="10000"/>
          </a:bodyPr>
          <a:lstStyle/>
          <a:p>
            <a:r>
              <a:rPr dirty="0"/>
              <a:t>Experiment Overview</a:t>
            </a:r>
            <a:r>
              <a:rPr lang="zh-CN" altLang="en-US" dirty="0"/>
              <a:t> </a:t>
            </a:r>
            <a:r>
              <a:rPr lang="en-US" altLang="zh-CN" dirty="0"/>
              <a:t>(Yawen)</a:t>
            </a:r>
            <a:endParaRPr dirty="0"/>
          </a:p>
          <a:p>
            <a:r>
              <a:rPr dirty="0"/>
              <a:t>Pre-process Pipeline</a:t>
            </a:r>
            <a:r>
              <a:rPr lang="zh-CN" altLang="en-US" dirty="0"/>
              <a:t> </a:t>
            </a:r>
            <a:r>
              <a:rPr lang="en-US" altLang="zh-CN" dirty="0"/>
              <a:t>(</a:t>
            </a:r>
            <a:r>
              <a:rPr lang="en-US" altLang="zh-CN" dirty="0" err="1"/>
              <a:t>Zejie</a:t>
            </a:r>
            <a:r>
              <a:rPr lang="en-US" altLang="zh-CN" dirty="0"/>
              <a:t>)</a:t>
            </a:r>
            <a:endParaRPr dirty="0"/>
          </a:p>
          <a:p>
            <a:r>
              <a:rPr dirty="0"/>
              <a:t>Downstream Analysis</a:t>
            </a:r>
            <a:endParaRPr lang="en-US" dirty="0"/>
          </a:p>
          <a:p>
            <a:pPr lvl="1">
              <a:spcBef>
                <a:spcPts val="1200"/>
              </a:spcBef>
            </a:pPr>
            <a:r>
              <a:rPr lang="en-US" altLang="zh-CN" sz="3900" dirty="0"/>
              <a:t>Quality</a:t>
            </a:r>
            <a:r>
              <a:rPr lang="zh-CN" altLang="en-US" sz="3900" dirty="0"/>
              <a:t> </a:t>
            </a:r>
            <a:r>
              <a:rPr lang="en-US" altLang="zh-CN" sz="3900" dirty="0"/>
              <a:t>control</a:t>
            </a:r>
            <a:r>
              <a:rPr lang="zh-CN" altLang="en-US" sz="3900" dirty="0"/>
              <a:t> </a:t>
            </a:r>
            <a:r>
              <a:rPr lang="en-US" altLang="zh-CN" sz="3900" dirty="0"/>
              <a:t>(Wei</a:t>
            </a:r>
            <a:r>
              <a:rPr lang="zh-CN" altLang="en-US" sz="3900" dirty="0"/>
              <a:t> </a:t>
            </a:r>
            <a:r>
              <a:rPr lang="en-US" altLang="zh-CN" sz="3900" dirty="0"/>
              <a:t>&amp; </a:t>
            </a:r>
            <a:r>
              <a:rPr lang="en-US" altLang="zh-CN" sz="3900" dirty="0" err="1"/>
              <a:t>Tianci</a:t>
            </a:r>
            <a:r>
              <a:rPr lang="en-US" altLang="zh-CN" sz="3900" dirty="0"/>
              <a:t>)</a:t>
            </a:r>
          </a:p>
          <a:p>
            <a:pPr lvl="1">
              <a:spcBef>
                <a:spcPts val="1200"/>
              </a:spcBef>
            </a:pPr>
            <a:r>
              <a:rPr lang="en-US" altLang="zh-CN" sz="3900" dirty="0"/>
              <a:t>Cell</a:t>
            </a:r>
            <a:r>
              <a:rPr lang="zh-CN" altLang="en-US" sz="3900" dirty="0"/>
              <a:t> </a:t>
            </a:r>
            <a:r>
              <a:rPr lang="en-US" altLang="zh-CN" sz="3900" dirty="0"/>
              <a:t>clustering</a:t>
            </a:r>
            <a:r>
              <a:rPr lang="zh-CN" altLang="en-US" sz="3900" dirty="0"/>
              <a:t> </a:t>
            </a:r>
            <a:r>
              <a:rPr lang="en-US" altLang="zh-CN" sz="3900" dirty="0"/>
              <a:t>(</a:t>
            </a:r>
            <a:r>
              <a:rPr lang="en-US" altLang="zh-CN" sz="3900" dirty="0" err="1"/>
              <a:t>Tianci</a:t>
            </a:r>
            <a:r>
              <a:rPr lang="zh-CN" altLang="en-US" sz="3900" dirty="0"/>
              <a:t> </a:t>
            </a:r>
            <a:r>
              <a:rPr lang="en-US" altLang="zh-CN" sz="3900" dirty="0"/>
              <a:t>&amp;</a:t>
            </a:r>
            <a:r>
              <a:rPr lang="zh-CN" altLang="en-US" sz="3900" dirty="0"/>
              <a:t> </a:t>
            </a:r>
            <a:r>
              <a:rPr lang="en-US" altLang="zh-CN" sz="4000" dirty="0" err="1"/>
              <a:t>Zejie</a:t>
            </a:r>
            <a:r>
              <a:rPr lang="en-US" altLang="zh-CN" sz="3900" dirty="0"/>
              <a:t>)</a:t>
            </a:r>
          </a:p>
          <a:p>
            <a:pPr lvl="1">
              <a:spcBef>
                <a:spcPts val="1200"/>
              </a:spcBef>
            </a:pPr>
            <a:r>
              <a:rPr lang="en-US" altLang="zh-CN" sz="3900" dirty="0"/>
              <a:t>Cell</a:t>
            </a:r>
            <a:r>
              <a:rPr lang="zh-CN" altLang="en-US" sz="3900" dirty="0"/>
              <a:t> </a:t>
            </a:r>
            <a:r>
              <a:rPr lang="en-US" altLang="zh-CN" sz="3900" dirty="0"/>
              <a:t>type</a:t>
            </a:r>
            <a:r>
              <a:rPr lang="zh-CN" altLang="en-US" sz="3900" dirty="0"/>
              <a:t> </a:t>
            </a:r>
            <a:r>
              <a:rPr lang="en-US" altLang="zh-CN" sz="3900" dirty="0"/>
              <a:t>annotation (Yawen</a:t>
            </a:r>
            <a:r>
              <a:rPr lang="zh-CN" altLang="en-US" sz="3900" dirty="0"/>
              <a:t> </a:t>
            </a:r>
            <a:r>
              <a:rPr lang="en-US" altLang="zh-CN" sz="3900" dirty="0"/>
              <a:t>&amp;</a:t>
            </a:r>
            <a:r>
              <a:rPr lang="zh-CN" altLang="en-US" sz="3900" dirty="0"/>
              <a:t> </a:t>
            </a:r>
            <a:r>
              <a:rPr lang="en-US" altLang="zh-CN" sz="3900" dirty="0"/>
              <a:t>Wei)</a:t>
            </a:r>
          </a:p>
          <a:p>
            <a:pPr lvl="1">
              <a:spcBef>
                <a:spcPts val="1200"/>
              </a:spcBef>
            </a:pPr>
            <a:r>
              <a:rPr lang="en-US" altLang="zh-CN" sz="3900" dirty="0"/>
              <a:t>Marker</a:t>
            </a:r>
            <a:r>
              <a:rPr lang="zh-CN" altLang="en-US" sz="3900" dirty="0"/>
              <a:t> </a:t>
            </a:r>
            <a:r>
              <a:rPr lang="en-US" altLang="zh-CN" sz="3900" dirty="0"/>
              <a:t>gene</a:t>
            </a:r>
            <a:r>
              <a:rPr lang="zh-CN" altLang="en-US" sz="3900" dirty="0"/>
              <a:t> </a:t>
            </a:r>
            <a:r>
              <a:rPr lang="en-US" altLang="zh-CN" sz="3900" dirty="0"/>
              <a:t>detection (</a:t>
            </a:r>
            <a:r>
              <a:rPr lang="en-US" altLang="zh-CN" sz="3900" dirty="0" err="1"/>
              <a:t>Tiancheng</a:t>
            </a:r>
            <a:r>
              <a:rPr lang="zh-CN" altLang="en-US" sz="3900" dirty="0"/>
              <a:t> </a:t>
            </a:r>
            <a:r>
              <a:rPr lang="en-US" altLang="zh-CN" sz="3900" dirty="0"/>
              <a:t>&amp;</a:t>
            </a:r>
            <a:r>
              <a:rPr lang="en-US" altLang="zh-CN" sz="3900" dirty="0" err="1"/>
              <a:t>Tianci</a:t>
            </a:r>
            <a:r>
              <a:rPr lang="en-US" altLang="zh-CN" sz="3900" dirty="0"/>
              <a:t>)</a:t>
            </a:r>
          </a:p>
          <a:p>
            <a:pPr lvl="1">
              <a:spcBef>
                <a:spcPts val="1200"/>
              </a:spcBef>
            </a:pPr>
            <a:r>
              <a:rPr lang="en-US" altLang="zh-CN" sz="3900" dirty="0"/>
              <a:t>Trajectory</a:t>
            </a:r>
            <a:r>
              <a:rPr lang="zh-CN" altLang="en-US" sz="3900" dirty="0"/>
              <a:t> </a:t>
            </a:r>
            <a:r>
              <a:rPr lang="en-US" altLang="zh-CN" sz="3900" dirty="0"/>
              <a:t>inference (</a:t>
            </a:r>
            <a:r>
              <a:rPr lang="en-US" altLang="zh-CN" sz="3900" dirty="0" err="1"/>
              <a:t>Zheting</a:t>
            </a:r>
            <a:r>
              <a:rPr lang="zh-CN" altLang="en-US" sz="3900" dirty="0"/>
              <a:t> </a:t>
            </a:r>
            <a:r>
              <a:rPr lang="en-US" altLang="zh-CN" sz="3900" dirty="0"/>
              <a:t>&amp;</a:t>
            </a:r>
            <a:r>
              <a:rPr lang="en-US" altLang="zh-CN" sz="3600" dirty="0"/>
              <a:t> </a:t>
            </a:r>
            <a:r>
              <a:rPr lang="en-US" altLang="zh-CN" sz="3600" dirty="0" err="1"/>
              <a:t>Zejie</a:t>
            </a:r>
            <a:r>
              <a:rPr lang="en-US" altLang="zh-CN" sz="3900" dirty="0"/>
              <a:t>)</a:t>
            </a:r>
          </a:p>
          <a:p>
            <a:pPr lvl="1">
              <a:spcBef>
                <a:spcPts val="1200"/>
              </a:spcBef>
            </a:pPr>
            <a:r>
              <a:rPr lang="en-US" altLang="zh-CN" sz="3900" dirty="0"/>
              <a:t>Similarity</a:t>
            </a:r>
            <a:r>
              <a:rPr lang="zh-CN" altLang="en-US" sz="3900" dirty="0"/>
              <a:t> </a:t>
            </a:r>
            <a:r>
              <a:rPr lang="en-US" altLang="zh-CN" sz="3900" dirty="0"/>
              <a:t>analysis (Wei</a:t>
            </a:r>
            <a:r>
              <a:rPr lang="zh-CN" altLang="en-US" sz="3900" dirty="0"/>
              <a:t> </a:t>
            </a:r>
            <a:r>
              <a:rPr lang="en-US" altLang="zh-CN" sz="3900" dirty="0"/>
              <a:t>&amp;</a:t>
            </a:r>
            <a:r>
              <a:rPr lang="zh-CN" altLang="en-US" sz="3900" dirty="0"/>
              <a:t> </a:t>
            </a:r>
            <a:r>
              <a:rPr lang="en-US" altLang="zh-CN" sz="3900" dirty="0" err="1"/>
              <a:t>Zheting</a:t>
            </a:r>
            <a:r>
              <a:rPr lang="en-US" altLang="zh-CN" sz="3900" dirty="0"/>
              <a:t>)</a:t>
            </a:r>
          </a:p>
          <a:p>
            <a:pPr lvl="1">
              <a:spcBef>
                <a:spcPts val="1200"/>
              </a:spcBef>
            </a:pPr>
            <a:r>
              <a:rPr lang="en-US" altLang="zh-CN" sz="3900" dirty="0"/>
              <a:t>Cell</a:t>
            </a:r>
            <a:r>
              <a:rPr lang="zh-CN" altLang="en-US" sz="3900" dirty="0"/>
              <a:t> </a:t>
            </a:r>
            <a:r>
              <a:rPr lang="en-US" altLang="zh-CN" sz="3900" dirty="0"/>
              <a:t>interaction</a:t>
            </a:r>
            <a:r>
              <a:rPr lang="zh-CN" altLang="en-US" sz="3900" dirty="0"/>
              <a:t> </a:t>
            </a:r>
            <a:r>
              <a:rPr lang="en-US" altLang="zh-CN" sz="3900" dirty="0"/>
              <a:t>analysis (Yawen</a:t>
            </a:r>
            <a:r>
              <a:rPr lang="zh-CN" altLang="en-US" sz="3900" dirty="0"/>
              <a:t> </a:t>
            </a:r>
            <a:r>
              <a:rPr lang="en-US" altLang="zh-CN" sz="3900" dirty="0"/>
              <a:t>&amp;</a:t>
            </a:r>
            <a:r>
              <a:rPr lang="zh-CN" altLang="en-US" sz="3900" dirty="0"/>
              <a:t> </a:t>
            </a:r>
            <a:r>
              <a:rPr lang="en-US" altLang="zh-CN" sz="3900" dirty="0" err="1"/>
              <a:t>Tiancheng</a:t>
            </a:r>
            <a:r>
              <a:rPr lang="en-US" altLang="zh-CN" sz="3900" dirty="0"/>
              <a:t>)</a:t>
            </a:r>
            <a:endParaRPr sz="3900" dirty="0"/>
          </a:p>
          <a:p>
            <a:r>
              <a:rPr dirty="0"/>
              <a:t>Tricks</a:t>
            </a:r>
            <a:endParaRPr lang="en-US" altLang="zh-CN" dirty="0"/>
          </a:p>
          <a:p>
            <a:r>
              <a:rPr dirty="0"/>
              <a:t>Extension &amp; Limitation</a:t>
            </a:r>
          </a:p>
        </p:txBody>
      </p:sp>
      <p:sp>
        <p:nvSpPr>
          <p:cNvPr id="104" name="Outline"/>
          <p:cNvSpPr txBox="1">
            <a:spLocks noGrp="1"/>
          </p:cNvSpPr>
          <p:nvPr>
            <p:ph type="title"/>
          </p:nvPr>
        </p:nvSpPr>
        <p:spPr>
          <a:prstGeom prst="rect">
            <a:avLst/>
          </a:prstGeom>
        </p:spPr>
        <p:txBody>
          <a:bodyPr/>
          <a:lstStyle/>
          <a:p>
            <a:r>
              <a:rPr lang="en-US"/>
              <a:t>scRNA progress</a:t>
            </a:r>
          </a:p>
        </p:txBody>
      </p:sp>
      <p:sp>
        <p:nvSpPr>
          <p:cNvPr id="105"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a:t>
            </a:fld>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a:t>
            </a:r>
            <a:r>
              <a:rPr lang="en-US" altLang="zh-CN" dirty="0" err="1"/>
              <a:t>mkfastq</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20</a:t>
            </a:fld>
            <a:endParaRPr dirty="0"/>
          </a:p>
        </p:txBody>
      </p:sp>
      <p:sp>
        <p:nvSpPr>
          <p:cNvPr id="3" name="文本框 2"/>
          <p:cNvSpPr txBox="1"/>
          <p:nvPr/>
        </p:nvSpPr>
        <p:spPr>
          <a:xfrm>
            <a:off x="385721" y="1603023"/>
            <a:ext cx="9605010"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1. Download </a:t>
            </a:r>
            <a:r>
              <a:rPr lang="en-US" altLang="zh-CN" sz="2800" dirty="0" err="1">
                <a:sym typeface="+mn-ea"/>
              </a:rPr>
              <a:t>gtf</a:t>
            </a:r>
            <a:r>
              <a:rPr lang="en-US" altLang="zh-CN" sz="2800" dirty="0">
                <a:sym typeface="+mn-ea"/>
              </a:rPr>
              <a:t> and </a:t>
            </a:r>
            <a:r>
              <a:rPr lang="en-US" altLang="zh-CN" sz="2800" dirty="0" err="1">
                <a:sym typeface="+mn-ea"/>
              </a:rPr>
              <a:t>fasta</a:t>
            </a:r>
            <a:r>
              <a:rPr lang="en-US" altLang="zh-CN" sz="2800" dirty="0">
                <a:sym typeface="+mn-ea"/>
              </a:rPr>
              <a:t> files</a:t>
            </a:r>
          </a:p>
        </p:txBody>
      </p:sp>
      <p:sp>
        <p:nvSpPr>
          <p:cNvPr id="30" name="Rectangle 7"/>
          <p:cNvSpPr>
            <a:spLocks noChangeArrowheads="1"/>
          </p:cNvSpPr>
          <p:nvPr/>
        </p:nvSpPr>
        <p:spPr bwMode="auto">
          <a:xfrm rot="10800000" flipH="1" flipV="1">
            <a:off x="485112" y="2084375"/>
            <a:ext cx="20320000" cy="129222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err="1">
                <a:ln>
                  <a:noFill/>
                </a:ln>
                <a:solidFill>
                  <a:srgbClr val="F8F8F2"/>
                </a:solidFill>
                <a:effectLst/>
                <a:latin typeface="Consolas" panose="020B0609020204030204" pitchFamily="49" charset="0"/>
                <a:ea typeface="BitstreamVeraSansMonoRoman"/>
              </a:rPr>
              <a:t>wget</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https://cf.10xgenomics.com/supp/cell-exp/cellranger-tiny-bcl-1.2.0.tar.gz</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err="1">
                <a:ln>
                  <a:noFill/>
                </a:ln>
                <a:solidFill>
                  <a:srgbClr val="F8F8F2"/>
                </a:solidFill>
                <a:effectLst/>
                <a:latin typeface="Consolas" panose="020B0609020204030204" pitchFamily="49" charset="0"/>
                <a:ea typeface="BitstreamVeraSansMonoRoman"/>
              </a:rPr>
              <a:t>wget</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https://cf.10xgenomics.com/supp/cell-exp/cellranger-tiny-bcl-simple-1.2.0.csv</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tar -</a:t>
            </a:r>
            <a:r>
              <a:rPr kumimoji="0" lang="en-US" altLang="zh-CN" sz="2800" b="0" i="0" u="none" strike="noStrike" cap="none" normalizeH="0" baseline="0" dirty="0" err="1">
                <a:ln>
                  <a:noFill/>
                </a:ln>
                <a:solidFill>
                  <a:srgbClr val="F8F8F2"/>
                </a:solidFill>
                <a:effectLst/>
                <a:latin typeface="Consolas" panose="020B0609020204030204" pitchFamily="49" charset="0"/>
                <a:ea typeface="BitstreamVeraSansMonoRoman"/>
              </a:rPr>
              <a:t>zxvf</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cellranger-tiny-bcl-1.2.0.tar.gz</a:t>
            </a:r>
          </a:p>
        </p:txBody>
      </p:sp>
      <p:sp>
        <p:nvSpPr>
          <p:cNvPr id="42" name="文本框 41"/>
          <p:cNvSpPr txBox="1"/>
          <p:nvPr/>
        </p:nvSpPr>
        <p:spPr>
          <a:xfrm>
            <a:off x="385721" y="7903597"/>
            <a:ext cx="9605010"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2. Run </a:t>
            </a:r>
            <a:r>
              <a:rPr lang="en-US" altLang="zh-CN" sz="2800" dirty="0" err="1">
                <a:sym typeface="+mn-ea"/>
              </a:rPr>
              <a:t>cellranger</a:t>
            </a:r>
            <a:r>
              <a:rPr lang="en-US" altLang="zh-CN" sz="2800" dirty="0">
                <a:sym typeface="+mn-ea"/>
              </a:rPr>
              <a:t> </a:t>
            </a:r>
            <a:r>
              <a:rPr lang="en-US" altLang="zh-CN" sz="2800" dirty="0" err="1">
                <a:sym typeface="+mn-ea"/>
              </a:rPr>
              <a:t>mkfastq</a:t>
            </a:r>
            <a:endParaRPr lang="en-US" altLang="zh-CN" sz="2800" dirty="0">
              <a:sym typeface="+mn-ea"/>
            </a:endParaRPr>
          </a:p>
        </p:txBody>
      </p:sp>
      <p:sp>
        <p:nvSpPr>
          <p:cNvPr id="43" name="Rectangle 7"/>
          <p:cNvSpPr>
            <a:spLocks noChangeArrowheads="1"/>
          </p:cNvSpPr>
          <p:nvPr/>
        </p:nvSpPr>
        <p:spPr bwMode="auto">
          <a:xfrm rot="10800000" flipH="1" flipV="1">
            <a:off x="385721" y="8715528"/>
            <a:ext cx="20320000" cy="129222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err="1">
                <a:ln>
                  <a:noFill/>
                </a:ln>
                <a:solidFill>
                  <a:srgbClr val="F8F8F2"/>
                </a:solidFill>
                <a:effectLst/>
                <a:latin typeface="Consolas" panose="020B0609020204030204" pitchFamily="49" charset="0"/>
                <a:ea typeface="BitstreamVeraSansMonoRoman"/>
              </a:rPr>
              <a:t>cellranger</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a:t>
            </a:r>
            <a:r>
              <a:rPr kumimoji="0" lang="en-US" altLang="zh-CN" sz="2800" b="0" i="0" u="none" strike="noStrike" cap="none" normalizeH="0" baseline="0" dirty="0" err="1">
                <a:ln>
                  <a:noFill/>
                </a:ln>
                <a:solidFill>
                  <a:srgbClr val="F8F8F2"/>
                </a:solidFill>
                <a:effectLst/>
                <a:latin typeface="Consolas" panose="020B0609020204030204" pitchFamily="49" charset="0"/>
                <a:ea typeface="BitstreamVeraSansMonoRoman"/>
              </a:rPr>
              <a:t>mkfastq</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--id=</a:t>
            </a:r>
            <a:r>
              <a:rPr kumimoji="0" lang="en-US" altLang="zh-CN" sz="2800" b="0" i="0" u="none" strike="noStrike" cap="none" normalizeH="0" baseline="0" dirty="0" err="1">
                <a:ln>
                  <a:noFill/>
                </a:ln>
                <a:solidFill>
                  <a:srgbClr val="F8F8F2"/>
                </a:solidFill>
                <a:effectLst/>
                <a:latin typeface="Consolas" panose="020B0609020204030204" pitchFamily="49" charset="0"/>
                <a:ea typeface="BitstreamVeraSansMonoRoman"/>
              </a:rPr>
              <a:t>tutorial_walk_through</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--run=/</a:t>
            </a:r>
            <a:r>
              <a:rPr kumimoji="0" lang="en-US" altLang="zh-CN" sz="2800" b="0" i="0" u="none" strike="noStrike" cap="none" normalizeH="0" baseline="0" dirty="0" err="1">
                <a:ln>
                  <a:noFill/>
                </a:ln>
                <a:solidFill>
                  <a:srgbClr val="F8F8F2"/>
                </a:solidFill>
                <a:effectLst/>
                <a:latin typeface="Consolas" panose="020B0609020204030204" pitchFamily="49" charset="0"/>
                <a:ea typeface="BitstreamVeraSansMonoRoman"/>
              </a:rPr>
              <a:t>mnt</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/home/user.name/yard/</a:t>
            </a:r>
            <a:r>
              <a:rPr kumimoji="0" lang="en-US" altLang="zh-CN" sz="2800" b="0" i="0" u="none" strike="noStrike" cap="none" normalizeH="0" baseline="0" dirty="0" err="1">
                <a:ln>
                  <a:noFill/>
                </a:ln>
                <a:solidFill>
                  <a:srgbClr val="F8F8F2"/>
                </a:solidFill>
                <a:effectLst/>
                <a:latin typeface="Consolas" panose="020B0609020204030204" pitchFamily="49" charset="0"/>
                <a:ea typeface="BitstreamVeraSansMonoRoman"/>
              </a:rPr>
              <a:t>run_cellranger_mkfastq</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/cellranger-tiny-bcl-1.2.0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--csv=/</a:t>
            </a:r>
            <a:r>
              <a:rPr kumimoji="0" lang="en-US" altLang="zh-CN" sz="2800" b="0" i="0" u="none" strike="noStrike" cap="none" normalizeH="0" baseline="0" dirty="0" err="1">
                <a:ln>
                  <a:noFill/>
                </a:ln>
                <a:solidFill>
                  <a:srgbClr val="F8F8F2"/>
                </a:solidFill>
                <a:effectLst/>
                <a:latin typeface="Consolas" panose="020B0609020204030204" pitchFamily="49" charset="0"/>
                <a:ea typeface="BitstreamVeraSansMonoRoman"/>
              </a:rPr>
              <a:t>mnt</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/home/user.name/yard/</a:t>
            </a:r>
            <a:r>
              <a:rPr kumimoji="0" lang="en-US" altLang="zh-CN" sz="2800" b="0" i="0" u="none" strike="noStrike" cap="none" normalizeH="0" baseline="0" dirty="0" err="1">
                <a:ln>
                  <a:noFill/>
                </a:ln>
                <a:solidFill>
                  <a:srgbClr val="F8F8F2"/>
                </a:solidFill>
                <a:effectLst/>
                <a:latin typeface="Consolas" panose="020B0609020204030204" pitchFamily="49" charset="0"/>
                <a:ea typeface="BitstreamVeraSansMonoRoman"/>
              </a:rPr>
              <a:t>run_cellranger_mkfastq</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/cellranger-tiny-bcl-simple-1.2.0.csv</a:t>
            </a:r>
          </a:p>
        </p:txBody>
      </p:sp>
      <p:sp>
        <p:nvSpPr>
          <p:cNvPr id="8" name="文本框 7"/>
          <p:cNvSpPr txBox="1"/>
          <p:nvPr/>
        </p:nvSpPr>
        <p:spPr>
          <a:xfrm>
            <a:off x="-2179678" y="4175477"/>
            <a:ext cx="11305760"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2400" dirty="0"/>
              <a:t>cellranger-tiny-bcl-simple-1.2.0.csv</a:t>
            </a:r>
            <a:endParaRPr lang="zh-CN" altLang="en-US" sz="2400" dirty="0"/>
          </a:p>
        </p:txBody>
      </p:sp>
      <p:pic>
        <p:nvPicPr>
          <p:cNvPr id="10" name="图片 9"/>
          <p:cNvPicPr>
            <a:picLocks noChangeAspect="1"/>
          </p:cNvPicPr>
          <p:nvPr/>
        </p:nvPicPr>
        <p:blipFill>
          <a:blip r:embed="rId3"/>
          <a:stretch>
            <a:fillRect/>
          </a:stretch>
        </p:blipFill>
        <p:spPr>
          <a:xfrm>
            <a:off x="1409065" y="5008880"/>
            <a:ext cx="4530725" cy="810895"/>
          </a:xfrm>
          <a:prstGeom prst="rect">
            <a:avLst/>
          </a:prstGeom>
        </p:spPr>
      </p:pic>
      <p:pic>
        <p:nvPicPr>
          <p:cNvPr id="12" name="图片 11"/>
          <p:cNvPicPr>
            <a:picLocks noChangeAspect="1"/>
          </p:cNvPicPr>
          <p:nvPr/>
        </p:nvPicPr>
        <p:blipFill>
          <a:blip r:embed="rId4"/>
          <a:stretch>
            <a:fillRect/>
          </a:stretch>
        </p:blipFill>
        <p:spPr>
          <a:xfrm>
            <a:off x="11116945" y="3889375"/>
            <a:ext cx="5261610" cy="4552950"/>
          </a:xfrm>
          <a:prstGeom prst="rect">
            <a:avLst/>
          </a:prstGeom>
        </p:spPr>
      </p:pic>
      <p:sp>
        <p:nvSpPr>
          <p:cNvPr id="14" name="文本框 13"/>
          <p:cNvSpPr txBox="1"/>
          <p:nvPr/>
        </p:nvSpPr>
        <p:spPr>
          <a:xfrm>
            <a:off x="9899926" y="3371516"/>
            <a:ext cx="5567817"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2400" dirty="0"/>
              <a:t>cellranger-tiny-bcl-1.2.0/</a:t>
            </a:r>
            <a:endParaRPr lang="zh-CN" altLang="en-US" sz="2400" dirty="0"/>
          </a:p>
        </p:txBody>
      </p:sp>
      <p:pic>
        <p:nvPicPr>
          <p:cNvPr id="2" name="图片 1"/>
          <p:cNvPicPr>
            <a:picLocks noChangeAspect="1"/>
          </p:cNvPicPr>
          <p:nvPr/>
        </p:nvPicPr>
        <p:blipFill>
          <a:blip r:embed="rId5"/>
          <a:stretch>
            <a:fillRect/>
          </a:stretch>
        </p:blipFill>
        <p:spPr>
          <a:xfrm>
            <a:off x="4439920" y="10434955"/>
            <a:ext cx="7063740" cy="1561465"/>
          </a:xfrm>
          <a:prstGeom prst="rect">
            <a:avLst/>
          </a:prstGeom>
        </p:spPr>
      </p:pic>
      <p:sp>
        <p:nvSpPr>
          <p:cNvPr id="4" name="文本框 3"/>
          <p:cNvSpPr txBox="1"/>
          <p:nvPr/>
        </p:nvSpPr>
        <p:spPr>
          <a:xfrm>
            <a:off x="485140" y="12251055"/>
            <a:ext cx="16875125" cy="6673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n-lt"/>
                <a:ea typeface="+mn-ea"/>
                <a:cs typeface="+mn-cs"/>
                <a:sym typeface="Helvetica"/>
              </a:rPr>
              <a:t>If you are already starting with FASTQ files, you can skip this step and proceed directly to run cellranger</a:t>
            </a:r>
            <a:r>
              <a:rPr kumimoji="0" lang="en-US" altLang="zh-CN" sz="2400" b="1" i="0" u="none" strike="noStrike" cap="none" spc="0" normalizeH="0" baseline="0">
                <a:ln>
                  <a:noFill/>
                </a:ln>
                <a:solidFill>
                  <a:srgbClr val="000000"/>
                </a:solidFill>
                <a:effectLst/>
                <a:uFillTx/>
                <a:latin typeface="+mn-lt"/>
                <a:ea typeface="+mn-ea"/>
                <a:cs typeface="+mn-cs"/>
                <a:sym typeface="Helvetica"/>
              </a:rPr>
              <a:t> </a:t>
            </a:r>
            <a:r>
              <a:rPr kumimoji="0" lang="zh-CN" altLang="en-US" sz="2400" b="1" i="0" u="none" strike="noStrike" cap="none" spc="0" normalizeH="0" baseline="0">
                <a:ln>
                  <a:noFill/>
                </a:ln>
                <a:solidFill>
                  <a:srgbClr val="000000"/>
                </a:solidFill>
                <a:effectLst/>
                <a:uFillTx/>
                <a:latin typeface="+mn-lt"/>
                <a:ea typeface="+mn-ea"/>
                <a:cs typeface="+mn-cs"/>
                <a:sym typeface="Helvetica"/>
              </a:rPr>
              <a:t>count.</a:t>
            </a:r>
          </a:p>
        </p:txBody>
      </p:sp>
      <p:sp>
        <p:nvSpPr>
          <p:cNvPr id="7"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stretch>
            <a:fillRect/>
          </a:stretch>
        </p:blipFill>
        <p:spPr>
          <a:xfrm>
            <a:off x="488315" y="2077720"/>
            <a:ext cx="5946775" cy="10678795"/>
          </a:xfrm>
          <a:prstGeom prst="rect">
            <a:avLst/>
          </a:prstGeom>
        </p:spPr>
      </p:pic>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count</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21</a:t>
            </a:fld>
            <a:endParaRPr dirty="0"/>
          </a:p>
        </p:txBody>
      </p:sp>
      <p:pic>
        <p:nvPicPr>
          <p:cNvPr id="3" name="图片 2"/>
          <p:cNvPicPr/>
          <p:nvPr/>
        </p:nvPicPr>
        <p:blipFill>
          <a:blip r:embed="rId4"/>
          <a:stretch>
            <a:fillRect/>
          </a:stretch>
        </p:blipFill>
        <p:spPr>
          <a:xfrm>
            <a:off x="10271760" y="2077720"/>
            <a:ext cx="9039225" cy="1748790"/>
          </a:xfrm>
          <a:prstGeom prst="rect">
            <a:avLst/>
          </a:prstGeom>
        </p:spPr>
      </p:pic>
      <p:sp>
        <p:nvSpPr>
          <p:cNvPr id="22" name="文本框 21"/>
          <p:cNvSpPr txBox="1"/>
          <p:nvPr/>
        </p:nvSpPr>
        <p:spPr>
          <a:xfrm>
            <a:off x="7118985" y="4333240"/>
            <a:ext cx="14708505" cy="7428865"/>
          </a:xfrm>
          <a:prstGeom prst="rect">
            <a:avLst/>
          </a:prstGeom>
          <a:noFill/>
        </p:spPr>
        <p:txBody>
          <a:bodyPr wrap="square" rtlCol="0">
            <a:noAutofit/>
          </a:bodyPr>
          <a:lstStyle/>
          <a:p>
            <a:pPr algn="l"/>
            <a:r>
              <a:rPr lang="en-US" altLang="zh-CN" sz="2800"/>
              <a:t>Barcode Correction:</a:t>
            </a:r>
          </a:p>
          <a:p>
            <a:pPr algn="l"/>
            <a:endParaRPr lang="en-US" altLang="zh-CN" sz="2800"/>
          </a:p>
          <a:p>
            <a:pPr algn="l"/>
            <a:r>
              <a:rPr lang="en-US" altLang="zh-CN" sz="2800" b="0"/>
              <a:t>Cell Ranger performs barcode correction by </a:t>
            </a:r>
            <a:r>
              <a:rPr lang="en-US" altLang="zh-CN" sz="2800"/>
              <a:t>comparing observed barcodes to a whitelist of known barcodes for the assay chemistry</a:t>
            </a:r>
            <a:r>
              <a:rPr lang="en-US" altLang="zh-CN" sz="2800" b="0"/>
              <a:t>. For example, </a:t>
            </a:r>
          </a:p>
          <a:p>
            <a:pPr marL="800100" lvl="1" indent="-342900" algn="l">
              <a:buFont typeface="Arial" panose="020B0604020202020204" pitchFamily="34" charset="0"/>
              <a:buChar char="•"/>
            </a:pPr>
            <a:r>
              <a:rPr lang="en-US" altLang="zh-CN" sz="2800" b="0"/>
              <a:t>Single Cell 3' v2 and V(D)J assays have ~737,000 barcodes in the whitelist, </a:t>
            </a:r>
          </a:p>
          <a:p>
            <a:pPr marL="800100" lvl="1" indent="-342900" algn="l">
              <a:buFont typeface="Arial" panose="020B0604020202020204" pitchFamily="34" charset="0"/>
              <a:buChar char="•"/>
            </a:pPr>
            <a:r>
              <a:rPr lang="en-US" altLang="zh-CN" sz="2800" b="0"/>
              <a:t>Single Cell 3' v3 and v3.1 assays have ~3 million.</a:t>
            </a:r>
          </a:p>
          <a:p>
            <a:pPr marL="800100" lvl="1" indent="-342900" algn="l">
              <a:buFont typeface="Arial" panose="020B0604020202020204" pitchFamily="34" charset="0"/>
              <a:buChar char="•"/>
            </a:pPr>
            <a:endParaRPr lang="en-US" altLang="zh-CN" sz="2800" b="0"/>
          </a:p>
          <a:p>
            <a:pPr algn="l"/>
            <a:r>
              <a:rPr lang="en-US" altLang="zh-CN" sz="2800"/>
              <a:t>Correction Algorithm</a:t>
            </a:r>
            <a:r>
              <a:rPr lang="en-US" altLang="zh-CN" sz="2800" b="0"/>
              <a:t>:</a:t>
            </a:r>
          </a:p>
          <a:p>
            <a:pPr algn="l"/>
            <a:r>
              <a:rPr lang="en-US" altLang="zh-CN" sz="2800" b="0"/>
              <a:t>1. Count Frequencies: Cell Ranger counts each whitelist barcode's frequency in the dataset.</a:t>
            </a:r>
          </a:p>
          <a:p>
            <a:pPr algn="l"/>
            <a:endParaRPr lang="en-US" altLang="zh-CN" sz="2800" b="0"/>
          </a:p>
          <a:p>
            <a:pPr algn="l"/>
            <a:r>
              <a:rPr lang="en-US" altLang="zh-CN" sz="2800" b="0"/>
              <a:t>2. </a:t>
            </a:r>
            <a:r>
              <a:rPr lang="en-US" altLang="zh-CN" sz="2800"/>
              <a:t>Identify Similar Barcodes</a:t>
            </a:r>
            <a:r>
              <a:rPr lang="en-US" altLang="zh-CN" sz="2800" b="0"/>
              <a:t>: For any observed barcode not on the whitelist but within </a:t>
            </a:r>
            <a:r>
              <a:rPr lang="en-US" altLang="zh-CN" sz="2800"/>
              <a:t>one Hamming distance</a:t>
            </a:r>
            <a:r>
              <a:rPr lang="en-US" altLang="zh-CN" sz="2800" b="0"/>
              <a:t> (one base difference) of a whitelist barcode:</a:t>
            </a:r>
          </a:p>
          <a:p>
            <a:pPr marL="800100" lvl="1" indent="-342900" algn="l">
              <a:buFont typeface="Arial" panose="020B0604020202020204" pitchFamily="34" charset="0"/>
              <a:buChar char="•"/>
            </a:pPr>
            <a:r>
              <a:rPr lang="en-US" altLang="zh-CN" sz="2800" b="0"/>
              <a:t>Calculate the </a:t>
            </a:r>
            <a:r>
              <a:rPr lang="en-US" altLang="zh-CN" sz="2800"/>
              <a:t>posterior probability</a:t>
            </a:r>
            <a:r>
              <a:rPr lang="en-US" altLang="zh-CN" sz="2800" b="0"/>
              <a:t> that the barcode is a sequencing error of a whitelist barcode, using base quality scores.</a:t>
            </a:r>
          </a:p>
          <a:p>
            <a:pPr marL="800100" lvl="1" indent="-342900" algn="l">
              <a:buFont typeface="Arial" panose="020B0604020202020204" pitchFamily="34" charset="0"/>
              <a:buChar char="•"/>
            </a:pPr>
            <a:r>
              <a:rPr lang="en-US" altLang="zh-CN" sz="2800" b="0"/>
              <a:t>Replace it with the whitelist barcode if the probability is above </a:t>
            </a:r>
            <a:r>
              <a:rPr lang="en-US" altLang="zh-CN" sz="2800"/>
              <a:t>0.975</a:t>
            </a:r>
            <a:r>
              <a:rPr lang="en-US" altLang="zh-CN" sz="2800" b="0"/>
              <a:t>.</a:t>
            </a:r>
          </a:p>
        </p:txBody>
      </p:sp>
      <p:sp>
        <p:nvSpPr>
          <p:cNvPr id="23" name="矩形 22"/>
          <p:cNvSpPr/>
          <p:nvPr/>
        </p:nvSpPr>
        <p:spPr>
          <a:xfrm>
            <a:off x="1634490" y="2077720"/>
            <a:ext cx="5238115" cy="1240790"/>
          </a:xfrm>
          <a:prstGeom prst="rect">
            <a:avLst/>
          </a:prstGeom>
          <a:ln w="38100">
            <a:solidFill>
              <a:srgbClr val="FF0000"/>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2"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5" name="文本框 4"/>
          <p:cNvSpPr txBox="1"/>
          <p:nvPr/>
        </p:nvSpPr>
        <p:spPr>
          <a:xfrm>
            <a:off x="-132715" y="12613005"/>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Cell Ranger, 10x Genomics (https://www.10xgenomics.com)</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count</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22</a:t>
            </a:fld>
            <a:endParaRPr dirty="0"/>
          </a:p>
        </p:txBody>
      </p:sp>
      <p:sp>
        <p:nvSpPr>
          <p:cNvPr id="5" name="矩形 4"/>
          <p:cNvSpPr/>
          <p:nvPr>
            <p:custDataLst>
              <p:tags r:id="rId1"/>
            </p:custDataLst>
          </p:nvPr>
        </p:nvSpPr>
        <p:spPr>
          <a:xfrm>
            <a:off x="6605905" y="1806575"/>
            <a:ext cx="4062095" cy="76390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FFFFFF"/>
                </a:solidFill>
                <a:effectLst/>
                <a:uFillTx/>
                <a:latin typeface="+mn-lt"/>
                <a:ea typeface="+mn-ea"/>
                <a:cs typeface="+mn-cs"/>
                <a:sym typeface="Helvetica"/>
              </a:rPr>
              <a:t>Read trimming</a:t>
            </a:r>
          </a:p>
        </p:txBody>
      </p:sp>
      <p:sp>
        <p:nvSpPr>
          <p:cNvPr id="8" name="矩形 7"/>
          <p:cNvSpPr/>
          <p:nvPr>
            <p:custDataLst>
              <p:tags r:id="rId2"/>
            </p:custDataLst>
          </p:nvPr>
        </p:nvSpPr>
        <p:spPr>
          <a:xfrm>
            <a:off x="6605905" y="3041650"/>
            <a:ext cx="4061460" cy="545211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FFFFFF"/>
                </a:solidFill>
                <a:effectLst/>
                <a:uFillTx/>
                <a:latin typeface="+mn-lt"/>
                <a:ea typeface="+mn-ea"/>
                <a:cs typeface="+mn-cs"/>
                <a:sym typeface="Helvetica"/>
              </a:rPr>
              <a:t>Apply</a:t>
            </a:r>
            <a:r>
              <a:rPr kumimoji="0" lang="zh-CN" altLang="en-US" sz="2400" b="1" i="0" u="none" strike="noStrike" cap="none" spc="0" normalizeH="0" baseline="0">
                <a:ln>
                  <a:noFill/>
                </a:ln>
                <a:solidFill>
                  <a:srgbClr val="FFFFFF"/>
                </a:solidFill>
                <a:effectLst/>
                <a:uFillTx/>
                <a:latin typeface="+mn-lt"/>
                <a:ea typeface="+mn-ea"/>
                <a:cs typeface="+mn-cs"/>
                <a:sym typeface="Helvetica"/>
              </a:rPr>
              <a:t> to 3' gene expression assays</a:t>
            </a:r>
          </a:p>
          <a:p>
            <a:pPr marL="0" marR="0" indent="0" algn="l" defTabSz="821690" rtl="0" fontAlgn="auto" latinLnBrk="0" hangingPunct="0">
              <a:lnSpc>
                <a:spcPct val="100000"/>
              </a:lnSpc>
              <a:spcBef>
                <a:spcPts val="0"/>
              </a:spcBef>
              <a:spcAft>
                <a:spcPts val="0"/>
              </a:spcAft>
              <a:buClrTx/>
              <a:buSzTx/>
              <a:buFontTx/>
              <a:buNone/>
            </a:pPr>
            <a:endParaRPr kumimoji="0" lang="zh-CN" altLang="en-US" sz="2400" b="1" i="0" u="none" strike="noStrike" cap="none" spc="0" normalizeH="0" baseline="0">
              <a:ln>
                <a:noFill/>
              </a:ln>
              <a:solidFill>
                <a:srgbClr val="FFFFFF"/>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FFFF"/>
                </a:solidFill>
                <a:effectLst/>
                <a:uFillTx/>
                <a:latin typeface="+mn-lt"/>
                <a:ea typeface="+mn-ea"/>
                <a:cs typeface="+mn-cs"/>
                <a:sym typeface="Helvetica"/>
              </a:rPr>
              <a:t>Trim the non-template TSO sequence from the 5' end and the poly-A tail from the 3' end of cDNA improves the accuracy and sensitivity of alignment.</a:t>
            </a:r>
          </a:p>
        </p:txBody>
      </p:sp>
      <p:sp>
        <p:nvSpPr>
          <p:cNvPr id="9" name="矩形 8"/>
          <p:cNvSpPr/>
          <p:nvPr>
            <p:custDataLst>
              <p:tags r:id="rId3"/>
            </p:custDataLst>
          </p:nvPr>
        </p:nvSpPr>
        <p:spPr>
          <a:xfrm>
            <a:off x="11054715" y="1804035"/>
            <a:ext cx="4062095" cy="76390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FFFFFF"/>
                </a:solidFill>
                <a:effectLst/>
                <a:uFillTx/>
                <a:latin typeface="+mn-lt"/>
                <a:ea typeface="+mn-ea"/>
                <a:cs typeface="+mn-cs"/>
                <a:sym typeface="Helvetica"/>
              </a:rPr>
              <a:t>Genome alignment</a:t>
            </a:r>
          </a:p>
        </p:txBody>
      </p:sp>
      <p:sp>
        <p:nvSpPr>
          <p:cNvPr id="10" name="矩形 9"/>
          <p:cNvSpPr/>
          <p:nvPr>
            <p:custDataLst>
              <p:tags r:id="rId4"/>
            </p:custDataLst>
          </p:nvPr>
        </p:nvSpPr>
        <p:spPr>
          <a:xfrm>
            <a:off x="11054080" y="3039110"/>
            <a:ext cx="4062730" cy="545274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l" defTabSz="821690" rtl="0" fontAlgn="auto" latinLnBrk="0" hangingPunct="0">
              <a:lnSpc>
                <a:spcPct val="100000"/>
              </a:lnSpc>
              <a:spcBef>
                <a:spcPts val="0"/>
              </a:spcBef>
              <a:spcAft>
                <a:spcPts val="0"/>
              </a:spcAft>
              <a:buClrTx/>
              <a:buSzTx/>
              <a:buFontTx/>
              <a:buNone/>
            </a:pPr>
            <a:r>
              <a:rPr kumimoji="0" lang="en-US" sz="2400" b="1" i="0" u="none" strike="noStrike" cap="none" spc="0" normalizeH="0" baseline="0">
                <a:ln>
                  <a:noFill/>
                </a:ln>
                <a:solidFill>
                  <a:srgbClr val="FFFFFF"/>
                </a:solidFill>
                <a:effectLst/>
                <a:uFillTx/>
                <a:latin typeface="+mn-lt"/>
                <a:ea typeface="+mn-ea"/>
                <a:cs typeface="+mn-cs"/>
                <a:sym typeface="Helvetica"/>
              </a:rPr>
              <a:t>Use </a:t>
            </a:r>
            <a:r>
              <a:rPr kumimoji="0" sz="2400" b="1" i="0" u="none" strike="noStrike" cap="none" spc="0" normalizeH="0" baseline="0">
                <a:ln>
                  <a:noFill/>
                </a:ln>
                <a:solidFill>
                  <a:srgbClr val="FFFFFF"/>
                </a:solidFill>
                <a:effectLst/>
                <a:uFillTx/>
                <a:latin typeface="+mn-lt"/>
                <a:ea typeface="+mn-ea"/>
                <a:cs typeface="+mn-cs"/>
                <a:sym typeface="Helvetica"/>
              </a:rPr>
              <a:t>STAR, splicing-aware alignment of reads to the genome. </a:t>
            </a:r>
          </a:p>
          <a:p>
            <a:pPr marL="0" marR="0" indent="0" algn="l" defTabSz="821690" rtl="0" fontAlgn="auto" latinLnBrk="0" hangingPunct="0">
              <a:lnSpc>
                <a:spcPct val="100000"/>
              </a:lnSpc>
              <a:spcBef>
                <a:spcPts val="0"/>
              </a:spcBef>
              <a:spcAft>
                <a:spcPts val="0"/>
              </a:spcAft>
              <a:buClrTx/>
              <a:buSzTx/>
              <a:buFontTx/>
              <a:buNone/>
            </a:pPr>
            <a:r>
              <a:rPr kumimoji="0" lang="en-US" sz="2400" b="1" i="0" u="none" strike="noStrike" cap="none" spc="0" normalizeH="0" baseline="0">
                <a:ln>
                  <a:noFill/>
                </a:ln>
                <a:solidFill>
                  <a:srgbClr val="FFFFFF"/>
                </a:solidFill>
                <a:effectLst/>
                <a:uFillTx/>
                <a:latin typeface="+mn-lt"/>
                <a:ea typeface="+mn-ea"/>
                <a:cs typeface="+mn-cs"/>
                <a:sym typeface="Helvetica"/>
              </a:rPr>
              <a:t>Use </a:t>
            </a:r>
            <a:r>
              <a:rPr kumimoji="0" sz="2400" b="1" i="0" u="none" strike="noStrike" cap="none" spc="0" normalizeH="0" baseline="0">
                <a:ln>
                  <a:noFill/>
                </a:ln>
                <a:solidFill>
                  <a:srgbClr val="FFFFFF"/>
                </a:solidFill>
                <a:effectLst/>
                <a:uFillTx/>
                <a:latin typeface="+mn-lt"/>
                <a:ea typeface="+mn-ea"/>
                <a:cs typeface="+mn-cs"/>
                <a:sym typeface="Helvetica"/>
              </a:rPr>
              <a:t>transcript annotation GTF to bucket the reads into exonic, intronic, and intergenic.</a:t>
            </a:r>
          </a:p>
          <a:p>
            <a:pPr marL="0" marR="0" indent="0" algn="l" defTabSz="821690" rtl="0" fontAlgn="auto" latinLnBrk="0" hangingPunct="0">
              <a:lnSpc>
                <a:spcPct val="100000"/>
              </a:lnSpc>
              <a:spcBef>
                <a:spcPts val="0"/>
              </a:spcBef>
              <a:spcAft>
                <a:spcPts val="0"/>
              </a:spcAft>
              <a:buClrTx/>
              <a:buSzTx/>
              <a:buFontTx/>
              <a:buNone/>
            </a:pPr>
            <a:endParaRPr kumimoji="0" sz="2400" b="1" i="0" u="none" strike="noStrike" cap="none" spc="0" normalizeH="0" baseline="0">
              <a:ln>
                <a:noFill/>
              </a:ln>
              <a:solidFill>
                <a:srgbClr val="FFFFFF"/>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en-US" sz="2400" b="1" i="0" u="none" strike="noStrike" cap="none" spc="0" normalizeH="0" baseline="0">
                <a:ln>
                  <a:noFill/>
                </a:ln>
                <a:solidFill>
                  <a:srgbClr val="FFFFFF"/>
                </a:solidFill>
                <a:effectLst/>
                <a:uFillTx/>
                <a:latin typeface="+mn-lt"/>
                <a:ea typeface="+mn-ea"/>
                <a:cs typeface="+mn-cs"/>
                <a:sym typeface="Helvetica"/>
              </a:rPr>
              <a:t>E</a:t>
            </a:r>
            <a:r>
              <a:rPr kumimoji="0" sz="2400" b="1" i="0" u="none" strike="noStrike" cap="none" spc="0" normalizeH="0" baseline="0">
                <a:ln>
                  <a:noFill/>
                </a:ln>
                <a:solidFill>
                  <a:srgbClr val="FFFFFF"/>
                </a:solidFill>
                <a:effectLst/>
                <a:uFillTx/>
                <a:latin typeface="+mn-lt"/>
                <a:ea typeface="+mn-ea"/>
                <a:cs typeface="+mn-cs"/>
                <a:sym typeface="Helvetica"/>
              </a:rPr>
              <a:t>xonic</a:t>
            </a:r>
            <a:r>
              <a:rPr kumimoji="0" lang="en-US" sz="2400" b="1" i="0" u="none" strike="noStrike" cap="none" spc="0" normalizeH="0" baseline="0">
                <a:ln>
                  <a:noFill/>
                </a:ln>
                <a:solidFill>
                  <a:srgbClr val="FFFFFF"/>
                </a:solidFill>
                <a:effectLst/>
                <a:uFillTx/>
                <a:latin typeface="+mn-lt"/>
                <a:ea typeface="+mn-ea"/>
                <a:cs typeface="+mn-cs"/>
                <a:sym typeface="Helvetica"/>
              </a:rPr>
              <a:t>:</a:t>
            </a:r>
            <a:r>
              <a:rPr kumimoji="0" sz="2400" b="1" i="0" u="none" strike="noStrike" cap="none" spc="0" normalizeH="0" baseline="0">
                <a:ln>
                  <a:noFill/>
                </a:ln>
                <a:solidFill>
                  <a:srgbClr val="FFFFFF"/>
                </a:solidFill>
                <a:effectLst/>
                <a:uFillTx/>
                <a:latin typeface="+mn-lt"/>
                <a:ea typeface="+mn-ea"/>
                <a:cs typeface="+mn-cs"/>
                <a:sym typeface="Helvetica"/>
              </a:rPr>
              <a:t> </a:t>
            </a:r>
            <a:r>
              <a:rPr kumimoji="0" lang="en-US" sz="2400" b="1" i="0" u="none" strike="noStrike" cap="none" spc="0" normalizeH="0" baseline="0">
                <a:ln>
                  <a:noFill/>
                </a:ln>
                <a:solidFill>
                  <a:srgbClr val="FFFFFF"/>
                </a:solidFill>
                <a:effectLst/>
                <a:uFillTx/>
                <a:latin typeface="+mn-lt"/>
                <a:ea typeface="+mn-ea"/>
                <a:cs typeface="+mn-cs"/>
                <a:sym typeface="Helvetica"/>
              </a:rPr>
              <a:t>&gt;</a:t>
            </a:r>
            <a:r>
              <a:rPr kumimoji="0" sz="2400" b="1" i="0" u="none" strike="noStrike" cap="none" spc="0" normalizeH="0" baseline="0">
                <a:ln>
                  <a:noFill/>
                </a:ln>
                <a:solidFill>
                  <a:srgbClr val="FFFFFF"/>
                </a:solidFill>
                <a:effectLst/>
                <a:uFillTx/>
                <a:latin typeface="+mn-lt"/>
                <a:ea typeface="+mn-ea"/>
                <a:cs typeface="+mn-cs"/>
                <a:sym typeface="Helvetica"/>
              </a:rPr>
              <a:t>50% intersects an exon</a:t>
            </a:r>
          </a:p>
          <a:p>
            <a:pPr marL="0" marR="0" indent="0" algn="l" defTabSz="821690" rtl="0" fontAlgn="auto" latinLnBrk="0" hangingPunct="0">
              <a:lnSpc>
                <a:spcPct val="100000"/>
              </a:lnSpc>
              <a:spcBef>
                <a:spcPts val="0"/>
              </a:spcBef>
              <a:spcAft>
                <a:spcPts val="0"/>
              </a:spcAft>
              <a:buClrTx/>
              <a:buSzTx/>
              <a:buFontTx/>
              <a:buNone/>
            </a:pPr>
            <a:r>
              <a:rPr kumimoji="0" lang="en-US" sz="2400" b="1" i="0" u="none" strike="noStrike" cap="none" spc="0" normalizeH="0" baseline="0">
                <a:ln>
                  <a:noFill/>
                </a:ln>
                <a:solidFill>
                  <a:srgbClr val="FFFFFF"/>
                </a:solidFill>
                <a:effectLst/>
                <a:uFillTx/>
                <a:latin typeface="+mn-lt"/>
                <a:ea typeface="+mn-ea"/>
                <a:cs typeface="+mn-cs"/>
                <a:sym typeface="Helvetica"/>
              </a:rPr>
              <a:t>I</a:t>
            </a:r>
            <a:r>
              <a:rPr kumimoji="0" sz="2400" b="1" i="0" u="none" strike="noStrike" cap="none" spc="0" normalizeH="0" baseline="0">
                <a:ln>
                  <a:noFill/>
                </a:ln>
                <a:solidFill>
                  <a:srgbClr val="FFFFFF"/>
                </a:solidFill>
                <a:effectLst/>
                <a:uFillTx/>
                <a:latin typeface="+mn-lt"/>
                <a:ea typeface="+mn-ea"/>
                <a:cs typeface="+mn-cs"/>
                <a:sym typeface="Helvetica"/>
              </a:rPr>
              <a:t>ntronic</a:t>
            </a:r>
            <a:r>
              <a:rPr kumimoji="0" lang="en-US" sz="2400" b="1" i="0" u="none" strike="noStrike" cap="none" spc="0" normalizeH="0" baseline="0">
                <a:ln>
                  <a:noFill/>
                </a:ln>
                <a:solidFill>
                  <a:srgbClr val="FFFFFF"/>
                </a:solidFill>
                <a:effectLst/>
                <a:uFillTx/>
                <a:latin typeface="+mn-lt"/>
                <a:ea typeface="+mn-ea"/>
                <a:cs typeface="+mn-cs"/>
                <a:sym typeface="Helvetica"/>
              </a:rPr>
              <a:t>: </a:t>
            </a:r>
            <a:r>
              <a:rPr kumimoji="0" sz="2400" b="1" i="0" u="none" strike="noStrike" cap="none" spc="0" normalizeH="0" baseline="0">
                <a:ln>
                  <a:noFill/>
                </a:ln>
                <a:solidFill>
                  <a:srgbClr val="FFFFFF"/>
                </a:solidFill>
                <a:effectLst/>
                <a:uFillTx/>
                <a:latin typeface="+mn-lt"/>
                <a:ea typeface="+mn-ea"/>
                <a:cs typeface="+mn-cs"/>
                <a:sym typeface="Helvetica"/>
              </a:rPr>
              <a:t>non-exonic and intersects an intron, and </a:t>
            </a:r>
          </a:p>
          <a:p>
            <a:pPr marL="0" marR="0" indent="0" algn="l" defTabSz="821690" rtl="0" fontAlgn="auto" latinLnBrk="0" hangingPunct="0">
              <a:lnSpc>
                <a:spcPct val="100000"/>
              </a:lnSpc>
              <a:spcBef>
                <a:spcPts val="0"/>
              </a:spcBef>
              <a:spcAft>
                <a:spcPts val="0"/>
              </a:spcAft>
              <a:buClrTx/>
              <a:buSzTx/>
              <a:buFontTx/>
              <a:buNone/>
            </a:pPr>
            <a:r>
              <a:rPr kumimoji="0" lang="en-US" sz="2400" b="1" i="0" u="none" strike="noStrike" cap="none" spc="0" normalizeH="0" baseline="0">
                <a:ln>
                  <a:noFill/>
                </a:ln>
                <a:solidFill>
                  <a:srgbClr val="FFFFFF"/>
                </a:solidFill>
                <a:effectLst/>
                <a:uFillTx/>
                <a:latin typeface="+mn-lt"/>
                <a:ea typeface="+mn-ea"/>
                <a:cs typeface="+mn-cs"/>
                <a:sym typeface="Helvetica"/>
              </a:rPr>
              <a:t>I</a:t>
            </a:r>
            <a:r>
              <a:rPr kumimoji="0" sz="2400" b="1" i="0" u="none" strike="noStrike" cap="none" spc="0" normalizeH="0" baseline="0">
                <a:ln>
                  <a:noFill/>
                </a:ln>
                <a:solidFill>
                  <a:srgbClr val="FFFFFF"/>
                </a:solidFill>
                <a:effectLst/>
                <a:uFillTx/>
                <a:latin typeface="+mn-lt"/>
                <a:ea typeface="+mn-ea"/>
                <a:cs typeface="+mn-cs"/>
                <a:sym typeface="Helvetica"/>
              </a:rPr>
              <a:t>ntergenic otherwise.</a:t>
            </a:r>
          </a:p>
        </p:txBody>
      </p:sp>
      <p:sp>
        <p:nvSpPr>
          <p:cNvPr id="11" name="矩形 10"/>
          <p:cNvSpPr/>
          <p:nvPr>
            <p:custDataLst>
              <p:tags r:id="rId5"/>
            </p:custDataLst>
          </p:nvPr>
        </p:nvSpPr>
        <p:spPr>
          <a:xfrm>
            <a:off x="15601315" y="3037840"/>
            <a:ext cx="4062730" cy="545274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l" defTabSz="821690" rtl="0" fontAlgn="auto" latinLnBrk="0" hangingPunct="0">
              <a:lnSpc>
                <a:spcPct val="100000"/>
              </a:lnSpc>
              <a:spcBef>
                <a:spcPts val="0"/>
              </a:spcBef>
              <a:spcAft>
                <a:spcPts val="0"/>
              </a:spcAft>
              <a:buClrTx/>
              <a:buSzTx/>
              <a:buFontTx/>
              <a:buNone/>
            </a:pPr>
            <a:r>
              <a:rPr kumimoji="0" sz="2400" b="1" i="0" u="none" strike="noStrike" cap="none" spc="0" normalizeH="0" baseline="0">
                <a:ln>
                  <a:noFill/>
                </a:ln>
                <a:solidFill>
                  <a:srgbClr val="FFFFFF"/>
                </a:solidFill>
                <a:effectLst/>
                <a:uFillTx/>
                <a:latin typeface="+mn-lt"/>
                <a:ea typeface="+mn-ea"/>
                <a:cs typeface="+mn-cs"/>
                <a:sym typeface="Helvetica"/>
              </a:rPr>
              <a:t>For reads that align to a single exonic locus but also align to 1 or more non-exonic loci, the exonic locus is prioritized and the read is considered to be confidently mapped to the exonic locus with MAPQ 255.</a:t>
            </a:r>
          </a:p>
        </p:txBody>
      </p:sp>
      <p:sp>
        <p:nvSpPr>
          <p:cNvPr id="12" name="矩形 11"/>
          <p:cNvSpPr/>
          <p:nvPr>
            <p:custDataLst>
              <p:tags r:id="rId6"/>
            </p:custDataLst>
          </p:nvPr>
        </p:nvSpPr>
        <p:spPr>
          <a:xfrm>
            <a:off x="15601950" y="1803400"/>
            <a:ext cx="4062095" cy="76390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FFFFFF"/>
                </a:solidFill>
                <a:effectLst/>
                <a:uFillTx/>
                <a:latin typeface="+mn-lt"/>
                <a:ea typeface="+mn-ea"/>
                <a:cs typeface="+mn-cs"/>
                <a:sym typeface="Helvetica"/>
              </a:rPr>
              <a:t>MAPQ adjustment</a:t>
            </a:r>
          </a:p>
        </p:txBody>
      </p:sp>
      <p:sp>
        <p:nvSpPr>
          <p:cNvPr id="14" name="矩形 13"/>
          <p:cNvSpPr/>
          <p:nvPr>
            <p:custDataLst>
              <p:tags r:id="rId7"/>
            </p:custDataLst>
          </p:nvPr>
        </p:nvSpPr>
        <p:spPr>
          <a:xfrm>
            <a:off x="20148550" y="1803400"/>
            <a:ext cx="4062095" cy="76644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FFFFFF"/>
                </a:solidFill>
                <a:effectLst/>
                <a:uFillTx/>
                <a:latin typeface="+mn-lt"/>
                <a:ea typeface="+mn-ea"/>
                <a:cs typeface="+mn-cs"/>
                <a:sym typeface="Helvetica"/>
              </a:rPr>
              <a:t>Transcriptome alignment</a:t>
            </a:r>
          </a:p>
        </p:txBody>
      </p:sp>
      <p:sp>
        <p:nvSpPr>
          <p:cNvPr id="15" name="矩形 14"/>
          <p:cNvSpPr/>
          <p:nvPr>
            <p:custDataLst>
              <p:tags r:id="rId8"/>
            </p:custDataLst>
          </p:nvPr>
        </p:nvSpPr>
        <p:spPr>
          <a:xfrm>
            <a:off x="20148550" y="3041650"/>
            <a:ext cx="4061460" cy="545211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FFFFFF"/>
                </a:solidFill>
                <a:effectLst/>
                <a:uFillTx/>
                <a:latin typeface="+mn-lt"/>
                <a:ea typeface="+mn-ea"/>
                <a:cs typeface="+mn-cs"/>
                <a:sym typeface="Helvetica"/>
              </a:rPr>
              <a:t>Apply</a:t>
            </a:r>
            <a:r>
              <a:rPr kumimoji="0" lang="zh-CN" altLang="en-US" sz="2400" b="1" i="0" u="none" strike="noStrike" cap="none" spc="0" normalizeH="0" baseline="0">
                <a:ln>
                  <a:noFill/>
                </a:ln>
                <a:solidFill>
                  <a:srgbClr val="FFFFFF"/>
                </a:solidFill>
                <a:effectLst/>
                <a:uFillTx/>
                <a:latin typeface="+mn-lt"/>
                <a:ea typeface="+mn-ea"/>
                <a:cs typeface="+mn-cs"/>
                <a:sym typeface="Helvetica"/>
              </a:rPr>
              <a:t> to 3' gene expression assays</a:t>
            </a:r>
          </a:p>
          <a:p>
            <a:pPr marL="0" marR="0" indent="0" algn="l" defTabSz="821690" rtl="0" fontAlgn="auto" latinLnBrk="0" hangingPunct="0">
              <a:lnSpc>
                <a:spcPct val="100000"/>
              </a:lnSpc>
              <a:spcBef>
                <a:spcPts val="0"/>
              </a:spcBef>
              <a:spcAft>
                <a:spcPts val="0"/>
              </a:spcAft>
              <a:buClrTx/>
              <a:buSzTx/>
              <a:buFontTx/>
              <a:buNone/>
            </a:pPr>
            <a:endParaRPr kumimoji="0" lang="zh-CN" altLang="en-US" sz="2400" b="1" i="0" u="none" strike="noStrike" cap="none" spc="0" normalizeH="0" baseline="0">
              <a:ln>
                <a:noFill/>
              </a:ln>
              <a:solidFill>
                <a:srgbClr val="FFFFFF"/>
              </a:solidFill>
              <a:effectLst/>
              <a:uFillTx/>
              <a:latin typeface="+mn-lt"/>
              <a:ea typeface="+mn-ea"/>
              <a:cs typeface="+mn-cs"/>
              <a:sym typeface="Helvetica"/>
            </a:endParaRPr>
          </a:p>
          <a:p>
            <a:pPr marL="0" marR="0" indent="0" algn="l"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FFFF"/>
                </a:solidFill>
                <a:effectLst/>
                <a:uFillTx/>
                <a:latin typeface="+mn-lt"/>
                <a:ea typeface="+mn-ea"/>
                <a:cs typeface="+mn-cs"/>
                <a:sym typeface="Helvetica"/>
              </a:rPr>
              <a:t>Trim the non-template TSO sequence from the 5' end and the poly-A tail from the 3' end of cDNA improves the accuracy and sensitivity of alignment.</a:t>
            </a:r>
          </a:p>
        </p:txBody>
      </p:sp>
      <p:pic>
        <p:nvPicPr>
          <p:cNvPr id="18" name="图片 17"/>
          <p:cNvPicPr/>
          <p:nvPr/>
        </p:nvPicPr>
        <p:blipFill>
          <a:blip r:embed="rId11"/>
          <a:stretch>
            <a:fillRect/>
          </a:stretch>
        </p:blipFill>
        <p:spPr>
          <a:xfrm>
            <a:off x="7937500" y="8608695"/>
            <a:ext cx="8825230" cy="4638675"/>
          </a:xfrm>
          <a:prstGeom prst="rect">
            <a:avLst/>
          </a:prstGeom>
        </p:spPr>
      </p:pic>
      <p:pic>
        <p:nvPicPr>
          <p:cNvPr id="4" name="图片 3"/>
          <p:cNvPicPr/>
          <p:nvPr/>
        </p:nvPicPr>
        <p:blipFill>
          <a:blip r:embed="rId12"/>
          <a:stretch>
            <a:fillRect/>
          </a:stretch>
        </p:blipFill>
        <p:spPr>
          <a:xfrm>
            <a:off x="488315" y="2077720"/>
            <a:ext cx="5946775" cy="10678795"/>
          </a:xfrm>
          <a:prstGeom prst="rect">
            <a:avLst/>
          </a:prstGeom>
        </p:spPr>
      </p:pic>
      <p:sp>
        <p:nvSpPr>
          <p:cNvPr id="24" name="矩形 23"/>
          <p:cNvSpPr/>
          <p:nvPr/>
        </p:nvSpPr>
        <p:spPr>
          <a:xfrm>
            <a:off x="488315" y="3225165"/>
            <a:ext cx="5946775" cy="4789170"/>
          </a:xfrm>
          <a:prstGeom prst="rect">
            <a:avLst/>
          </a:prstGeom>
          <a:ln w="38100">
            <a:solidFill>
              <a:srgbClr val="FF0000"/>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2" name="文本框 1"/>
          <p:cNvSpPr txBox="1"/>
          <p:nvPr/>
        </p:nvSpPr>
        <p:spPr>
          <a:xfrm>
            <a:off x="-132715" y="12613005"/>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Cell Ranger, 10x Genomics (https://www.10xgenomics.com)</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count</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23</a:t>
            </a:fld>
            <a:endParaRPr dirty="0"/>
          </a:p>
        </p:txBody>
      </p:sp>
      <p:sp>
        <p:nvSpPr>
          <p:cNvPr id="24" name="矩形 23"/>
          <p:cNvSpPr/>
          <p:nvPr/>
        </p:nvSpPr>
        <p:spPr>
          <a:xfrm>
            <a:off x="576580" y="7458710"/>
            <a:ext cx="5947410" cy="4192905"/>
          </a:xfrm>
          <a:prstGeom prst="rect">
            <a:avLst/>
          </a:prstGeom>
          <a:ln w="38100">
            <a:solidFill>
              <a:srgbClr val="FF0000"/>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22" name="文本框 21"/>
          <p:cNvSpPr txBox="1"/>
          <p:nvPr/>
        </p:nvSpPr>
        <p:spPr>
          <a:xfrm>
            <a:off x="6523990" y="2501900"/>
            <a:ext cx="17728565" cy="7428865"/>
          </a:xfrm>
          <a:prstGeom prst="rect">
            <a:avLst/>
          </a:prstGeom>
          <a:noFill/>
        </p:spPr>
        <p:txBody>
          <a:bodyPr wrap="square" rtlCol="0">
            <a:noAutofit/>
          </a:bodyPr>
          <a:lstStyle/>
          <a:p>
            <a:pPr algn="l"/>
            <a:r>
              <a:rPr lang="en-US" altLang="zh-CN" sz="2800"/>
              <a:t>1. UMI correction</a:t>
            </a:r>
          </a:p>
          <a:p>
            <a:pPr algn="l"/>
            <a:endParaRPr lang="en-US" altLang="zh-CN" sz="2800" b="0"/>
          </a:p>
          <a:p>
            <a:pPr marL="914400" lvl="1" indent="-457200" algn="l">
              <a:buFont typeface="Arial" panose="020B0604020202020204" pitchFamily="34" charset="0"/>
              <a:buChar char="•"/>
            </a:pPr>
            <a:r>
              <a:rPr lang="en-US" altLang="zh-CN" sz="2800" b="0"/>
              <a:t>Reads confidently mapped to the transcriptome are </a:t>
            </a:r>
            <a:r>
              <a:rPr lang="en-US" altLang="zh-CN" sz="2800"/>
              <a:t>grouped by barcode, UMI, and gene annotation</a:t>
            </a:r>
            <a:r>
              <a:rPr lang="en-US" altLang="zh-CN" sz="2800" b="0"/>
              <a:t>.</a:t>
            </a:r>
          </a:p>
          <a:p>
            <a:pPr marL="914400" lvl="1" indent="-457200" algn="l">
              <a:buFont typeface="Arial" panose="020B0604020202020204" pitchFamily="34" charset="0"/>
              <a:buChar char="•"/>
            </a:pPr>
            <a:r>
              <a:rPr lang="en-US" altLang="zh-CN" sz="2800" b="0"/>
              <a:t>If two groups of reads share the same barcode and gene but have UMIs differing by only one base (one Hamming distance), a substitution error may have occurred. In this case, the UMI of the group with fewer supporting reads is corrected to the UMI of the group with higher support.</a:t>
            </a:r>
          </a:p>
          <a:p>
            <a:pPr marL="914400" lvl="1" indent="-457200" algn="l">
              <a:buFont typeface="Arial" panose="020B0604020202020204" pitchFamily="34" charset="0"/>
              <a:buChar char="•"/>
            </a:pPr>
            <a:endParaRPr lang="en-US" altLang="zh-CN" sz="2800" b="0"/>
          </a:p>
          <a:p>
            <a:pPr algn="l"/>
            <a:r>
              <a:rPr lang="en-US" altLang="zh-CN" sz="2800"/>
              <a:t>2. Grouping by Barcode, UMI, and Gene Annotation again</a:t>
            </a:r>
          </a:p>
          <a:p>
            <a:pPr marL="914400" lvl="1" indent="-457200" algn="l">
              <a:buFont typeface="Arial" panose="020B0604020202020204" pitchFamily="34" charset="0"/>
              <a:buChar char="•"/>
            </a:pPr>
            <a:r>
              <a:rPr lang="en-US" altLang="zh-CN" sz="2800" b="0">
                <a:sym typeface="+mn-ea"/>
              </a:rPr>
              <a:t>If multiple groups of reads have the same barcode and UMI but different gene annotations, the gene annotation with the most supporting reads is kept, while the other groups are discarded.</a:t>
            </a:r>
          </a:p>
          <a:p>
            <a:pPr marL="914400" lvl="1" indent="-457200" algn="l">
              <a:buFont typeface="Arial" panose="020B0604020202020204" pitchFamily="34" charset="0"/>
              <a:buChar char="•"/>
            </a:pPr>
            <a:r>
              <a:rPr lang="en-US" altLang="zh-CN" sz="2800" b="0">
                <a:sym typeface="+mn-ea"/>
              </a:rPr>
              <a:t>If there’s a tie in read support between gene annotations, all groups are discarded, as the gene cannot be confidently assigned.</a:t>
            </a:r>
          </a:p>
          <a:p>
            <a:pPr marL="914400" lvl="1" indent="-457200" algn="l">
              <a:buFont typeface="Arial" panose="020B0604020202020204" pitchFamily="34" charset="0"/>
              <a:buChar char="•"/>
            </a:pPr>
            <a:endParaRPr lang="en-US" altLang="zh-CN" sz="2800" b="0">
              <a:sym typeface="+mn-ea"/>
            </a:endParaRPr>
          </a:p>
          <a:p>
            <a:pPr algn="l"/>
            <a:r>
              <a:rPr lang="en-US" altLang="zh-CN" sz="2800">
                <a:sym typeface="+mn-ea"/>
              </a:rPr>
              <a:t>3. UMI counting</a:t>
            </a:r>
            <a:endParaRPr lang="en-US" altLang="zh-CN" sz="2800" b="0"/>
          </a:p>
          <a:p>
            <a:pPr marL="914400" lvl="1" indent="-457200" algn="l">
              <a:buFont typeface="Arial" panose="020B0604020202020204" pitchFamily="34" charset="0"/>
              <a:buChar char="•"/>
            </a:pPr>
            <a:r>
              <a:rPr lang="en-US" altLang="zh-CN" sz="2800" b="0">
                <a:sym typeface="+mn-ea"/>
              </a:rPr>
              <a:t>After these two filtering steps, each unique barcode, UMI, and gene combination is counted as a UMI in the unfiltered feature-barcode matrix.</a:t>
            </a:r>
          </a:p>
          <a:p>
            <a:pPr marL="914400" lvl="1" indent="-457200" algn="l">
              <a:buFont typeface="Arial" panose="020B0604020202020204" pitchFamily="34" charset="0"/>
              <a:buChar char="•"/>
            </a:pPr>
            <a:r>
              <a:rPr lang="en-US" altLang="zh-CN" sz="2800" b="0"/>
              <a:t>The number of reads supporting each counted UMI is also recorded in the molecule info file.</a:t>
            </a:r>
          </a:p>
          <a:p>
            <a:pPr algn="l"/>
            <a:endParaRPr lang="en-US" altLang="zh-CN" sz="2800" b="0"/>
          </a:p>
          <a:p>
            <a:pPr algn="l"/>
            <a:r>
              <a:rPr lang="en-US" altLang="zh-CN" sz="2800" b="0"/>
              <a:t>In this way, Cell Ranger is able to perform UMI counts more accurately and generate high-quality gene expression data.</a:t>
            </a:r>
          </a:p>
        </p:txBody>
      </p:sp>
      <p:pic>
        <p:nvPicPr>
          <p:cNvPr id="2" name="图片 1"/>
          <p:cNvPicPr/>
          <p:nvPr/>
        </p:nvPicPr>
        <p:blipFill>
          <a:blip r:embed="rId3"/>
          <a:stretch>
            <a:fillRect/>
          </a:stretch>
        </p:blipFill>
        <p:spPr>
          <a:xfrm>
            <a:off x="488315" y="2077720"/>
            <a:ext cx="5946775" cy="10678795"/>
          </a:xfrm>
          <a:prstGeom prst="rect">
            <a:avLst/>
          </a:prstGeom>
        </p:spPr>
      </p:pic>
      <p:sp>
        <p:nvSpPr>
          <p:cNvPr id="3" name="文本框 2"/>
          <p:cNvSpPr txBox="1"/>
          <p:nvPr/>
        </p:nvSpPr>
        <p:spPr>
          <a:xfrm>
            <a:off x="6688455" y="11514455"/>
            <a:ext cx="5154930"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a:ln>
                  <a:noFill/>
                </a:ln>
                <a:solidFill>
                  <a:srgbClr val="FF0000"/>
                </a:solidFill>
                <a:effectLst/>
                <a:uFillTx/>
                <a:latin typeface="+mn-lt"/>
                <a:ea typeface="+mn-ea"/>
                <a:cs typeface="+mn-cs"/>
                <a:sym typeface="+mn-ea"/>
              </a:rPr>
              <a:t>Raw feature-barcode matrix</a:t>
            </a:r>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5" name="文本框 4"/>
          <p:cNvSpPr txBox="1"/>
          <p:nvPr/>
        </p:nvSpPr>
        <p:spPr>
          <a:xfrm>
            <a:off x="-132715" y="12613005"/>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Cell Ranger, 10x Genomics (https://www.10xgenomics.com)</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count</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24</a:t>
            </a:fld>
            <a:endParaRPr dirty="0"/>
          </a:p>
        </p:txBody>
      </p:sp>
      <p:sp>
        <p:nvSpPr>
          <p:cNvPr id="24" name="矩形 23"/>
          <p:cNvSpPr/>
          <p:nvPr/>
        </p:nvSpPr>
        <p:spPr>
          <a:xfrm>
            <a:off x="576580" y="10439400"/>
            <a:ext cx="5947410" cy="2056765"/>
          </a:xfrm>
          <a:prstGeom prst="rect">
            <a:avLst/>
          </a:prstGeom>
          <a:ln w="38100">
            <a:solidFill>
              <a:srgbClr val="FF0000"/>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22" name="文本框 21"/>
          <p:cNvSpPr txBox="1"/>
          <p:nvPr/>
        </p:nvSpPr>
        <p:spPr>
          <a:xfrm>
            <a:off x="6523990" y="2501900"/>
            <a:ext cx="17728565" cy="7428865"/>
          </a:xfrm>
          <a:prstGeom prst="rect">
            <a:avLst/>
          </a:prstGeom>
          <a:noFill/>
        </p:spPr>
        <p:txBody>
          <a:bodyPr wrap="square" rtlCol="0">
            <a:noAutofit/>
          </a:bodyPr>
          <a:lstStyle/>
          <a:p>
            <a:pPr algn="l"/>
            <a:r>
              <a:rPr lang="en-US" altLang="zh-CN" sz="2800"/>
              <a:t>Cell Calling</a:t>
            </a:r>
            <a:endParaRPr lang="en-US" altLang="zh-CN" sz="2800" b="0"/>
          </a:p>
          <a:p>
            <a:pPr algn="l"/>
            <a:endParaRPr lang="en-US" altLang="zh-CN" sz="2800" b="0"/>
          </a:p>
          <a:p>
            <a:pPr algn="l"/>
            <a:r>
              <a:rPr lang="en-US" altLang="zh-CN" sz="2800" b="0"/>
              <a:t>The algorithm has two key steps:</a:t>
            </a:r>
          </a:p>
          <a:p>
            <a:pPr algn="l"/>
            <a:endParaRPr lang="en-US" altLang="zh-CN" sz="2800" b="0"/>
          </a:p>
          <a:p>
            <a:pPr marL="914400" lvl="1" indent="-457200" algn="l">
              <a:buFont typeface="Arial" panose="020B0604020202020204" pitchFamily="34" charset="0"/>
              <a:buChar char="•"/>
            </a:pPr>
            <a:r>
              <a:rPr lang="en-US" altLang="zh-CN" sz="2800" b="0"/>
              <a:t>It uses a cutoff based on total UMI counts for each barcode to identify cells. This step identifies the initial number of high RNA content cells (initial cells).</a:t>
            </a:r>
          </a:p>
          <a:p>
            <a:pPr marL="914400" lvl="1" indent="-457200" algn="l">
              <a:buFont typeface="Arial" panose="020B0604020202020204" pitchFamily="34" charset="0"/>
              <a:buChar char="•"/>
            </a:pPr>
            <a:r>
              <a:rPr lang="en-US" altLang="zh-CN" sz="2800" b="0"/>
              <a:t>Then the algorithm uses the RNA profile of each remaining barcode to determine if it is an "empty" or a cell-containing partition. This second step captures low RNA content cells whose total UMI counts may be similar to empty GEMs.</a:t>
            </a:r>
          </a:p>
        </p:txBody>
      </p:sp>
      <p:pic>
        <p:nvPicPr>
          <p:cNvPr id="2" name="图片 1"/>
          <p:cNvPicPr/>
          <p:nvPr/>
        </p:nvPicPr>
        <p:blipFill>
          <a:blip r:embed="rId3"/>
          <a:stretch>
            <a:fillRect/>
          </a:stretch>
        </p:blipFill>
        <p:spPr>
          <a:xfrm>
            <a:off x="488315" y="1655445"/>
            <a:ext cx="5946775" cy="10678795"/>
          </a:xfrm>
          <a:prstGeom prst="rect">
            <a:avLst/>
          </a:prstGeom>
        </p:spPr>
      </p:pic>
      <p:pic>
        <p:nvPicPr>
          <p:cNvPr id="3" name="图片 2"/>
          <p:cNvPicPr/>
          <p:nvPr/>
        </p:nvPicPr>
        <p:blipFill>
          <a:blip r:embed="rId4"/>
          <a:stretch>
            <a:fillRect/>
          </a:stretch>
        </p:blipFill>
        <p:spPr>
          <a:xfrm>
            <a:off x="14439900" y="6958330"/>
            <a:ext cx="7912100" cy="5375910"/>
          </a:xfrm>
          <a:prstGeom prst="rect">
            <a:avLst/>
          </a:prstGeom>
        </p:spPr>
      </p:pic>
      <p:sp>
        <p:nvSpPr>
          <p:cNvPr id="4" name="文本框 3"/>
          <p:cNvSpPr txBox="1"/>
          <p:nvPr/>
        </p:nvSpPr>
        <p:spPr>
          <a:xfrm>
            <a:off x="6854825" y="11127105"/>
            <a:ext cx="5667375"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a:ln>
                  <a:noFill/>
                </a:ln>
                <a:solidFill>
                  <a:srgbClr val="FF0000"/>
                </a:solidFill>
                <a:effectLst/>
                <a:uFillTx/>
                <a:latin typeface="+mn-lt"/>
                <a:ea typeface="+mn-ea"/>
                <a:cs typeface="+mn-cs"/>
                <a:sym typeface="+mn-ea"/>
              </a:rPr>
              <a:t>filtered feature-barcode matrix</a:t>
            </a:r>
          </a:p>
        </p:txBody>
      </p:sp>
      <p:sp>
        <p:nvSpPr>
          <p:cNvPr id="7"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8" name="文本框 7"/>
          <p:cNvSpPr txBox="1"/>
          <p:nvPr/>
        </p:nvSpPr>
        <p:spPr>
          <a:xfrm>
            <a:off x="-132715" y="12613005"/>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Cell Ranger, 10x Genomics (https://www.10xgenomics.com)</a:t>
            </a:r>
            <a:endParaRPr kumimoji="0" lang="zh-CN" altLang="en-US" sz="3200" b="0"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count</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25</a:t>
            </a:fld>
            <a:endParaRPr dirty="0"/>
          </a:p>
        </p:txBody>
      </p:sp>
      <p:pic>
        <p:nvPicPr>
          <p:cNvPr id="4" name="图片 3"/>
          <p:cNvPicPr>
            <a:picLocks noChangeAspect="1"/>
          </p:cNvPicPr>
          <p:nvPr/>
        </p:nvPicPr>
        <p:blipFill>
          <a:blip r:embed="rId3"/>
          <a:stretch>
            <a:fillRect/>
          </a:stretch>
        </p:blipFill>
        <p:spPr>
          <a:xfrm>
            <a:off x="6478270" y="1781175"/>
            <a:ext cx="11094085" cy="1914525"/>
          </a:xfrm>
          <a:prstGeom prst="rect">
            <a:avLst/>
          </a:prstGeom>
        </p:spPr>
      </p:pic>
      <p:sp>
        <p:nvSpPr>
          <p:cNvPr id="7" name="Rectangle 7"/>
          <p:cNvSpPr>
            <a:spLocks noChangeArrowheads="1"/>
          </p:cNvSpPr>
          <p:nvPr/>
        </p:nvSpPr>
        <p:spPr bwMode="auto">
          <a:xfrm rot="10800000" flipH="1" flipV="1">
            <a:off x="2172942" y="7594588"/>
            <a:ext cx="20320000" cy="4739640"/>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cellranger count--id #Output directory name</a:t>
            </a:r>
          </a:p>
          <a:p>
            <a:pPr marL="3200400" marR="0" lvl="7"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--transcriptome #Genome index file path</a:t>
            </a:r>
          </a:p>
          <a:p>
            <a:pPr marL="3200400" marR="0" lvl="7"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--fastqs #FASTQ file path</a:t>
            </a:r>
          </a:p>
          <a:p>
            <a:pPr marL="3200400" marR="0" lvl="7"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--sample #sample to run</a:t>
            </a:r>
          </a:p>
          <a:p>
            <a:pPr marL="3200400" marR="0" lvl="7" indent="0" algn="l" defTabSz="914400" rtl="0" eaLnBrk="0" fontAlgn="base" latinLnBrk="0" hangingPunct="0">
              <a:lnSpc>
                <a:spcPct val="100000"/>
              </a:lnSpc>
              <a:spcBef>
                <a:spcPct val="0"/>
              </a:spcBef>
              <a:spcAft>
                <a:spcPct val="0"/>
              </a:spcAft>
              <a:buClrTx/>
              <a:buSzTx/>
              <a:buFontTx/>
              <a:buNone/>
            </a:pPr>
            <a:endPar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#optional parameters</a:t>
            </a:r>
          </a:p>
          <a:p>
            <a:pPr marL="0" marR="0" lvl="7" indent="0" algn="l" defTabSz="914400" rtl="0" eaLnBrk="0" fontAlgn="base" latinLnBrk="0" hangingPunct="0">
              <a:lnSpc>
                <a:spcPct val="100000"/>
              </a:lnSpc>
              <a:spcBef>
                <a:spcPct val="0"/>
              </a:spcBef>
              <a:spcAft>
                <a:spcPct val="0"/>
              </a:spcAft>
              <a:buClrTx/>
              <a:buSzTx/>
              <a:buFontTx/>
              <a:buNone/>
            </a:pPr>
            <a:r>
              <a:rPr lang="en-US" altLang="zh-CN" sz="2800" b="0" dirty="0">
                <a:solidFill>
                  <a:srgbClr val="F8F8F2"/>
                </a:solidFill>
                <a:latin typeface="Consolas" panose="020B0609020204030204" pitchFamily="49" charset="0"/>
                <a:ea typeface="BitstreamVeraSansMonoRoman"/>
                <a:sym typeface="+mn-ea"/>
              </a:rPr>
              <a:t> --include-introns #Whether to include introns when quantifying (version 7.0 defaults to True)</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a:t>
            </a:r>
          </a:p>
          <a:p>
            <a:pPr marL="0" marR="0" lvl="7"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--lanes #lane num			--expect-cells #Expected number of recovered cells in cell calling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--no-bam #no Bam output	--force-cells #Force pipeline to use this number of cells in cell calling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--nosecondary #No downstream analysis (quantitative only)</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--localcores #maximum number of cores  --localmem #maximum memory (GB)</a:t>
            </a:r>
          </a:p>
        </p:txBody>
      </p:sp>
      <p:sp>
        <p:nvSpPr>
          <p:cNvPr id="3" name="圆角矩形 2"/>
          <p:cNvSpPr/>
          <p:nvPr/>
        </p:nvSpPr>
        <p:spPr>
          <a:xfrm>
            <a:off x="5803900" y="3905885"/>
            <a:ext cx="12442825" cy="3162300"/>
          </a:xfrm>
          <a:prstGeom prst="roundRect">
            <a:avLst/>
          </a:prstGeom>
          <a:solidFill>
            <a:schemeClr val="bg2">
              <a:lumMod val="75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FFFFFF"/>
                </a:solidFill>
                <a:effectLst/>
                <a:uFillTx/>
                <a:latin typeface="+mn-lt"/>
                <a:ea typeface="+mn-ea"/>
                <a:cs typeface="+mn-cs"/>
                <a:sym typeface="Helvetica"/>
              </a:rPr>
              <a:t>Inut File</a:t>
            </a:r>
            <a:endParaRPr kumimoji="0" lang="zh-CN" altLang="en-US" sz="2400" b="1" i="0" u="none" strike="noStrike" cap="none" spc="0" normalizeH="0" baseline="0">
              <a:ln>
                <a:noFill/>
              </a:ln>
              <a:solidFill>
                <a:srgbClr val="FFFFFF"/>
              </a:solidFill>
              <a:effectLst/>
              <a:uFillTx/>
              <a:latin typeface="+mn-lt"/>
              <a:ea typeface="+mn-ea"/>
              <a:cs typeface="+mn-cs"/>
              <a:sym typeface="Helvetica"/>
            </a:endParaRPr>
          </a:p>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FFFF"/>
                </a:solidFill>
                <a:effectLst/>
                <a:uFillTx/>
                <a:latin typeface="+mn-lt"/>
                <a:ea typeface="+mn-ea"/>
                <a:cs typeface="+mn-cs"/>
                <a:sym typeface="Helvetica"/>
              </a:rPr>
              <a:t>[Sample Name]_S1_L00[Lane Number]_[Read Type]_001.fastq.gz</a:t>
            </a:r>
          </a:p>
          <a:p>
            <a:pPr marL="0" marR="0" indent="0" algn="l" defTabSz="82169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FFFF"/>
                </a:solidFill>
                <a:effectLst/>
                <a:uFillTx/>
                <a:latin typeface="+mn-lt"/>
                <a:ea typeface="+mn-ea"/>
                <a:cs typeface="+mn-cs"/>
                <a:sym typeface="Helvetica"/>
              </a:rPr>
              <a:t>Read Type:</a:t>
            </a:r>
            <a:r>
              <a:rPr kumimoji="0" lang="en-US" altLang="zh-CN" sz="2000" b="1" i="0" u="none" strike="noStrike" cap="none" spc="0" normalizeH="0" baseline="0">
                <a:ln>
                  <a:noFill/>
                </a:ln>
                <a:solidFill>
                  <a:srgbClr val="FFFFFF"/>
                </a:solidFill>
                <a:effectLst/>
                <a:uFillTx/>
                <a:latin typeface="+mn-lt"/>
                <a:ea typeface="+mn-ea"/>
                <a:cs typeface="+mn-cs"/>
                <a:sym typeface="Helvetica"/>
              </a:rPr>
              <a:t> </a:t>
            </a:r>
          </a:p>
          <a:p>
            <a:pPr marL="0" marR="0" indent="0" algn="l" defTabSz="82169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FFFF"/>
                </a:solidFill>
                <a:effectLst/>
                <a:uFillTx/>
                <a:latin typeface="+mn-lt"/>
                <a:ea typeface="+mn-ea"/>
                <a:cs typeface="+mn-cs"/>
                <a:sym typeface="Helvetica"/>
              </a:rPr>
              <a:t>T1:Sample index read(optional)</a:t>
            </a:r>
            <a:r>
              <a:rPr kumimoji="0" lang="en-US" altLang="zh-CN" sz="2000" b="1" i="0" u="none" strike="noStrike" cap="none" spc="0" normalizeH="0" baseline="0">
                <a:ln>
                  <a:noFill/>
                </a:ln>
                <a:solidFill>
                  <a:srgbClr val="FFFFFF"/>
                </a:solidFill>
                <a:effectLst/>
                <a:uFillTx/>
                <a:latin typeface="+mn-lt"/>
                <a:ea typeface="+mn-ea"/>
                <a:cs typeface="+mn-cs"/>
                <a:sym typeface="Helvetica"/>
              </a:rPr>
              <a:t>  			</a:t>
            </a:r>
          </a:p>
          <a:p>
            <a:pPr marL="0" marR="0" indent="0" algn="l" defTabSz="82169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FFFF"/>
                </a:solidFill>
                <a:effectLst/>
                <a:uFillTx/>
                <a:latin typeface="+mn-lt"/>
                <a:ea typeface="+mn-ea"/>
                <a:cs typeface="+mn-cs"/>
                <a:sym typeface="Helvetica"/>
              </a:rPr>
              <a:t>T2:Sample index read(optional)</a:t>
            </a:r>
          </a:p>
          <a:p>
            <a:pPr marL="0" marR="0" indent="0" algn="l" defTabSz="82169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FFFF"/>
                </a:solidFill>
                <a:effectLst/>
                <a:uFillTx/>
                <a:latin typeface="+mn-lt"/>
                <a:ea typeface="+mn-ea"/>
                <a:cs typeface="+mn-cs"/>
                <a:sym typeface="Helvetica"/>
              </a:rPr>
              <a:t>R1:Read1</a:t>
            </a:r>
            <a:r>
              <a:rPr kumimoji="0" lang="en-US" altLang="zh-CN" sz="2000" b="1" i="0" u="none" strike="noStrike" cap="none" spc="0" normalizeH="0" baseline="0">
                <a:ln>
                  <a:noFill/>
                </a:ln>
                <a:solidFill>
                  <a:srgbClr val="FFFFFF"/>
                </a:solidFill>
                <a:effectLst/>
                <a:uFillTx/>
                <a:latin typeface="+mn-lt"/>
                <a:ea typeface="+mn-ea"/>
                <a:cs typeface="+mn-cs"/>
                <a:sym typeface="Helvetica"/>
              </a:rPr>
              <a:t> 							</a:t>
            </a:r>
          </a:p>
          <a:p>
            <a:pPr marL="0" marR="0" indent="0" algn="l" defTabSz="82169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FFFF"/>
                </a:solidFill>
                <a:effectLst/>
                <a:uFillTx/>
                <a:latin typeface="+mn-lt"/>
                <a:ea typeface="+mn-ea"/>
                <a:cs typeface="+mn-cs"/>
                <a:sym typeface="Helvetica"/>
              </a:rPr>
              <a:t>R2:Read2</a:t>
            </a:r>
          </a:p>
          <a:p>
            <a:pPr marL="0" marR="0" indent="0" algn="ctr" defTabSz="82169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FFFF"/>
                </a:solidFill>
                <a:effectLst/>
                <a:uFillTx/>
                <a:latin typeface="+mn-lt"/>
                <a:ea typeface="+mn-ea"/>
                <a:cs typeface="+mn-cs"/>
                <a:sym typeface="Helvetica"/>
              </a:rPr>
              <a:t>eg:</a:t>
            </a:r>
            <a:r>
              <a:rPr kumimoji="0" lang="en-US" altLang="zh-CN" sz="2000" b="1" i="0" u="none" strike="noStrike" cap="none" spc="0" normalizeH="0" baseline="0">
                <a:ln>
                  <a:noFill/>
                </a:ln>
                <a:solidFill>
                  <a:srgbClr val="FFFFFF"/>
                </a:solidFill>
                <a:effectLst/>
                <a:uFillTx/>
                <a:latin typeface="+mn-lt"/>
                <a:ea typeface="+mn-ea"/>
                <a:cs typeface="+mn-cs"/>
                <a:sym typeface="Helvetica"/>
              </a:rPr>
              <a:t> </a:t>
            </a:r>
            <a:r>
              <a:rPr kumimoji="0" lang="zh-CN" altLang="en-US" sz="2000" b="1" i="0" u="none" strike="noStrike" cap="none" spc="0" normalizeH="0" baseline="0">
                <a:ln>
                  <a:noFill/>
                </a:ln>
                <a:solidFill>
                  <a:srgbClr val="FFFFFF"/>
                </a:solidFill>
                <a:effectLst/>
                <a:uFillTx/>
                <a:latin typeface="+mn-lt"/>
                <a:ea typeface="+mn-ea"/>
                <a:cs typeface="+mn-cs"/>
                <a:sym typeface="Helvetica"/>
              </a:rPr>
              <a:t>Test_S1_L001_R1_001.fastq.gz</a:t>
            </a:r>
            <a:r>
              <a:rPr kumimoji="0" lang="en-US" altLang="zh-CN" sz="2000" b="1" i="0" u="none" strike="noStrike" cap="none" spc="0" normalizeH="0" baseline="0">
                <a:ln>
                  <a:noFill/>
                </a:ln>
                <a:solidFill>
                  <a:srgbClr val="FFFFFF"/>
                </a:solidFill>
                <a:effectLst/>
                <a:uFillTx/>
                <a:latin typeface="+mn-lt"/>
                <a:ea typeface="+mn-ea"/>
                <a:cs typeface="+mn-cs"/>
                <a:sym typeface="Helvetica"/>
              </a:rPr>
              <a:t> </a:t>
            </a:r>
          </a:p>
          <a:p>
            <a:pPr marL="0" marR="0" indent="0" algn="ctr" defTabSz="82169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FFFFFF"/>
                </a:solidFill>
                <a:effectLst/>
                <a:uFillTx/>
                <a:latin typeface="+mn-lt"/>
                <a:ea typeface="+mn-ea"/>
                <a:cs typeface="+mn-cs"/>
                <a:sym typeface="Helvetica"/>
              </a:rPr>
              <a:t>Test_S1_L001_R2_001.fastq.gz</a:t>
            </a:r>
          </a:p>
        </p:txBody>
      </p:sp>
      <p:sp>
        <p:nvSpPr>
          <p:cNvPr id="2"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count</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26</a:t>
            </a:fld>
            <a:endParaRPr dirty="0"/>
          </a:p>
        </p:txBody>
      </p:sp>
      <p:sp>
        <p:nvSpPr>
          <p:cNvPr id="3" name="Rectangle 7"/>
          <p:cNvSpPr>
            <a:spLocks noChangeArrowheads="1"/>
          </p:cNvSpPr>
          <p:nvPr/>
        </p:nvSpPr>
        <p:spPr bwMode="auto">
          <a:xfrm rot="10800000" flipH="1" flipV="1">
            <a:off x="385445" y="2317750"/>
            <a:ext cx="14518640" cy="1723390"/>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cellranger count --id=run_count_1kpbmcs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--fastqs=/mnt/linzejie/scRNA/count/pbmc_1k_v3_fastqs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--sample=pbmc_1k_v3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--transcriptome=</a:t>
            </a:r>
            <a:r>
              <a:rPr lang="en-US" altLang="zh-CN" sz="2800" b="0" dirty="0">
                <a:solidFill>
                  <a:srgbClr val="F8F8F2"/>
                </a:solidFill>
                <a:latin typeface="Consolas" panose="020B0609020204030204" pitchFamily="49" charset="0"/>
                <a:ea typeface="BitstreamVeraSansMonoRoman"/>
                <a:sym typeface="+mn-ea"/>
              </a:rPr>
              <a:t>/mnt/linzejie/scRNA</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/count/refdata-gex-GRCh38-2020-A</a:t>
            </a:r>
          </a:p>
        </p:txBody>
      </p:sp>
      <p:sp>
        <p:nvSpPr>
          <p:cNvPr id="5" name="文本框 4"/>
          <p:cNvSpPr txBox="1"/>
          <p:nvPr/>
        </p:nvSpPr>
        <p:spPr>
          <a:xfrm>
            <a:off x="385721" y="1603023"/>
            <a:ext cx="9605010"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Run cellranger count</a:t>
            </a:r>
          </a:p>
        </p:txBody>
      </p:sp>
      <p:sp>
        <p:nvSpPr>
          <p:cNvPr id="4" name="文本框 3"/>
          <p:cNvSpPr txBox="1"/>
          <p:nvPr/>
        </p:nvSpPr>
        <p:spPr>
          <a:xfrm>
            <a:off x="385445" y="4287520"/>
            <a:ext cx="5586730"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cellranger count ouput</a:t>
            </a:r>
            <a:endParaRPr kumimoji="0" lang="en-US" altLang="zh-CN" sz="2800" b="1" i="0" u="none" strike="noStrike" cap="none" spc="0" normalizeH="0" baseline="0" dirty="0">
              <a:ln>
                <a:noFill/>
              </a:ln>
              <a:solidFill>
                <a:srgbClr val="000000"/>
              </a:solidFill>
              <a:effectLst/>
              <a:uFillTx/>
              <a:latin typeface="+mn-lt"/>
              <a:ea typeface="+mn-ea"/>
              <a:cs typeface="+mn-cs"/>
              <a:sym typeface="+mn-ea"/>
            </a:endParaRPr>
          </a:p>
        </p:txBody>
      </p:sp>
      <p:pic>
        <p:nvPicPr>
          <p:cNvPr id="7" name="图片 6"/>
          <p:cNvPicPr>
            <a:picLocks noChangeAspect="1"/>
          </p:cNvPicPr>
          <p:nvPr/>
        </p:nvPicPr>
        <p:blipFill>
          <a:blip r:embed="rId3"/>
          <a:stretch>
            <a:fillRect/>
          </a:stretch>
        </p:blipFill>
        <p:spPr>
          <a:xfrm>
            <a:off x="17254220" y="2091690"/>
            <a:ext cx="5389245" cy="2195830"/>
          </a:xfrm>
          <a:prstGeom prst="rect">
            <a:avLst/>
          </a:prstGeom>
        </p:spPr>
      </p:pic>
      <p:sp>
        <p:nvSpPr>
          <p:cNvPr id="8" name="文本框 7"/>
          <p:cNvSpPr txBox="1"/>
          <p:nvPr/>
        </p:nvSpPr>
        <p:spPr>
          <a:xfrm>
            <a:off x="16912590" y="1570990"/>
            <a:ext cx="1148715"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input</a:t>
            </a:r>
          </a:p>
        </p:txBody>
      </p:sp>
      <p:pic>
        <p:nvPicPr>
          <p:cNvPr id="9" name="图片 8"/>
          <p:cNvPicPr>
            <a:picLocks noChangeAspect="1"/>
          </p:cNvPicPr>
          <p:nvPr/>
        </p:nvPicPr>
        <p:blipFill>
          <a:blip r:embed="rId4"/>
          <a:stretch>
            <a:fillRect/>
          </a:stretch>
        </p:blipFill>
        <p:spPr>
          <a:xfrm>
            <a:off x="2258695" y="5106670"/>
            <a:ext cx="5067300" cy="7058025"/>
          </a:xfrm>
          <a:prstGeom prst="rect">
            <a:avLst/>
          </a:prstGeom>
        </p:spPr>
      </p:pic>
      <p:pic>
        <p:nvPicPr>
          <p:cNvPr id="10" name="图片 9"/>
          <p:cNvPicPr>
            <a:picLocks noChangeAspect="1"/>
          </p:cNvPicPr>
          <p:nvPr/>
        </p:nvPicPr>
        <p:blipFill>
          <a:blip r:embed="rId5"/>
          <a:srcRect r="3829" b="1051"/>
          <a:stretch>
            <a:fillRect/>
          </a:stretch>
        </p:blipFill>
        <p:spPr>
          <a:xfrm>
            <a:off x="8295005" y="5117465"/>
            <a:ext cx="15480665" cy="6805930"/>
          </a:xfrm>
          <a:prstGeom prst="rect">
            <a:avLst/>
          </a:prstGeom>
        </p:spPr>
      </p:pic>
      <p:sp>
        <p:nvSpPr>
          <p:cNvPr id="2"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count result</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27</a:t>
            </a:fld>
            <a:endParaRPr dirty="0"/>
          </a:p>
        </p:txBody>
      </p:sp>
      <p:sp>
        <p:nvSpPr>
          <p:cNvPr id="22" name="文本框 21"/>
          <p:cNvSpPr txBox="1"/>
          <p:nvPr/>
        </p:nvSpPr>
        <p:spPr>
          <a:xfrm>
            <a:off x="351790" y="1781175"/>
            <a:ext cx="15936595" cy="7428865"/>
          </a:xfrm>
          <a:prstGeom prst="rect">
            <a:avLst/>
          </a:prstGeom>
          <a:noFill/>
        </p:spPr>
        <p:txBody>
          <a:bodyPr wrap="square" rtlCol="0">
            <a:noAutofit/>
          </a:bodyPr>
          <a:lstStyle/>
          <a:p>
            <a:pPr algn="l"/>
            <a:r>
              <a:rPr lang="en-US" altLang="zh-CN" sz="2800"/>
              <a:t>BAM and Bai file</a:t>
            </a:r>
          </a:p>
          <a:p>
            <a:pPr algn="l"/>
            <a:endParaRPr lang="en-US" altLang="zh-CN" sz="2800"/>
          </a:p>
          <a:p>
            <a:pPr marL="457200" indent="-457200" algn="l">
              <a:buFont typeface="Arial" panose="020B0604020202020204" pitchFamily="34" charset="0"/>
              <a:buChar char="•"/>
            </a:pPr>
            <a:r>
              <a:rPr lang="en-US" altLang="zh-CN" sz="2800" b="0"/>
              <a:t>An indexed BAM file containing </a:t>
            </a:r>
            <a:r>
              <a:rPr lang="en-US" altLang="zh-CN" sz="2800" b="0">
                <a:solidFill>
                  <a:srgbClr val="0070C0"/>
                </a:solidFill>
              </a:rPr>
              <a:t>position-sorted reads</a:t>
            </a:r>
            <a:r>
              <a:rPr lang="en-US" altLang="zh-CN" sz="2800" b="0"/>
              <a:t> aligned to the genome and transcriptome, as well as unaligned reads</a:t>
            </a:r>
          </a:p>
          <a:p>
            <a:pPr marL="457200" indent="-457200" algn="l">
              <a:buFont typeface="Arial" panose="020B0604020202020204" pitchFamily="34" charset="0"/>
              <a:buChar char="•"/>
            </a:pPr>
            <a:endParaRPr lang="en-US" altLang="zh-CN" sz="2800" b="0"/>
          </a:p>
          <a:p>
            <a:pPr marL="457200" indent="-457200" algn="l">
              <a:buFont typeface="Arial" panose="020B0604020202020204" pitchFamily="34" charset="0"/>
              <a:buChar char="•"/>
            </a:pPr>
            <a:r>
              <a:rPr lang="en-US" altLang="zh-CN" sz="2800" b="0"/>
              <a:t> Can be used to generate Fastq</a:t>
            </a:r>
          </a:p>
          <a:p>
            <a:pPr indent="457200" algn="l"/>
            <a:r>
              <a:rPr lang="en-US" altLang="zh-CN" sz="2800" b="0"/>
              <a:t>(bamtofastq available on cellranger suite)</a:t>
            </a:r>
          </a:p>
          <a:p>
            <a:pPr indent="457200" algn="l"/>
            <a:endParaRPr lang="en-US" altLang="zh-CN" sz="2800" b="0"/>
          </a:p>
          <a:p>
            <a:pPr marL="457200" indent="-457200" algn="l">
              <a:buFont typeface="Arial" panose="020B0604020202020204" pitchFamily="34" charset="0"/>
              <a:buChar char="•"/>
            </a:pPr>
            <a:r>
              <a:rPr lang="en-US" altLang="zh-CN" sz="2800" b="0"/>
              <a:t>Can be imported to IGV (Integrative Genomics Viewer) e.g. for checking coverage of any gene of interest like knock out genes</a:t>
            </a:r>
          </a:p>
          <a:p>
            <a:pPr marL="457200" lvl="1" indent="0" algn="l">
              <a:buFont typeface="Arial" panose="020B0604020202020204" pitchFamily="34" charset="0"/>
            </a:pPr>
            <a:r>
              <a:rPr lang="en-US" altLang="zh-CN" sz="2800" b="0"/>
              <a:t> </a:t>
            </a:r>
          </a:p>
        </p:txBody>
      </p:sp>
      <p:pic>
        <p:nvPicPr>
          <p:cNvPr id="17" name="图片 16"/>
          <p:cNvPicPr>
            <a:picLocks noChangeAspect="1"/>
          </p:cNvPicPr>
          <p:nvPr/>
        </p:nvPicPr>
        <p:blipFill>
          <a:blip r:embed="rId3"/>
          <a:stretch>
            <a:fillRect/>
          </a:stretch>
        </p:blipFill>
        <p:spPr>
          <a:xfrm>
            <a:off x="2032000" y="6621780"/>
            <a:ext cx="8116570" cy="986790"/>
          </a:xfrm>
          <a:prstGeom prst="rect">
            <a:avLst/>
          </a:prstGeom>
        </p:spPr>
      </p:pic>
      <p:pic>
        <p:nvPicPr>
          <p:cNvPr id="18" name="图片 17"/>
          <p:cNvPicPr>
            <a:picLocks noChangeAspect="1"/>
          </p:cNvPicPr>
          <p:nvPr/>
        </p:nvPicPr>
        <p:blipFill>
          <a:blip r:embed="rId4"/>
          <a:stretch>
            <a:fillRect/>
          </a:stretch>
        </p:blipFill>
        <p:spPr>
          <a:xfrm>
            <a:off x="351790" y="7781290"/>
            <a:ext cx="18126710" cy="3914775"/>
          </a:xfrm>
          <a:prstGeom prst="rect">
            <a:avLst/>
          </a:prstGeom>
        </p:spPr>
      </p:pic>
      <p:sp>
        <p:nvSpPr>
          <p:cNvPr id="2"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count result</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28</a:t>
            </a:fld>
            <a:endParaRPr dirty="0"/>
          </a:p>
        </p:txBody>
      </p:sp>
      <p:sp>
        <p:nvSpPr>
          <p:cNvPr id="22" name="文本框 21"/>
          <p:cNvSpPr txBox="1"/>
          <p:nvPr/>
        </p:nvSpPr>
        <p:spPr>
          <a:xfrm>
            <a:off x="461010" y="1920875"/>
            <a:ext cx="15854045" cy="10859770"/>
          </a:xfrm>
          <a:prstGeom prst="rect">
            <a:avLst/>
          </a:prstGeom>
          <a:noFill/>
        </p:spPr>
        <p:txBody>
          <a:bodyPr wrap="square" rtlCol="0">
            <a:noAutofit/>
          </a:bodyPr>
          <a:lstStyle/>
          <a:p>
            <a:pPr algn="l"/>
            <a:r>
              <a:rPr lang="en-US" altLang="zh-CN" sz="2800"/>
              <a:t>filtered_feature_bc_matrix</a:t>
            </a:r>
          </a:p>
          <a:p>
            <a:pPr marL="457200" indent="-457200" algn="l">
              <a:buFont typeface="Arial" panose="020B0604020202020204" pitchFamily="34" charset="0"/>
              <a:buChar char="•"/>
            </a:pPr>
            <a:r>
              <a:rPr lang="en-US" altLang="zh-CN" sz="2800" b="0"/>
              <a:t>Contains </a:t>
            </a:r>
            <a:r>
              <a:rPr lang="en-US" altLang="zh-CN" sz="2800" b="0">
                <a:solidFill>
                  <a:srgbClr val="0070C0"/>
                </a:solidFill>
              </a:rPr>
              <a:t>only detected cell-associated barcodes</a:t>
            </a:r>
            <a:r>
              <a:rPr lang="en-US" altLang="zh-CN" sz="2800" b="0"/>
              <a:t>. </a:t>
            </a:r>
          </a:p>
          <a:p>
            <a:pPr marL="457200" indent="-457200" algn="l">
              <a:buFont typeface="Arial" panose="020B0604020202020204" pitchFamily="34" charset="0"/>
              <a:buChar char="•"/>
            </a:pPr>
            <a:r>
              <a:rPr lang="en-US" altLang="zh-CN" sz="2800" b="0"/>
              <a:t>Each element of the matrix is the number of UMIs associated with a feature (row) and a barcode (column).</a:t>
            </a:r>
          </a:p>
          <a:p>
            <a:pPr algn="l">
              <a:lnSpc>
                <a:spcPct val="200000"/>
              </a:lnSpc>
            </a:pPr>
            <a:r>
              <a:rPr lang="en-US" altLang="zh-CN" sz="2800">
                <a:sym typeface="+mn-ea"/>
              </a:rPr>
              <a:t>raw_feature_bc_matrix</a:t>
            </a:r>
            <a:endParaRPr lang="en-US" altLang="zh-CN" sz="2800"/>
          </a:p>
          <a:p>
            <a:pPr marL="457200" indent="-457200" algn="l">
              <a:buFont typeface="Arial" panose="020B0604020202020204" pitchFamily="34" charset="0"/>
              <a:buChar char="•"/>
            </a:pPr>
            <a:r>
              <a:rPr lang="en-US" altLang="zh-CN" sz="2800" b="0">
                <a:sym typeface="+mn-ea"/>
              </a:rPr>
              <a:t>Contains </a:t>
            </a:r>
            <a:r>
              <a:rPr lang="en-US" altLang="zh-CN" sz="2800" b="0">
                <a:solidFill>
                  <a:srgbClr val="0070C0"/>
                </a:solidFill>
                <a:sym typeface="+mn-ea"/>
              </a:rPr>
              <a:t>every barcode from the fixed list of known-good barcode sequences that has at least one read.</a:t>
            </a:r>
            <a:r>
              <a:rPr lang="en-US" altLang="zh-CN" sz="2800" b="0">
                <a:sym typeface="+mn-ea"/>
              </a:rPr>
              <a:t> This includes background and cell-associated barcodes.</a:t>
            </a:r>
            <a:endParaRPr lang="en-US" altLang="zh-CN" sz="2800" b="0"/>
          </a:p>
          <a:p>
            <a:pPr marL="457200" indent="-457200" algn="l">
              <a:buFont typeface="Arial" panose="020B0604020202020204" pitchFamily="34" charset="0"/>
              <a:buChar char="•"/>
            </a:pPr>
            <a:r>
              <a:rPr lang="en-US" altLang="zh-CN" sz="2800" b="0">
                <a:sym typeface="+mn-ea"/>
              </a:rPr>
              <a:t>Each element of the matrix is the number of UMIs associated with a feature (row) and a barcode (column)</a:t>
            </a:r>
            <a:endParaRPr lang="en-US" altLang="zh-CN" sz="2800"/>
          </a:p>
          <a:p>
            <a:pPr algn="l">
              <a:lnSpc>
                <a:spcPct val="200000"/>
              </a:lnSpc>
            </a:pPr>
            <a:r>
              <a:rPr lang="en-US" altLang="zh-CN" sz="2800"/>
              <a:t>Two formats of feature barcode matrix</a:t>
            </a:r>
          </a:p>
          <a:p>
            <a:pPr marL="457200" indent="-457200" algn="l">
              <a:buFont typeface="Arial" panose="020B0604020202020204" pitchFamily="34" charset="0"/>
              <a:buChar char="•"/>
            </a:pPr>
            <a:r>
              <a:rPr lang="en-US" altLang="zh-CN" sz="2800" b="0"/>
              <a:t>Market Exchange Format (MEX)</a:t>
            </a:r>
          </a:p>
          <a:p>
            <a:pPr marL="457200" indent="-457200" algn="l">
              <a:buFont typeface="Arial" panose="020B0604020202020204" pitchFamily="34" charset="0"/>
              <a:buChar char="•"/>
            </a:pPr>
            <a:r>
              <a:rPr lang="en-US" altLang="zh-CN" sz="2800" b="0"/>
              <a:t>Hierarchical Data Format (HDF5)</a:t>
            </a:r>
          </a:p>
          <a:p>
            <a:pPr marL="914400" lvl="1" indent="-457200" algn="l">
              <a:buFont typeface="Arial" panose="020B0604020202020204" pitchFamily="34" charset="0"/>
              <a:buChar char="•"/>
            </a:pPr>
            <a:r>
              <a:rPr lang="en-US" altLang="zh-CN" sz="2800" b="0"/>
              <a:t>H5 is a binary format that can compress and access data much more efficiently than text formats such as MEX, which is especially useful when dealing with large datasets. H5 files are supported in both R and Python.</a:t>
            </a:r>
          </a:p>
          <a:p>
            <a:pPr algn="l">
              <a:lnSpc>
                <a:spcPct val="200000"/>
              </a:lnSpc>
            </a:pPr>
            <a:r>
              <a:rPr lang="en-US" altLang="zh-CN" sz="2800">
                <a:sym typeface="+mn-ea"/>
              </a:rPr>
              <a:t>molecule_info.h5</a:t>
            </a:r>
            <a:endParaRPr lang="en-US" altLang="zh-CN" sz="2800" b="0"/>
          </a:p>
          <a:p>
            <a:pPr marL="457200" indent="-457200" algn="l">
              <a:buFont typeface="Arial" panose="020B0604020202020204" pitchFamily="34" charset="0"/>
              <a:buChar char="•"/>
            </a:pPr>
            <a:r>
              <a:rPr lang="en-US" altLang="zh-CN" sz="2800" b="0"/>
              <a:t>Contains per-molecule information for all molecules that contain a valid barcode, valid UMI, and were assigned with high confidence to a gene or Feature Barcode. This file is a required input to run cellranger aggr.</a:t>
            </a:r>
          </a:p>
        </p:txBody>
      </p:sp>
      <p:pic>
        <p:nvPicPr>
          <p:cNvPr id="2" name="图片 1"/>
          <p:cNvPicPr>
            <a:picLocks noChangeAspect="1"/>
          </p:cNvPicPr>
          <p:nvPr/>
        </p:nvPicPr>
        <p:blipFill>
          <a:blip r:embed="rId3"/>
          <a:stretch>
            <a:fillRect/>
          </a:stretch>
        </p:blipFill>
        <p:spPr>
          <a:xfrm>
            <a:off x="16195040" y="1570990"/>
            <a:ext cx="5262880" cy="3576320"/>
          </a:xfrm>
          <a:prstGeom prst="rect">
            <a:avLst/>
          </a:prstGeom>
        </p:spPr>
      </p:pic>
      <p:pic>
        <p:nvPicPr>
          <p:cNvPr id="3" name="图片 2"/>
          <p:cNvPicPr>
            <a:picLocks noChangeAspect="1"/>
          </p:cNvPicPr>
          <p:nvPr/>
        </p:nvPicPr>
        <p:blipFill>
          <a:blip r:embed="rId4"/>
          <a:stretch>
            <a:fillRect/>
          </a:stretch>
        </p:blipFill>
        <p:spPr>
          <a:xfrm>
            <a:off x="19758660" y="2737485"/>
            <a:ext cx="4625340" cy="1485900"/>
          </a:xfrm>
          <a:prstGeom prst="rect">
            <a:avLst/>
          </a:prstGeom>
        </p:spPr>
      </p:pic>
      <p:pic>
        <p:nvPicPr>
          <p:cNvPr id="5" name="图片 4"/>
          <p:cNvPicPr>
            <a:picLocks noChangeAspect="1"/>
          </p:cNvPicPr>
          <p:nvPr/>
        </p:nvPicPr>
        <p:blipFill>
          <a:blip r:embed="rId5"/>
          <a:stretch>
            <a:fillRect/>
          </a:stretch>
        </p:blipFill>
        <p:spPr>
          <a:xfrm>
            <a:off x="16596360" y="5499100"/>
            <a:ext cx="4460240" cy="3006725"/>
          </a:xfrm>
          <a:prstGeom prst="rect">
            <a:avLst/>
          </a:prstGeom>
        </p:spPr>
      </p:pic>
      <p:pic>
        <p:nvPicPr>
          <p:cNvPr id="7" name="图片 6"/>
          <p:cNvPicPr>
            <a:picLocks noChangeAspect="1"/>
          </p:cNvPicPr>
          <p:nvPr/>
        </p:nvPicPr>
        <p:blipFill>
          <a:blip r:embed="rId6"/>
          <a:stretch>
            <a:fillRect/>
          </a:stretch>
        </p:blipFill>
        <p:spPr>
          <a:xfrm>
            <a:off x="20031075" y="6720840"/>
            <a:ext cx="4080510" cy="1376680"/>
          </a:xfrm>
          <a:prstGeom prst="rect">
            <a:avLst/>
          </a:prstGeom>
        </p:spPr>
      </p:pic>
      <p:pic>
        <p:nvPicPr>
          <p:cNvPr id="8" name="图片 7"/>
          <p:cNvPicPr>
            <a:picLocks noChangeAspect="1"/>
          </p:cNvPicPr>
          <p:nvPr/>
        </p:nvPicPr>
        <p:blipFill>
          <a:blip r:embed="rId7"/>
          <a:stretch>
            <a:fillRect/>
          </a:stretch>
        </p:blipFill>
        <p:spPr>
          <a:xfrm>
            <a:off x="7685405" y="6275070"/>
            <a:ext cx="3110230" cy="1454785"/>
          </a:xfrm>
          <a:prstGeom prst="rect">
            <a:avLst/>
          </a:prstGeom>
        </p:spPr>
      </p:pic>
      <p:sp>
        <p:nvSpPr>
          <p:cNvPr id="9"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 count</a:t>
            </a:r>
            <a:r>
              <a:rPr lang="en-US" dirty="0"/>
              <a:t> secondary analysis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29</a:t>
            </a:fld>
            <a:endParaRPr dirty="0"/>
          </a:p>
        </p:txBody>
      </p:sp>
      <p:sp>
        <p:nvSpPr>
          <p:cNvPr id="5" name="文本框 4"/>
          <p:cNvSpPr txBox="1"/>
          <p:nvPr/>
        </p:nvSpPr>
        <p:spPr>
          <a:xfrm>
            <a:off x="261620" y="1693545"/>
            <a:ext cx="9872980" cy="2588260"/>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Analysis folder</a:t>
            </a:r>
          </a:p>
          <a:p>
            <a:pPr marL="457200" marR="0" lvl="1" indent="0" algn="l" defTabSz="821690" rtl="0" fontAlgn="auto" latinLnBrk="0" hangingPunct="0">
              <a:lnSpc>
                <a:spcPct val="100000"/>
              </a:lnSpc>
              <a:spcBef>
                <a:spcPts val="0"/>
              </a:spcBef>
              <a:spcAft>
                <a:spcPts val="0"/>
              </a:spcAft>
              <a:buClrTx/>
              <a:buSzTx/>
              <a:buFontTx/>
              <a:buNone/>
            </a:pPr>
            <a:r>
              <a:rPr lang="en-US" altLang="zh-CN" sz="2800" b="0" dirty="0">
                <a:sym typeface="+mn-ea"/>
              </a:rPr>
              <a:t>• Graph-based clusters</a:t>
            </a:r>
          </a:p>
          <a:p>
            <a:pPr marL="457200" marR="0" lvl="1" indent="0" algn="l" defTabSz="821690" rtl="0" fontAlgn="auto" latinLnBrk="0" hangingPunct="0">
              <a:lnSpc>
                <a:spcPct val="100000"/>
              </a:lnSpc>
              <a:spcBef>
                <a:spcPts val="0"/>
              </a:spcBef>
              <a:spcAft>
                <a:spcPts val="0"/>
              </a:spcAft>
              <a:buClrTx/>
              <a:buSzTx/>
              <a:buFontTx/>
              <a:buNone/>
            </a:pPr>
            <a:r>
              <a:rPr lang="en-US" altLang="zh-CN" sz="2800" b="0" dirty="0">
                <a:sym typeface="+mn-ea"/>
              </a:rPr>
              <a:t>• K-means clustering 2-10</a:t>
            </a:r>
          </a:p>
          <a:p>
            <a:pPr marL="457200" marR="0" lvl="1" indent="0" algn="l" defTabSz="821690" rtl="0" fontAlgn="auto" latinLnBrk="0" hangingPunct="0">
              <a:lnSpc>
                <a:spcPct val="100000"/>
              </a:lnSpc>
              <a:spcBef>
                <a:spcPts val="0"/>
              </a:spcBef>
              <a:spcAft>
                <a:spcPts val="0"/>
              </a:spcAft>
              <a:buClrTx/>
              <a:buSzTx/>
              <a:buFontTx/>
              <a:buNone/>
            </a:pPr>
            <a:r>
              <a:rPr lang="en-US" altLang="zh-CN" sz="2800" b="0" dirty="0">
                <a:sym typeface="+mn-ea"/>
              </a:rPr>
              <a:t>• PCA, t-SNE, and UMAP dimensionality reduction</a:t>
            </a:r>
          </a:p>
          <a:p>
            <a:pPr marL="0" marR="0" lvl="1" indent="457200" algn="l" defTabSz="821690" rtl="0" fontAlgn="auto" latinLnBrk="0" hangingPunct="0">
              <a:lnSpc>
                <a:spcPct val="100000"/>
              </a:lnSpc>
              <a:spcBef>
                <a:spcPts val="0"/>
              </a:spcBef>
              <a:spcAft>
                <a:spcPts val="0"/>
              </a:spcAft>
              <a:buClrTx/>
              <a:buSzTx/>
              <a:buFontTx/>
              <a:buNone/>
            </a:pPr>
            <a:r>
              <a:rPr lang="en-US" altLang="zh-CN" sz="2800" b="0" dirty="0">
                <a:sym typeface="+mn-ea"/>
              </a:rPr>
              <a:t>• Differential gene expression analysis between clusters</a:t>
            </a:r>
          </a:p>
        </p:txBody>
      </p:sp>
      <p:sp>
        <p:nvSpPr>
          <p:cNvPr id="2" name="椭圆 1"/>
          <p:cNvSpPr/>
          <p:nvPr/>
        </p:nvSpPr>
        <p:spPr>
          <a:xfrm>
            <a:off x="-2302510" y="5009515"/>
            <a:ext cx="7880350" cy="7324725"/>
          </a:xfrm>
          <a:prstGeom prst="ellipse">
            <a:avLst/>
          </a:prstGeom>
          <a:solidFill>
            <a:schemeClr val="accent1">
              <a:lumMod val="75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11" name="文本框 10"/>
          <p:cNvSpPr txBox="1"/>
          <p:nvPr/>
        </p:nvSpPr>
        <p:spPr>
          <a:xfrm>
            <a:off x="-3389630" y="8354695"/>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b="0" dirty="0">
                <a:solidFill>
                  <a:schemeClr val="bg1"/>
                </a:solidFill>
                <a:sym typeface="+mn-ea"/>
              </a:rPr>
              <a:t>Differential gene expression</a:t>
            </a:r>
            <a:endParaRPr kumimoji="0" lang="en-US" altLang="zh-CN" b="0" i="0" u="none" strike="noStrike" cap="none" spc="0" normalizeH="0" baseline="0" dirty="0">
              <a:ln>
                <a:noFill/>
              </a:ln>
              <a:solidFill>
                <a:schemeClr val="bg1"/>
              </a:solidFill>
              <a:effectLst/>
              <a:uFillTx/>
              <a:latin typeface="+mn-lt"/>
              <a:ea typeface="+mn-ea"/>
              <a:cs typeface="+mn-cs"/>
              <a:sym typeface="+mn-ea"/>
            </a:endParaRPr>
          </a:p>
        </p:txBody>
      </p:sp>
      <p:sp>
        <p:nvSpPr>
          <p:cNvPr id="12" name="椭圆 11"/>
          <p:cNvSpPr/>
          <p:nvPr/>
        </p:nvSpPr>
        <p:spPr>
          <a:xfrm>
            <a:off x="5568950" y="5009515"/>
            <a:ext cx="1358265" cy="1295400"/>
          </a:xfrm>
          <a:prstGeom prst="ellipse">
            <a:avLst/>
          </a:prstGeom>
          <a:solidFill>
            <a:schemeClr val="accent1">
              <a:lumMod val="75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1</a:t>
            </a:r>
          </a:p>
        </p:txBody>
      </p:sp>
      <p:sp>
        <p:nvSpPr>
          <p:cNvPr id="13" name="椭圆 12"/>
          <p:cNvSpPr/>
          <p:nvPr/>
        </p:nvSpPr>
        <p:spPr>
          <a:xfrm>
            <a:off x="6927215" y="7693660"/>
            <a:ext cx="1358265" cy="1295400"/>
          </a:xfrm>
          <a:prstGeom prst="ellipse">
            <a:avLst/>
          </a:prstGeom>
          <a:solidFill>
            <a:schemeClr val="accent1">
              <a:lumMod val="75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2</a:t>
            </a:r>
          </a:p>
        </p:txBody>
      </p:sp>
      <p:sp>
        <p:nvSpPr>
          <p:cNvPr id="14" name="椭圆 13"/>
          <p:cNvSpPr/>
          <p:nvPr/>
        </p:nvSpPr>
        <p:spPr>
          <a:xfrm>
            <a:off x="5568950" y="10007600"/>
            <a:ext cx="1358265" cy="1295400"/>
          </a:xfrm>
          <a:prstGeom prst="ellipse">
            <a:avLst/>
          </a:prstGeom>
          <a:solidFill>
            <a:schemeClr val="accent1">
              <a:lumMod val="75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3</a:t>
            </a:r>
          </a:p>
        </p:txBody>
      </p:sp>
      <p:sp>
        <p:nvSpPr>
          <p:cNvPr id="15" name="文本框 14"/>
          <p:cNvSpPr txBox="1"/>
          <p:nvPr/>
        </p:nvSpPr>
        <p:spPr>
          <a:xfrm>
            <a:off x="7249795" y="4404995"/>
            <a:ext cx="15429230" cy="1899920"/>
          </a:xfrm>
          <a:prstGeom prst="rect">
            <a:avLst/>
          </a:prstGeom>
        </p:spPr>
        <p:txBody>
          <a:bodyPr wrap="square">
            <a:noAutofit/>
          </a:bodyPr>
          <a:lstStyle/>
          <a:p>
            <a:pPr algn="l">
              <a:lnSpc>
                <a:spcPct val="150000"/>
              </a:lnSpc>
            </a:pPr>
            <a:r>
              <a:rPr lang="en-US" altLang="zh-CN" b="0"/>
              <a:t>CellRanger uses a streamlined </a:t>
            </a:r>
            <a:r>
              <a:rPr lang="en-US" altLang="zh-CN" b="0">
                <a:solidFill>
                  <a:srgbClr val="FF0000"/>
                </a:solidFill>
              </a:rPr>
              <a:t>sSeq</a:t>
            </a:r>
            <a:r>
              <a:rPr lang="en-US" altLang="zh-CN" b="0"/>
              <a:t> approach, based on negative binomial testing, to identify differential genes across clusters. When UMI counts are high, CellRanger will automatically switch to </a:t>
            </a:r>
            <a:r>
              <a:rPr lang="en-US" altLang="zh-CN" b="0">
                <a:solidFill>
                  <a:srgbClr val="FF0000"/>
                </a:solidFill>
              </a:rPr>
              <a:t>edgeR</a:t>
            </a:r>
            <a:r>
              <a:rPr lang="en-US" altLang="zh-CN" b="0"/>
              <a:t> for beta testing to improve speed.</a:t>
            </a:r>
          </a:p>
        </p:txBody>
      </p:sp>
      <p:sp>
        <p:nvSpPr>
          <p:cNvPr id="16" name="文本框 15"/>
          <p:cNvSpPr txBox="1"/>
          <p:nvPr/>
        </p:nvSpPr>
        <p:spPr>
          <a:xfrm>
            <a:off x="8700135" y="7187565"/>
            <a:ext cx="12527915" cy="2306955"/>
          </a:xfrm>
          <a:prstGeom prst="rect">
            <a:avLst/>
          </a:prstGeom>
        </p:spPr>
        <p:txBody>
          <a:bodyPr wrap="square">
            <a:spAutoFit/>
          </a:bodyPr>
          <a:lstStyle/>
          <a:p>
            <a:pPr algn="l">
              <a:lnSpc>
                <a:spcPct val="150000"/>
              </a:lnSpc>
            </a:pPr>
            <a:r>
              <a:rPr lang="en-US" altLang="zh-CN" sz="3200" b="0"/>
              <a:t>To identify differential genes between a specific cluster and all other clusters within the same sample, the criteria are set as </a:t>
            </a:r>
            <a:r>
              <a:rPr lang="en-US" altLang="zh-CN" sz="3200" b="0">
                <a:solidFill>
                  <a:srgbClr val="FF0000"/>
                </a:solidFill>
              </a:rPr>
              <a:t>UMI &gt; 1, q-value &lt; 0.1, and Log2 fold change (Log2FC) &gt; 0.</a:t>
            </a:r>
          </a:p>
        </p:txBody>
      </p:sp>
      <p:sp>
        <p:nvSpPr>
          <p:cNvPr id="17" name="文本框 16"/>
          <p:cNvSpPr txBox="1"/>
          <p:nvPr/>
        </p:nvSpPr>
        <p:spPr>
          <a:xfrm>
            <a:off x="7249795" y="10130155"/>
            <a:ext cx="15819755" cy="1568450"/>
          </a:xfrm>
          <a:prstGeom prst="rect">
            <a:avLst/>
          </a:prstGeom>
        </p:spPr>
        <p:txBody>
          <a:bodyPr wrap="square">
            <a:spAutoFit/>
          </a:bodyPr>
          <a:lstStyle/>
          <a:p>
            <a:pPr algn="l">
              <a:lnSpc>
                <a:spcPct val="150000"/>
              </a:lnSpc>
            </a:pPr>
            <a:r>
              <a:rPr lang="en-US" altLang="zh-CN" sz="3200" b="0"/>
              <a:t>In the result files, for displaying marker genes and in enrichment analysis, differential genes are selected based on the criteria: </a:t>
            </a:r>
            <a:r>
              <a:rPr lang="en-US" altLang="zh-CN" sz="3200" b="0">
                <a:solidFill>
                  <a:srgbClr val="FF0000"/>
                </a:solidFill>
              </a:rPr>
              <a:t>UMI &gt; 1, q-value &lt; 0.05, and Log2FC &gt; 0.</a:t>
            </a:r>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NA-seq"/>
          <p:cNvSpPr txBox="1">
            <a:spLocks noGrp="1"/>
          </p:cNvSpPr>
          <p:nvPr>
            <p:ph type="title"/>
          </p:nvPr>
        </p:nvSpPr>
        <p:spPr>
          <a:prstGeom prst="rect">
            <a:avLst/>
          </a:prstGeom>
        </p:spPr>
        <p:txBody>
          <a:bodyPr/>
          <a:lstStyle/>
          <a:p>
            <a:pPr lvl="1"/>
            <a:r>
              <a:rPr lang="en-US" dirty="0"/>
              <a:t>Experiment Overview</a:t>
            </a:r>
            <a:endParaRPr lang="zh-CN" altLang="en-US" dirty="0" err="1">
              <a:latin typeface="微软雅黑" panose="020B0503020204020204" charset="-122"/>
              <a:ea typeface="微软雅黑" panose="020B0503020204020204" charset="-122"/>
              <a:cs typeface="Arial" panose="020B0604020202020204" pitchFamily="34" charset="0"/>
              <a:sym typeface="+mn-ea"/>
            </a:endParaRPr>
          </a:p>
        </p:txBody>
      </p:sp>
      <p:sp>
        <p:nvSpPr>
          <p:cNvPr id="11" name="Slide Number"/>
          <p:cNvSpPr txBox="1"/>
          <p:nvPr/>
        </p:nvSpPr>
        <p:spPr>
          <a:xfrm>
            <a:off x="23677774" y="132475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2200" b="1" i="0" u="none" strike="noStrike" cap="none" spc="0" normalizeH="0" baseline="0">
                <a:ln>
                  <a:noFill/>
                </a:ln>
                <a:solidFill>
                  <a:srgbClr val="E67D13"/>
                </a:solidFill>
                <a:effectLst/>
                <a:uFillTx/>
                <a:latin typeface="+mn-lt"/>
                <a:ea typeface="+mn-ea"/>
                <a:cs typeface="+mn-cs"/>
                <a:sym typeface="Helvetica"/>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lvl9pPr>
          </a:lstStyle>
          <a:p>
            <a:fld id="{86CB4B4D-7CA3-9044-876B-883B54F8677D}" type="slidenum">
              <a:rPr lang="en-US" smtClean="0"/>
              <a:t>3</a:t>
            </a:fld>
            <a:endParaRPr lang="en-US" dirty="0"/>
          </a:p>
        </p:txBody>
      </p:sp>
      <p:sp>
        <p:nvSpPr>
          <p:cNvPr id="3" name="TextBox 2"/>
          <p:cNvSpPr txBox="1"/>
          <p:nvPr/>
        </p:nvSpPr>
        <p:spPr>
          <a:xfrm>
            <a:off x="1538869" y="1915555"/>
            <a:ext cx="12221736"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dirty="0"/>
              <a:t>04.BioinformaticsTraining_scRNAseqAnalysis.pptx</a:t>
            </a:r>
          </a:p>
        </p:txBody>
      </p:sp>
      <p:sp>
        <p:nvSpPr>
          <p:cNvPr id="2" name="Line"/>
          <p:cNvSpPr/>
          <p:nvPr/>
        </p:nvSpPr>
        <p:spPr>
          <a:xfrm>
            <a:off x="4471689" y="8463164"/>
            <a:ext cx="15440622" cy="1"/>
          </a:xfrm>
          <a:prstGeom prst="line">
            <a:avLst/>
          </a:prstGeom>
          <a:ln w="63500">
            <a:solidFill>
              <a:srgbClr val="53585F"/>
            </a:solidFill>
            <a:miter lim="400000"/>
            <a:tailEnd type="triangle"/>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4" name="Line"/>
          <p:cNvSpPr/>
          <p:nvPr/>
        </p:nvSpPr>
        <p:spPr>
          <a:xfrm flipV="1">
            <a:off x="5930525"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5" name="Line"/>
          <p:cNvSpPr/>
          <p:nvPr/>
        </p:nvSpPr>
        <p:spPr>
          <a:xfrm flipV="1">
            <a:off x="7037670"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6" name="Line"/>
          <p:cNvSpPr/>
          <p:nvPr/>
        </p:nvSpPr>
        <p:spPr>
          <a:xfrm flipV="1">
            <a:off x="8144816"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7" name="Line"/>
          <p:cNvSpPr/>
          <p:nvPr/>
        </p:nvSpPr>
        <p:spPr>
          <a:xfrm flipV="1">
            <a:off x="9251961"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8" name="Line"/>
          <p:cNvSpPr/>
          <p:nvPr/>
        </p:nvSpPr>
        <p:spPr>
          <a:xfrm flipV="1">
            <a:off x="10359107"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9" name="Line"/>
          <p:cNvSpPr/>
          <p:nvPr/>
        </p:nvSpPr>
        <p:spPr>
          <a:xfrm flipV="1">
            <a:off x="11466253"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12" name="Line"/>
          <p:cNvSpPr/>
          <p:nvPr/>
        </p:nvSpPr>
        <p:spPr>
          <a:xfrm flipV="1">
            <a:off x="12573398"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13" name="Line"/>
          <p:cNvSpPr/>
          <p:nvPr/>
        </p:nvSpPr>
        <p:spPr>
          <a:xfrm flipV="1">
            <a:off x="13680542"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14" name="Line"/>
          <p:cNvSpPr/>
          <p:nvPr/>
        </p:nvSpPr>
        <p:spPr>
          <a:xfrm flipV="1">
            <a:off x="15894833"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15" name="2009"/>
          <p:cNvSpPr txBox="1"/>
          <p:nvPr/>
        </p:nvSpPr>
        <p:spPr>
          <a:xfrm>
            <a:off x="5583489" y="8768855"/>
            <a:ext cx="694073"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2009</a:t>
            </a:r>
          </a:p>
        </p:txBody>
      </p:sp>
      <p:sp>
        <p:nvSpPr>
          <p:cNvPr id="16" name="2010"/>
          <p:cNvSpPr txBox="1"/>
          <p:nvPr/>
        </p:nvSpPr>
        <p:spPr>
          <a:xfrm>
            <a:off x="6690635" y="8768855"/>
            <a:ext cx="694073"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2010</a:t>
            </a:r>
          </a:p>
        </p:txBody>
      </p:sp>
      <p:sp>
        <p:nvSpPr>
          <p:cNvPr id="17" name="2011"/>
          <p:cNvSpPr txBox="1"/>
          <p:nvPr/>
        </p:nvSpPr>
        <p:spPr>
          <a:xfrm>
            <a:off x="7804876" y="8768855"/>
            <a:ext cx="679881"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2011</a:t>
            </a:r>
          </a:p>
        </p:txBody>
      </p:sp>
      <p:sp>
        <p:nvSpPr>
          <p:cNvPr id="18" name="2012"/>
          <p:cNvSpPr txBox="1"/>
          <p:nvPr/>
        </p:nvSpPr>
        <p:spPr>
          <a:xfrm>
            <a:off x="8904926" y="8768855"/>
            <a:ext cx="694073"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2012</a:t>
            </a:r>
          </a:p>
        </p:txBody>
      </p:sp>
      <p:sp>
        <p:nvSpPr>
          <p:cNvPr id="19" name="2013"/>
          <p:cNvSpPr txBox="1"/>
          <p:nvPr/>
        </p:nvSpPr>
        <p:spPr>
          <a:xfrm>
            <a:off x="10012071" y="8768855"/>
            <a:ext cx="694074"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2013</a:t>
            </a:r>
          </a:p>
        </p:txBody>
      </p:sp>
      <p:sp>
        <p:nvSpPr>
          <p:cNvPr id="20" name="2014"/>
          <p:cNvSpPr txBox="1"/>
          <p:nvPr/>
        </p:nvSpPr>
        <p:spPr>
          <a:xfrm>
            <a:off x="11119217" y="8768855"/>
            <a:ext cx="694073"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2014</a:t>
            </a:r>
          </a:p>
        </p:txBody>
      </p:sp>
      <p:sp>
        <p:nvSpPr>
          <p:cNvPr id="21" name="2015"/>
          <p:cNvSpPr txBox="1"/>
          <p:nvPr/>
        </p:nvSpPr>
        <p:spPr>
          <a:xfrm>
            <a:off x="12226363" y="8768855"/>
            <a:ext cx="694073"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2015</a:t>
            </a:r>
          </a:p>
        </p:txBody>
      </p:sp>
      <p:sp>
        <p:nvSpPr>
          <p:cNvPr id="22" name="2018"/>
          <p:cNvSpPr txBox="1"/>
          <p:nvPr/>
        </p:nvSpPr>
        <p:spPr>
          <a:xfrm>
            <a:off x="15547798" y="8768855"/>
            <a:ext cx="694073"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2018</a:t>
            </a:r>
          </a:p>
        </p:txBody>
      </p:sp>
      <p:sp>
        <p:nvSpPr>
          <p:cNvPr id="23" name="2016"/>
          <p:cNvSpPr txBox="1"/>
          <p:nvPr/>
        </p:nvSpPr>
        <p:spPr>
          <a:xfrm>
            <a:off x="13333508" y="8768855"/>
            <a:ext cx="694073"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2016</a:t>
            </a:r>
          </a:p>
        </p:txBody>
      </p:sp>
      <p:sp>
        <p:nvSpPr>
          <p:cNvPr id="24" name="Line"/>
          <p:cNvSpPr/>
          <p:nvPr/>
        </p:nvSpPr>
        <p:spPr>
          <a:xfrm flipV="1">
            <a:off x="14787688"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25" name="2017"/>
          <p:cNvSpPr txBox="1"/>
          <p:nvPr/>
        </p:nvSpPr>
        <p:spPr>
          <a:xfrm>
            <a:off x="14440653" y="8768855"/>
            <a:ext cx="694073"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2017</a:t>
            </a:r>
          </a:p>
        </p:txBody>
      </p:sp>
      <p:grpSp>
        <p:nvGrpSpPr>
          <p:cNvPr id="26" name="Group"/>
          <p:cNvGrpSpPr/>
          <p:nvPr/>
        </p:nvGrpSpPr>
        <p:grpSpPr>
          <a:xfrm>
            <a:off x="9726090" y="6948887"/>
            <a:ext cx="1606520" cy="1456317"/>
            <a:chOff x="0" y="0"/>
            <a:chExt cx="1606519" cy="1456316"/>
          </a:xfrm>
        </p:grpSpPr>
        <p:sp>
          <p:nvSpPr>
            <p:cNvPr id="27" name="Quartz-seq"/>
            <p:cNvSpPr/>
            <p:nvPr/>
          </p:nvSpPr>
          <p:spPr>
            <a:xfrm rot="17768588">
              <a:off x="-152427" y="600822"/>
              <a:ext cx="1225479" cy="424042"/>
            </a:xfrm>
            <a:custGeom>
              <a:avLst/>
              <a:gdLst/>
              <a:ahLst/>
              <a:cxnLst>
                <a:cxn ang="0">
                  <a:pos x="wd2" y="hd2"/>
                </a:cxn>
                <a:cxn ang="5400000">
                  <a:pos x="wd2" y="hd2"/>
                </a:cxn>
                <a:cxn ang="10800000">
                  <a:pos x="wd2" y="hd2"/>
                </a:cxn>
                <a:cxn ang="16200000">
                  <a:pos x="wd2" y="hd2"/>
                </a:cxn>
              </a:cxnLst>
              <a:rect l="0" t="0" r="r" b="b"/>
              <a:pathLst>
                <a:path w="21600" h="21600" extrusionOk="0">
                  <a:moveTo>
                    <a:pt x="62" y="521"/>
                  </a:moveTo>
                  <a:lnTo>
                    <a:pt x="21600" y="0"/>
                  </a:lnTo>
                  <a:lnTo>
                    <a:pt x="21538" y="21079"/>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Quartz-seq</a:t>
              </a:r>
            </a:p>
          </p:txBody>
        </p:sp>
        <p:sp>
          <p:nvSpPr>
            <p:cNvPr id="28" name="DP-seq"/>
            <p:cNvSpPr/>
            <p:nvPr/>
          </p:nvSpPr>
          <p:spPr>
            <a:xfrm rot="17768588">
              <a:off x="249386" y="771624"/>
              <a:ext cx="849989" cy="420899"/>
            </a:xfrm>
            <a:custGeom>
              <a:avLst/>
              <a:gdLst/>
              <a:ahLst/>
              <a:cxnLst>
                <a:cxn ang="0">
                  <a:pos x="wd2" y="hd2"/>
                </a:cxn>
                <a:cxn ang="5400000">
                  <a:pos x="wd2" y="hd2"/>
                </a:cxn>
                <a:cxn ang="10800000">
                  <a:pos x="wd2" y="hd2"/>
                </a:cxn>
                <a:cxn ang="16200000">
                  <a:pos x="wd2" y="hd2"/>
                </a:cxn>
              </a:cxnLst>
              <a:rect l="0" t="0" r="r" b="b"/>
              <a:pathLst>
                <a:path w="21600" h="21600" extrusionOk="0">
                  <a:moveTo>
                    <a:pt x="89" y="364"/>
                  </a:moveTo>
                  <a:lnTo>
                    <a:pt x="21600" y="0"/>
                  </a:lnTo>
                  <a:lnTo>
                    <a:pt x="21511" y="21236"/>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DP-seq</a:t>
              </a:r>
            </a:p>
          </p:txBody>
        </p:sp>
        <p:sp>
          <p:nvSpPr>
            <p:cNvPr id="29" name="Smart-seq2"/>
            <p:cNvSpPr/>
            <p:nvPr/>
          </p:nvSpPr>
          <p:spPr>
            <a:xfrm rot="17768588">
              <a:off x="397416" y="515350"/>
              <a:ext cx="1413379" cy="425616"/>
            </a:xfrm>
            <a:custGeom>
              <a:avLst/>
              <a:gdLst/>
              <a:ahLst/>
              <a:cxnLst>
                <a:cxn ang="0">
                  <a:pos x="wd2" y="hd2"/>
                </a:cxn>
                <a:cxn ang="5400000">
                  <a:pos x="wd2" y="hd2"/>
                </a:cxn>
                <a:cxn ang="10800000">
                  <a:pos x="wd2" y="hd2"/>
                </a:cxn>
                <a:cxn ang="16200000">
                  <a:pos x="wd2" y="hd2"/>
                </a:cxn>
              </a:cxnLst>
              <a:rect l="0" t="0" r="r" b="b"/>
              <a:pathLst>
                <a:path w="21600" h="21600" extrusionOk="0">
                  <a:moveTo>
                    <a:pt x="54" y="599"/>
                  </a:moveTo>
                  <a:lnTo>
                    <a:pt x="21600" y="0"/>
                  </a:lnTo>
                  <a:lnTo>
                    <a:pt x="21546" y="21001"/>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Smart-seq2</a:t>
              </a:r>
            </a:p>
          </p:txBody>
        </p:sp>
      </p:grpSp>
      <p:grpSp>
        <p:nvGrpSpPr>
          <p:cNvPr id="30" name="Group"/>
          <p:cNvGrpSpPr/>
          <p:nvPr/>
        </p:nvGrpSpPr>
        <p:grpSpPr>
          <a:xfrm>
            <a:off x="4003782" y="4448227"/>
            <a:ext cx="2952750" cy="3922583"/>
            <a:chOff x="-728980" y="0"/>
            <a:chExt cx="2952747" cy="3922582"/>
          </a:xfrm>
        </p:grpSpPr>
        <p:sp>
          <p:nvSpPr>
            <p:cNvPr id="31" name="Tang et.al."/>
            <p:cNvSpPr/>
            <p:nvPr/>
          </p:nvSpPr>
          <p:spPr>
            <a:xfrm rot="17768588">
              <a:off x="734817" y="3135258"/>
              <a:ext cx="1151227" cy="423421"/>
            </a:xfrm>
            <a:custGeom>
              <a:avLst/>
              <a:gdLst/>
              <a:ahLst/>
              <a:cxnLst>
                <a:cxn ang="0">
                  <a:pos x="wd2" y="hd2"/>
                </a:cxn>
                <a:cxn ang="5400000">
                  <a:pos x="wd2" y="hd2"/>
                </a:cxn>
                <a:cxn ang="10800000">
                  <a:pos x="wd2" y="hd2"/>
                </a:cxn>
                <a:cxn ang="16200000">
                  <a:pos x="wd2" y="hd2"/>
                </a:cxn>
              </a:cxnLst>
              <a:rect l="0" t="0" r="r" b="b"/>
              <a:pathLst>
                <a:path w="21600" h="21600" extrusionOk="0">
                  <a:moveTo>
                    <a:pt x="66" y="490"/>
                  </a:moveTo>
                  <a:lnTo>
                    <a:pt x="21600" y="0"/>
                  </a:lnTo>
                  <a:lnTo>
                    <a:pt x="21534" y="21110"/>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Tang et.al.</a:t>
              </a:r>
            </a:p>
          </p:txBody>
        </p:sp>
        <p:sp>
          <p:nvSpPr>
            <p:cNvPr id="32" name="首次实现了单个细胞转录组信息的获取。"/>
            <p:cNvSpPr txBox="1"/>
            <p:nvPr/>
          </p:nvSpPr>
          <p:spPr>
            <a:xfrm>
              <a:off x="-728980" y="0"/>
              <a:ext cx="2952747" cy="1169035"/>
            </a:xfrm>
            <a:prstGeom prst="rect">
              <a:avLst/>
            </a:prstGeom>
            <a:noFill/>
            <a:ln w="12700" cap="flat">
              <a:solidFill>
                <a:srgbClr val="000000"/>
              </a:solidFill>
              <a:custDash>
                <a:ds d="600000" sp="600000"/>
              </a:custDash>
              <a:miter lim="400000"/>
            </a:ln>
            <a:effectLst/>
          </p:spPr>
          <p:txBody>
            <a:bodyPr wrap="square" lIns="50800" tIns="50800" rIns="50800" bIns="50800" numCol="1" anchor="ctr">
              <a:noAutofit/>
            </a:bodyPr>
            <a:lstStyle>
              <a:lvl1pPr algn="l" defTabSz="457200">
                <a:lnSpc>
                  <a:spcPct val="120000"/>
                </a:lnSpc>
                <a:spcBef>
                  <a:spcPts val="200"/>
                </a:spcBef>
                <a:defRPr sz="1600" b="0"/>
              </a:lvl1pPr>
            </a:lstStyle>
            <a:p>
              <a:r>
                <a:t>The first acquisition of single cell transcriptomics information</a:t>
              </a:r>
            </a:p>
          </p:txBody>
        </p:sp>
        <p:sp>
          <p:nvSpPr>
            <p:cNvPr id="33" name="Connection Line"/>
            <p:cNvSpPr/>
            <p:nvPr/>
          </p:nvSpPr>
          <p:spPr>
            <a:xfrm>
              <a:off x="922801" y="1316995"/>
              <a:ext cx="271231" cy="1794532"/>
            </a:xfrm>
            <a:custGeom>
              <a:avLst/>
              <a:gdLst/>
              <a:ahLst/>
              <a:cxnLst>
                <a:cxn ang="0">
                  <a:pos x="wd2" y="hd2"/>
                </a:cxn>
                <a:cxn ang="5400000">
                  <a:pos x="wd2" y="hd2"/>
                </a:cxn>
                <a:cxn ang="10800000">
                  <a:pos x="wd2" y="hd2"/>
                </a:cxn>
                <a:cxn ang="16200000">
                  <a:pos x="wd2" y="hd2"/>
                </a:cxn>
              </a:cxnLst>
              <a:rect l="0" t="0" r="r" b="b"/>
              <a:pathLst>
                <a:path w="17004" h="21600" extrusionOk="0">
                  <a:moveTo>
                    <a:pt x="17004" y="21600"/>
                  </a:moveTo>
                  <a:cubicBezTo>
                    <a:pt x="-738" y="14077"/>
                    <a:pt x="-4596" y="6877"/>
                    <a:pt x="5431" y="0"/>
                  </a:cubicBezTo>
                </a:path>
              </a:pathLst>
            </a:custGeom>
            <a:noFill/>
            <a:ln w="25400" cap="flat">
              <a:solidFill>
                <a:srgbClr val="000000"/>
              </a:solidFill>
              <a:prstDash val="solid"/>
              <a:miter lim="400000"/>
            </a:ln>
            <a:effectLst/>
          </p:spPr>
          <p:txBody>
            <a:bodyPr/>
            <a:lstStyle/>
            <a:p>
              <a:endParaRPr/>
            </a:p>
          </p:txBody>
        </p:sp>
      </p:grpSp>
      <p:grpSp>
        <p:nvGrpSpPr>
          <p:cNvPr id="34" name="Group"/>
          <p:cNvGrpSpPr/>
          <p:nvPr/>
        </p:nvGrpSpPr>
        <p:grpSpPr>
          <a:xfrm>
            <a:off x="7037496" y="4448227"/>
            <a:ext cx="1757045" cy="3919882"/>
            <a:chOff x="-123190" y="0"/>
            <a:chExt cx="1757043" cy="3919881"/>
          </a:xfrm>
        </p:grpSpPr>
        <p:sp>
          <p:nvSpPr>
            <p:cNvPr id="35" name="STRT-seq"/>
            <p:cNvSpPr/>
            <p:nvPr/>
          </p:nvSpPr>
          <p:spPr>
            <a:xfrm rot="17768588">
              <a:off x="536239" y="3160167"/>
              <a:ext cx="1096465" cy="422963"/>
            </a:xfrm>
            <a:custGeom>
              <a:avLst/>
              <a:gdLst/>
              <a:ahLst/>
              <a:cxnLst>
                <a:cxn ang="0">
                  <a:pos x="wd2" y="hd2"/>
                </a:cxn>
                <a:cxn ang="5400000">
                  <a:pos x="wd2" y="hd2"/>
                </a:cxn>
                <a:cxn ang="10800000">
                  <a:pos x="wd2" y="hd2"/>
                </a:cxn>
                <a:cxn ang="16200000">
                  <a:pos x="wd2" y="hd2"/>
                </a:cxn>
              </a:cxnLst>
              <a:rect l="0" t="0" r="r" b="b"/>
              <a:pathLst>
                <a:path w="21600" h="21600" extrusionOk="0">
                  <a:moveTo>
                    <a:pt x="69" y="467"/>
                  </a:moveTo>
                  <a:lnTo>
                    <a:pt x="21600" y="0"/>
                  </a:lnTo>
                  <a:lnTo>
                    <a:pt x="21531" y="21133"/>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STRT-seq</a:t>
              </a:r>
            </a:p>
          </p:txBody>
        </p:sp>
        <p:sp>
          <p:nvSpPr>
            <p:cNvPr id="36" name="通过对5’端的测序增大了通量。"/>
            <p:cNvSpPr txBox="1"/>
            <p:nvPr/>
          </p:nvSpPr>
          <p:spPr>
            <a:xfrm>
              <a:off x="-123190" y="0"/>
              <a:ext cx="1757043" cy="1060450"/>
            </a:xfrm>
            <a:prstGeom prst="rect">
              <a:avLst/>
            </a:prstGeom>
            <a:noFill/>
            <a:ln w="12700" cap="flat">
              <a:solidFill>
                <a:srgbClr val="000000"/>
              </a:solidFill>
              <a:custDash>
                <a:ds d="600000" sp="600000"/>
              </a:custDash>
              <a:miter lim="400000"/>
            </a:ln>
            <a:effectLst/>
          </p:spPr>
          <p:txBody>
            <a:bodyPr wrap="square" lIns="50800" tIns="50800" rIns="50800" bIns="50800" numCol="1" anchor="ctr">
              <a:noAutofit/>
            </a:bodyPr>
            <a:lstStyle>
              <a:lvl1pPr algn="l" defTabSz="457200">
                <a:lnSpc>
                  <a:spcPct val="120000"/>
                </a:lnSpc>
                <a:spcBef>
                  <a:spcPts val="200"/>
                </a:spcBef>
                <a:defRPr sz="1600" b="0"/>
              </a:lvl1pPr>
            </a:lstStyle>
            <a:p>
              <a:r>
                <a:rPr>
                  <a:sym typeface="+mn-ea"/>
                </a:rPr>
                <a:t>Throughput increased by 5’ end sequencing</a:t>
              </a:r>
            </a:p>
          </p:txBody>
        </p:sp>
        <p:sp>
          <p:nvSpPr>
            <p:cNvPr id="37" name="Connection Line"/>
            <p:cNvSpPr/>
            <p:nvPr/>
          </p:nvSpPr>
          <p:spPr>
            <a:xfrm>
              <a:off x="510883" y="1069990"/>
              <a:ext cx="432212" cy="2118202"/>
            </a:xfrm>
            <a:custGeom>
              <a:avLst/>
              <a:gdLst/>
              <a:ahLst/>
              <a:cxnLst>
                <a:cxn ang="0">
                  <a:pos x="wd2" y="hd2"/>
                </a:cxn>
                <a:cxn ang="5400000">
                  <a:pos x="wd2" y="hd2"/>
                </a:cxn>
                <a:cxn ang="10800000">
                  <a:pos x="wd2" y="hd2"/>
                </a:cxn>
                <a:cxn ang="16200000">
                  <a:pos x="wd2" y="hd2"/>
                </a:cxn>
              </a:cxnLst>
              <a:rect l="0" t="0" r="r" b="b"/>
              <a:pathLst>
                <a:path w="17425" h="21600" extrusionOk="0">
                  <a:moveTo>
                    <a:pt x="17425" y="21600"/>
                  </a:moveTo>
                  <a:cubicBezTo>
                    <a:pt x="352" y="15461"/>
                    <a:pt x="-4175" y="8261"/>
                    <a:pt x="3843" y="0"/>
                  </a:cubicBezTo>
                </a:path>
              </a:pathLst>
            </a:custGeom>
            <a:noFill/>
            <a:ln w="25400" cap="flat">
              <a:solidFill>
                <a:srgbClr val="000000"/>
              </a:solidFill>
              <a:prstDash val="solid"/>
              <a:miter lim="400000"/>
            </a:ln>
            <a:effectLst/>
          </p:spPr>
          <p:txBody>
            <a:bodyPr/>
            <a:lstStyle/>
            <a:p>
              <a:endParaRPr/>
            </a:p>
          </p:txBody>
        </p:sp>
      </p:grpSp>
      <p:sp>
        <p:nvSpPr>
          <p:cNvPr id="39" name="Microwell-seq"/>
          <p:cNvSpPr/>
          <p:nvPr/>
        </p:nvSpPr>
        <p:spPr>
          <a:xfrm rot="17768588">
            <a:off x="15713075" y="7416165"/>
            <a:ext cx="1518920" cy="426720"/>
          </a:xfrm>
          <a:custGeom>
            <a:avLst/>
            <a:gdLst/>
            <a:ahLst/>
            <a:cxnLst>
              <a:cxn ang="0">
                <a:pos x="wd2" y="hd2"/>
              </a:cxn>
              <a:cxn ang="5400000">
                <a:pos x="wd2" y="hd2"/>
              </a:cxn>
              <a:cxn ang="10800000">
                <a:pos x="wd2" y="hd2"/>
              </a:cxn>
              <a:cxn ang="16200000">
                <a:pos x="wd2" y="hd2"/>
              </a:cxn>
            </a:cxnLst>
            <a:rect l="0" t="0" r="r" b="b"/>
            <a:pathLst>
              <a:path w="21600" h="21600" extrusionOk="0">
                <a:moveTo>
                  <a:pt x="50" y="643"/>
                </a:moveTo>
                <a:lnTo>
                  <a:pt x="21600" y="0"/>
                </a:lnTo>
                <a:lnTo>
                  <a:pt x="21550" y="20957"/>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Microwell-seq</a:t>
            </a:r>
          </a:p>
        </p:txBody>
      </p:sp>
      <p:sp>
        <p:nvSpPr>
          <p:cNvPr id="40" name="通量进一步增加。"/>
          <p:cNvSpPr txBox="1"/>
          <p:nvPr/>
        </p:nvSpPr>
        <p:spPr>
          <a:xfrm>
            <a:off x="16348710" y="4448175"/>
            <a:ext cx="2108200" cy="545465"/>
          </a:xfrm>
          <a:prstGeom prst="rect">
            <a:avLst/>
          </a:prstGeom>
          <a:noFill/>
          <a:ln w="12700" cap="flat">
            <a:solidFill>
              <a:srgbClr val="000000"/>
            </a:solidFill>
            <a:custDash>
              <a:ds d="600000" sp="600000"/>
            </a:custDash>
            <a:miter lim="400000"/>
          </a:ln>
          <a:effectLst/>
        </p:spPr>
        <p:txBody>
          <a:bodyPr wrap="square" lIns="50800" tIns="50800" rIns="50800" bIns="50800" numCol="1" anchor="ctr">
            <a:noAutofit/>
          </a:bodyPr>
          <a:lstStyle>
            <a:lvl1pPr algn="l" defTabSz="457200">
              <a:lnSpc>
                <a:spcPct val="120000"/>
              </a:lnSpc>
              <a:spcBef>
                <a:spcPts val="200"/>
              </a:spcBef>
              <a:defRPr sz="1600" b="0"/>
            </a:lvl1pPr>
          </a:lstStyle>
          <a:p>
            <a:r>
              <a:t>Throughput increased</a:t>
            </a:r>
          </a:p>
        </p:txBody>
      </p:sp>
      <p:sp>
        <p:nvSpPr>
          <p:cNvPr id="41" name="Connection Line"/>
          <p:cNvSpPr/>
          <p:nvPr/>
        </p:nvSpPr>
        <p:spPr>
          <a:xfrm>
            <a:off x="16899255" y="5128895"/>
            <a:ext cx="451485" cy="1866900"/>
          </a:xfrm>
          <a:custGeom>
            <a:avLst/>
            <a:gdLst/>
            <a:ahLst/>
            <a:cxnLst>
              <a:cxn ang="0">
                <a:pos x="wd2" y="hd2"/>
              </a:cxn>
              <a:cxn ang="5400000">
                <a:pos x="wd2" y="hd2"/>
              </a:cxn>
              <a:cxn ang="10800000">
                <a:pos x="wd2" y="hd2"/>
              </a:cxn>
              <a:cxn ang="16200000">
                <a:pos x="wd2" y="hd2"/>
              </a:cxn>
            </a:cxnLst>
            <a:rect l="0" t="0" r="r" b="b"/>
            <a:pathLst>
              <a:path w="17591" h="21600" extrusionOk="0">
                <a:moveTo>
                  <a:pt x="0" y="21600"/>
                </a:moveTo>
                <a:cubicBezTo>
                  <a:pt x="16859" y="13066"/>
                  <a:pt x="21600" y="5866"/>
                  <a:pt x="14223" y="0"/>
                </a:cubicBezTo>
              </a:path>
            </a:pathLst>
          </a:custGeom>
          <a:noFill/>
          <a:ln w="25400" cap="flat">
            <a:solidFill>
              <a:srgbClr val="000000"/>
            </a:solidFill>
            <a:prstDash val="solid"/>
            <a:miter lim="400000"/>
          </a:ln>
          <a:effectLst/>
        </p:spPr>
        <p:txBody>
          <a:bodyPr/>
          <a:lstStyle/>
          <a:p>
            <a:endParaRPr/>
          </a:p>
        </p:txBody>
      </p:sp>
      <p:grpSp>
        <p:nvGrpSpPr>
          <p:cNvPr id="42" name="Group"/>
          <p:cNvGrpSpPr/>
          <p:nvPr/>
        </p:nvGrpSpPr>
        <p:grpSpPr>
          <a:xfrm>
            <a:off x="7945740" y="5668092"/>
            <a:ext cx="1781175" cy="2709852"/>
            <a:chOff x="-170180" y="0"/>
            <a:chExt cx="1781172" cy="2709851"/>
          </a:xfrm>
        </p:grpSpPr>
        <p:sp>
          <p:nvSpPr>
            <p:cNvPr id="43" name="Smart-seq"/>
            <p:cNvSpPr/>
            <p:nvPr/>
          </p:nvSpPr>
          <p:spPr>
            <a:xfrm rot="17768588">
              <a:off x="139040" y="1849577"/>
              <a:ext cx="1295915" cy="424633"/>
            </a:xfrm>
            <a:custGeom>
              <a:avLst/>
              <a:gdLst/>
              <a:ahLst/>
              <a:cxnLst>
                <a:cxn ang="0">
                  <a:pos x="wd2" y="hd2"/>
                </a:cxn>
                <a:cxn ang="5400000">
                  <a:pos x="wd2" y="hd2"/>
                </a:cxn>
                <a:cxn ang="10800000">
                  <a:pos x="wd2" y="hd2"/>
                </a:cxn>
                <a:cxn ang="16200000">
                  <a:pos x="wd2" y="hd2"/>
                </a:cxn>
              </a:cxnLst>
              <a:rect l="0" t="0" r="r" b="b"/>
              <a:pathLst>
                <a:path w="21600" h="21600" extrusionOk="0">
                  <a:moveTo>
                    <a:pt x="59" y="551"/>
                  </a:moveTo>
                  <a:lnTo>
                    <a:pt x="21600" y="0"/>
                  </a:lnTo>
                  <a:lnTo>
                    <a:pt x="21541" y="21049"/>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Smart-seq</a:t>
              </a:r>
            </a:p>
          </p:txBody>
        </p:sp>
        <p:sp>
          <p:nvSpPr>
            <p:cNvPr id="44" name="实现了全长预扩增。"/>
            <p:cNvSpPr txBox="1"/>
            <p:nvPr/>
          </p:nvSpPr>
          <p:spPr>
            <a:xfrm>
              <a:off x="-170180" y="0"/>
              <a:ext cx="1781172" cy="904240"/>
            </a:xfrm>
            <a:prstGeom prst="rect">
              <a:avLst/>
            </a:prstGeom>
            <a:noFill/>
            <a:ln w="12700" cap="flat">
              <a:solidFill>
                <a:srgbClr val="000000"/>
              </a:solidFill>
              <a:custDash>
                <a:ds d="600000" sp="600000"/>
              </a:custDash>
              <a:miter lim="400000"/>
            </a:ln>
            <a:effectLst/>
          </p:spPr>
          <p:txBody>
            <a:bodyPr wrap="square" lIns="50800" tIns="50800" rIns="50800" bIns="50800" numCol="1" anchor="ctr">
              <a:noAutofit/>
            </a:bodyPr>
            <a:lstStyle>
              <a:lvl1pPr algn="l" defTabSz="457200">
                <a:lnSpc>
                  <a:spcPct val="120000"/>
                </a:lnSpc>
                <a:spcBef>
                  <a:spcPts val="200"/>
                </a:spcBef>
                <a:defRPr sz="1600" b="0"/>
              </a:lvl1pPr>
            </a:lstStyle>
            <a:p>
              <a:r>
                <a:rPr>
                  <a:sym typeface="+mn-ea"/>
                </a:rPr>
                <a:t>Achieve full-length pre-amplification</a:t>
              </a:r>
            </a:p>
          </p:txBody>
        </p:sp>
        <p:sp>
          <p:nvSpPr>
            <p:cNvPr id="45" name="Connection Line"/>
            <p:cNvSpPr/>
            <p:nvPr/>
          </p:nvSpPr>
          <p:spPr>
            <a:xfrm>
              <a:off x="669889" y="995876"/>
              <a:ext cx="212536" cy="3910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179" y="12528"/>
                    <a:pt x="11979" y="5328"/>
                    <a:pt x="0" y="0"/>
                  </a:cubicBezTo>
                </a:path>
              </a:pathLst>
            </a:custGeom>
            <a:noFill/>
            <a:ln w="25400" cap="flat">
              <a:solidFill>
                <a:srgbClr val="000000"/>
              </a:solidFill>
              <a:prstDash val="solid"/>
              <a:miter lim="400000"/>
            </a:ln>
            <a:effectLst/>
          </p:spPr>
          <p:txBody>
            <a:bodyPr/>
            <a:lstStyle/>
            <a:p>
              <a:endParaRPr/>
            </a:p>
          </p:txBody>
        </p:sp>
      </p:grpSp>
      <p:grpSp>
        <p:nvGrpSpPr>
          <p:cNvPr id="46" name="Group"/>
          <p:cNvGrpSpPr/>
          <p:nvPr/>
        </p:nvGrpSpPr>
        <p:grpSpPr>
          <a:xfrm>
            <a:off x="8905240" y="4448175"/>
            <a:ext cx="2463165" cy="3914140"/>
            <a:chOff x="-10795" y="-173990"/>
            <a:chExt cx="2463163" cy="4088081"/>
          </a:xfrm>
        </p:grpSpPr>
        <p:sp>
          <p:nvSpPr>
            <p:cNvPr id="47" name="CEL-seq"/>
            <p:cNvSpPr/>
            <p:nvPr/>
          </p:nvSpPr>
          <p:spPr>
            <a:xfrm rot="17768588">
              <a:off x="-84416" y="3213600"/>
              <a:ext cx="979002" cy="421979"/>
            </a:xfrm>
            <a:custGeom>
              <a:avLst/>
              <a:gdLst/>
              <a:ahLst/>
              <a:cxnLst>
                <a:cxn ang="0">
                  <a:pos x="wd2" y="hd2"/>
                </a:cxn>
                <a:cxn ang="5400000">
                  <a:pos x="wd2" y="hd2"/>
                </a:cxn>
                <a:cxn ang="10800000">
                  <a:pos x="wd2" y="hd2"/>
                </a:cxn>
                <a:cxn ang="16200000">
                  <a:pos x="wd2" y="hd2"/>
                </a:cxn>
              </a:cxnLst>
              <a:rect l="0" t="0" r="r" b="b"/>
              <a:pathLst>
                <a:path w="21600" h="21600" extrusionOk="0">
                  <a:moveTo>
                    <a:pt x="77" y="418"/>
                  </a:moveTo>
                  <a:lnTo>
                    <a:pt x="21600" y="0"/>
                  </a:lnTo>
                  <a:lnTo>
                    <a:pt x="21523" y="21182"/>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CEL-seq</a:t>
              </a:r>
            </a:p>
          </p:txBody>
        </p:sp>
        <p:sp>
          <p:nvSpPr>
            <p:cNvPr id="48" name="引入IVT方法以控制PCR引入的误差。"/>
            <p:cNvSpPr txBox="1"/>
            <p:nvPr/>
          </p:nvSpPr>
          <p:spPr>
            <a:xfrm>
              <a:off x="-10795" y="-173990"/>
              <a:ext cx="2463163" cy="1078229"/>
            </a:xfrm>
            <a:prstGeom prst="rect">
              <a:avLst/>
            </a:prstGeom>
            <a:noFill/>
            <a:ln w="12700" cap="flat">
              <a:solidFill>
                <a:srgbClr val="000000"/>
              </a:solidFill>
              <a:custDash>
                <a:ds d="600000" sp="600000"/>
              </a:custDash>
              <a:miter lim="400000"/>
            </a:ln>
            <a:effectLst/>
          </p:spPr>
          <p:txBody>
            <a:bodyPr wrap="square" lIns="50800" tIns="50800" rIns="50800" bIns="50800" numCol="1" anchor="ctr">
              <a:noAutofit/>
            </a:bodyPr>
            <a:lstStyle>
              <a:lvl1pPr algn="l" defTabSz="457200">
                <a:lnSpc>
                  <a:spcPct val="120000"/>
                </a:lnSpc>
                <a:spcBef>
                  <a:spcPts val="200"/>
                </a:spcBef>
                <a:defRPr sz="1600" b="0"/>
              </a:lvl1pPr>
            </a:lstStyle>
            <a:p>
              <a:r>
                <a:rPr>
                  <a:sym typeface="+mn-ea"/>
                </a:rPr>
                <a:t>The IVT method was introduced to control the errors introduced by PCR.</a:t>
              </a:r>
            </a:p>
          </p:txBody>
        </p:sp>
        <p:sp>
          <p:nvSpPr>
            <p:cNvPr id="49" name="Connection Line"/>
            <p:cNvSpPr/>
            <p:nvPr/>
          </p:nvSpPr>
          <p:spPr>
            <a:xfrm>
              <a:off x="702132" y="1060303"/>
              <a:ext cx="387103" cy="1967618"/>
            </a:xfrm>
            <a:custGeom>
              <a:avLst/>
              <a:gdLst/>
              <a:ahLst/>
              <a:cxnLst>
                <a:cxn ang="0">
                  <a:pos x="wd2" y="hd2"/>
                </a:cxn>
                <a:cxn ang="5400000">
                  <a:pos x="wd2" y="hd2"/>
                </a:cxn>
                <a:cxn ang="10800000">
                  <a:pos x="wd2" y="hd2"/>
                </a:cxn>
                <a:cxn ang="16200000">
                  <a:pos x="wd2" y="hd2"/>
                </a:cxn>
              </a:cxnLst>
              <a:rect l="0" t="0" r="r" b="b"/>
              <a:pathLst>
                <a:path w="17001" h="21600" extrusionOk="0">
                  <a:moveTo>
                    <a:pt x="0" y="21600"/>
                  </a:moveTo>
                  <a:cubicBezTo>
                    <a:pt x="17749" y="14648"/>
                    <a:pt x="21600" y="7448"/>
                    <a:pt x="11554" y="0"/>
                  </a:cubicBezTo>
                </a:path>
              </a:pathLst>
            </a:custGeom>
            <a:noFill/>
            <a:ln w="25400" cap="flat">
              <a:solidFill>
                <a:srgbClr val="000000"/>
              </a:solidFill>
              <a:prstDash val="solid"/>
              <a:miter lim="400000"/>
            </a:ln>
            <a:effectLst/>
          </p:spPr>
          <p:txBody>
            <a:bodyPr/>
            <a:lstStyle/>
            <a:p>
              <a:endParaRPr/>
            </a:p>
          </p:txBody>
        </p:sp>
      </p:grpSp>
      <p:sp>
        <p:nvSpPr>
          <p:cNvPr id="51" name="STRT-seq UMI"/>
          <p:cNvSpPr/>
          <p:nvPr/>
        </p:nvSpPr>
        <p:spPr>
          <a:xfrm rot="17768588">
            <a:off x="10662285" y="7405370"/>
            <a:ext cx="1542415" cy="426720"/>
          </a:xfrm>
          <a:custGeom>
            <a:avLst/>
            <a:gdLst/>
            <a:ahLst/>
            <a:cxnLst>
              <a:cxn ang="0">
                <a:pos x="wd2" y="hd2"/>
              </a:cxn>
              <a:cxn ang="5400000">
                <a:pos x="wd2" y="hd2"/>
              </a:cxn>
              <a:cxn ang="10800000">
                <a:pos x="wd2" y="hd2"/>
              </a:cxn>
              <a:cxn ang="16200000">
                <a:pos x="wd2" y="hd2"/>
              </a:cxn>
            </a:cxnLst>
            <a:rect l="0" t="0" r="r" b="b"/>
            <a:pathLst>
              <a:path w="21600" h="21600" extrusionOk="0">
                <a:moveTo>
                  <a:pt x="49" y="652"/>
                </a:moveTo>
                <a:lnTo>
                  <a:pt x="21600" y="0"/>
                </a:lnTo>
                <a:lnTo>
                  <a:pt x="21551" y="20948"/>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STRT-seq UMI</a:t>
            </a:r>
          </a:p>
        </p:txBody>
      </p:sp>
      <p:sp>
        <p:nvSpPr>
          <p:cNvPr id="52" name="首次引入UMI。"/>
          <p:cNvSpPr txBox="1"/>
          <p:nvPr/>
        </p:nvSpPr>
        <p:spPr>
          <a:xfrm>
            <a:off x="11502390" y="4448175"/>
            <a:ext cx="1245870" cy="545465"/>
          </a:xfrm>
          <a:prstGeom prst="rect">
            <a:avLst/>
          </a:prstGeom>
          <a:noFill/>
          <a:ln w="12700" cap="flat">
            <a:solidFill>
              <a:srgbClr val="000000"/>
            </a:solidFill>
            <a:custDash>
              <a:ds d="600000" sp="600000"/>
            </a:custDash>
            <a:miter lim="400000"/>
          </a:ln>
          <a:effectLst/>
        </p:spPr>
        <p:txBody>
          <a:bodyPr wrap="square" lIns="50800" tIns="50800" rIns="50800" bIns="50800" numCol="1" anchor="ctr">
            <a:noAutofit/>
          </a:bodyPr>
          <a:lstStyle>
            <a:lvl1pPr algn="l" defTabSz="457200">
              <a:lnSpc>
                <a:spcPct val="120000"/>
              </a:lnSpc>
              <a:spcBef>
                <a:spcPts val="200"/>
              </a:spcBef>
              <a:defRPr sz="1600" b="0"/>
            </a:lvl1pPr>
          </a:lstStyle>
          <a:p>
            <a:r>
              <a:rPr>
                <a:sym typeface="+mn-ea"/>
              </a:rPr>
              <a:t>Introduced UMI</a:t>
            </a:r>
            <a:r>
              <a:t>。</a:t>
            </a:r>
          </a:p>
        </p:txBody>
      </p:sp>
      <p:sp>
        <p:nvSpPr>
          <p:cNvPr id="53" name="Connection Line"/>
          <p:cNvSpPr/>
          <p:nvPr/>
        </p:nvSpPr>
        <p:spPr>
          <a:xfrm>
            <a:off x="11369040" y="5160645"/>
            <a:ext cx="537845" cy="2073910"/>
          </a:xfrm>
          <a:custGeom>
            <a:avLst/>
            <a:gdLst/>
            <a:ahLst/>
            <a:cxnLst>
              <a:cxn ang="0">
                <a:pos x="wd2" y="hd2"/>
              </a:cxn>
              <a:cxn ang="5400000">
                <a:pos x="wd2" y="hd2"/>
              </a:cxn>
              <a:cxn ang="10800000">
                <a:pos x="wd2" y="hd2"/>
              </a:cxn>
              <a:cxn ang="16200000">
                <a:pos x="wd2" y="hd2"/>
              </a:cxn>
            </a:cxnLst>
            <a:rect l="0" t="0" r="r" b="b"/>
            <a:pathLst>
              <a:path w="19383" h="21600" extrusionOk="0">
                <a:moveTo>
                  <a:pt x="697" y="21600"/>
                </a:moveTo>
                <a:cubicBezTo>
                  <a:pt x="-2217" y="11761"/>
                  <a:pt x="4012" y="4561"/>
                  <a:pt x="19383" y="0"/>
                </a:cubicBezTo>
              </a:path>
            </a:pathLst>
          </a:custGeom>
          <a:noFill/>
          <a:ln w="25400" cap="flat">
            <a:solidFill>
              <a:srgbClr val="000000"/>
            </a:solidFill>
            <a:prstDash val="solid"/>
            <a:miter lim="400000"/>
          </a:ln>
          <a:effectLst/>
        </p:spPr>
        <p:txBody>
          <a:bodyPr/>
          <a:lstStyle/>
          <a:p>
            <a:endParaRPr/>
          </a:p>
        </p:txBody>
      </p:sp>
      <p:grpSp>
        <p:nvGrpSpPr>
          <p:cNvPr id="54" name="Group"/>
          <p:cNvGrpSpPr/>
          <p:nvPr/>
        </p:nvGrpSpPr>
        <p:grpSpPr>
          <a:xfrm>
            <a:off x="11432775" y="5838055"/>
            <a:ext cx="1668954" cy="2546246"/>
            <a:chOff x="237951" y="0"/>
            <a:chExt cx="1668953" cy="2546245"/>
          </a:xfrm>
        </p:grpSpPr>
        <p:sp>
          <p:nvSpPr>
            <p:cNvPr id="55" name="MARS-seq"/>
            <p:cNvSpPr/>
            <p:nvPr/>
          </p:nvSpPr>
          <p:spPr>
            <a:xfrm rot="17768588">
              <a:off x="-139451" y="1733045"/>
              <a:ext cx="1178452" cy="423649"/>
            </a:xfrm>
            <a:custGeom>
              <a:avLst/>
              <a:gdLst/>
              <a:ahLst/>
              <a:cxnLst>
                <a:cxn ang="0">
                  <a:pos x="wd2" y="hd2"/>
                </a:cxn>
                <a:cxn ang="5400000">
                  <a:pos x="wd2" y="hd2"/>
                </a:cxn>
                <a:cxn ang="10800000">
                  <a:pos x="wd2" y="hd2"/>
                </a:cxn>
                <a:cxn ang="16200000">
                  <a:pos x="wd2" y="hd2"/>
                </a:cxn>
              </a:cxnLst>
              <a:rect l="0" t="0" r="r" b="b"/>
              <a:pathLst>
                <a:path w="21600" h="21600" extrusionOk="0">
                  <a:moveTo>
                    <a:pt x="64" y="502"/>
                  </a:moveTo>
                  <a:lnTo>
                    <a:pt x="21600" y="0"/>
                  </a:lnTo>
                  <a:lnTo>
                    <a:pt x="21536" y="21098"/>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MARS-seq</a:t>
              </a:r>
            </a:p>
          </p:txBody>
        </p:sp>
        <p:sp>
          <p:nvSpPr>
            <p:cNvPr id="56" name="CEL-seq UMI"/>
            <p:cNvSpPr/>
            <p:nvPr/>
          </p:nvSpPr>
          <p:spPr>
            <a:xfrm rot="17768588">
              <a:off x="31978" y="1620976"/>
              <a:ext cx="1424826" cy="425712"/>
            </a:xfrm>
            <a:custGeom>
              <a:avLst/>
              <a:gdLst/>
              <a:ahLst/>
              <a:cxnLst>
                <a:cxn ang="0">
                  <a:pos x="wd2" y="hd2"/>
                </a:cxn>
                <a:cxn ang="5400000">
                  <a:pos x="wd2" y="hd2"/>
                </a:cxn>
                <a:cxn ang="10800000">
                  <a:pos x="wd2" y="hd2"/>
                </a:cxn>
                <a:cxn ang="16200000">
                  <a:pos x="wd2" y="hd2"/>
                </a:cxn>
              </a:cxnLst>
              <a:rect l="0" t="0" r="r" b="b"/>
              <a:pathLst>
                <a:path w="21600" h="21600" extrusionOk="0">
                  <a:moveTo>
                    <a:pt x="53" y="604"/>
                  </a:moveTo>
                  <a:lnTo>
                    <a:pt x="21600" y="0"/>
                  </a:lnTo>
                  <a:lnTo>
                    <a:pt x="21547" y="20996"/>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CEL-seq UMI</a:t>
              </a:r>
            </a:p>
          </p:txBody>
        </p:sp>
        <p:sp>
          <p:nvSpPr>
            <p:cNvPr id="57" name="SCRB-seq"/>
            <p:cNvSpPr/>
            <p:nvPr/>
          </p:nvSpPr>
          <p:spPr>
            <a:xfrm rot="17768588">
              <a:off x="406396" y="1743694"/>
              <a:ext cx="1155043" cy="423453"/>
            </a:xfrm>
            <a:custGeom>
              <a:avLst/>
              <a:gdLst/>
              <a:ahLst/>
              <a:cxnLst>
                <a:cxn ang="0">
                  <a:pos x="wd2" y="hd2"/>
                </a:cxn>
                <a:cxn ang="5400000">
                  <a:pos x="wd2" y="hd2"/>
                </a:cxn>
                <a:cxn ang="10800000">
                  <a:pos x="wd2" y="hd2"/>
                </a:cxn>
                <a:cxn ang="16200000">
                  <a:pos x="wd2" y="hd2"/>
                </a:cxn>
              </a:cxnLst>
              <a:rect l="0" t="0" r="r" b="b"/>
              <a:pathLst>
                <a:path w="21600" h="21600" extrusionOk="0">
                  <a:moveTo>
                    <a:pt x="66" y="492"/>
                  </a:moveTo>
                  <a:lnTo>
                    <a:pt x="21600" y="0"/>
                  </a:lnTo>
                  <a:lnTo>
                    <a:pt x="21534" y="21108"/>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SCRB-seq</a:t>
              </a:r>
            </a:p>
          </p:txBody>
        </p:sp>
        <p:sp>
          <p:nvSpPr>
            <p:cNvPr id="58" name="Cyto-seq"/>
            <p:cNvSpPr/>
            <p:nvPr/>
          </p:nvSpPr>
          <p:spPr>
            <a:xfrm rot="17768588">
              <a:off x="788786" y="1802427"/>
              <a:ext cx="1025926" cy="422371"/>
            </a:xfrm>
            <a:custGeom>
              <a:avLst/>
              <a:gdLst/>
              <a:ahLst/>
              <a:cxnLst>
                <a:cxn ang="0">
                  <a:pos x="wd2" y="hd2"/>
                </a:cxn>
                <a:cxn ang="5400000">
                  <a:pos x="wd2" y="hd2"/>
                </a:cxn>
                <a:cxn ang="10800000">
                  <a:pos x="wd2" y="hd2"/>
                </a:cxn>
                <a:cxn ang="16200000">
                  <a:pos x="wd2" y="hd2"/>
                </a:cxn>
              </a:cxnLst>
              <a:rect l="0" t="0" r="r" b="b"/>
              <a:pathLst>
                <a:path w="21600" h="21600" extrusionOk="0">
                  <a:moveTo>
                    <a:pt x="74" y="438"/>
                  </a:moveTo>
                  <a:lnTo>
                    <a:pt x="21600" y="0"/>
                  </a:lnTo>
                  <a:lnTo>
                    <a:pt x="21526" y="21162"/>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Cyto-seq</a:t>
              </a:r>
            </a:p>
          </p:txBody>
        </p:sp>
        <p:sp>
          <p:nvSpPr>
            <p:cNvPr id="59" name="SC3-seq"/>
            <p:cNvSpPr/>
            <p:nvPr/>
          </p:nvSpPr>
          <p:spPr>
            <a:xfrm rot="17768588">
              <a:off x="1098648" y="1829025"/>
              <a:ext cx="967452" cy="421882"/>
            </a:xfrm>
            <a:custGeom>
              <a:avLst/>
              <a:gdLst/>
              <a:ahLst/>
              <a:cxnLst>
                <a:cxn ang="0">
                  <a:pos x="wd2" y="hd2"/>
                </a:cxn>
                <a:cxn ang="5400000">
                  <a:pos x="wd2" y="hd2"/>
                </a:cxn>
                <a:cxn ang="10800000">
                  <a:pos x="wd2" y="hd2"/>
                </a:cxn>
                <a:cxn ang="16200000">
                  <a:pos x="wd2" y="hd2"/>
                </a:cxn>
              </a:cxnLst>
              <a:rect l="0" t="0" r="r" b="b"/>
              <a:pathLst>
                <a:path w="21600" h="21600" extrusionOk="0">
                  <a:moveTo>
                    <a:pt x="78" y="413"/>
                  </a:moveTo>
                  <a:lnTo>
                    <a:pt x="21600" y="0"/>
                  </a:lnTo>
                  <a:lnTo>
                    <a:pt x="21522" y="21187"/>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SC3-seq</a:t>
              </a:r>
            </a:p>
          </p:txBody>
        </p:sp>
        <p:sp>
          <p:nvSpPr>
            <p:cNvPr id="60" name="通量增加。"/>
            <p:cNvSpPr txBox="1"/>
            <p:nvPr/>
          </p:nvSpPr>
          <p:spPr>
            <a:xfrm>
              <a:off x="618490" y="0"/>
              <a:ext cx="1288414" cy="545465"/>
            </a:xfrm>
            <a:prstGeom prst="rect">
              <a:avLst/>
            </a:prstGeom>
            <a:noFill/>
            <a:ln w="12700" cap="flat">
              <a:solidFill>
                <a:srgbClr val="000000"/>
              </a:solidFill>
              <a:custDash>
                <a:ds d="600000" sp="600000"/>
              </a:custDash>
              <a:miter lim="400000"/>
            </a:ln>
            <a:effectLst/>
          </p:spPr>
          <p:txBody>
            <a:bodyPr wrap="square" lIns="50800" tIns="50800" rIns="50800" bIns="50800" numCol="1" anchor="ctr">
              <a:noAutofit/>
            </a:bodyPr>
            <a:lstStyle>
              <a:lvl1pPr algn="l" defTabSz="457200">
                <a:lnSpc>
                  <a:spcPct val="120000"/>
                </a:lnSpc>
                <a:spcBef>
                  <a:spcPts val="200"/>
                </a:spcBef>
                <a:defRPr sz="1600" b="0"/>
              </a:lvl1pPr>
            </a:lstStyle>
            <a:p>
              <a:r>
                <a:t>Throughput increased</a:t>
              </a:r>
            </a:p>
          </p:txBody>
        </p:sp>
        <p:sp>
          <p:nvSpPr>
            <p:cNvPr id="61" name="Connection Line"/>
            <p:cNvSpPr/>
            <p:nvPr/>
          </p:nvSpPr>
          <p:spPr>
            <a:xfrm>
              <a:off x="1313512" y="609415"/>
              <a:ext cx="240117" cy="927828"/>
            </a:xfrm>
            <a:custGeom>
              <a:avLst/>
              <a:gdLst/>
              <a:ahLst/>
              <a:cxnLst>
                <a:cxn ang="0">
                  <a:pos x="wd2" y="hd2"/>
                </a:cxn>
                <a:cxn ang="5400000">
                  <a:pos x="wd2" y="hd2"/>
                </a:cxn>
                <a:cxn ang="10800000">
                  <a:pos x="wd2" y="hd2"/>
                </a:cxn>
                <a:cxn ang="16200000">
                  <a:pos x="wd2" y="hd2"/>
                </a:cxn>
              </a:cxnLst>
              <a:rect l="0" t="0" r="r" b="b"/>
              <a:pathLst>
                <a:path w="17251" h="21600" extrusionOk="0">
                  <a:moveTo>
                    <a:pt x="12830" y="21600"/>
                  </a:moveTo>
                  <a:cubicBezTo>
                    <a:pt x="21600" y="11758"/>
                    <a:pt x="17323" y="4558"/>
                    <a:pt x="0" y="0"/>
                  </a:cubicBezTo>
                </a:path>
              </a:pathLst>
            </a:custGeom>
            <a:noFill/>
            <a:ln w="25400" cap="flat">
              <a:solidFill>
                <a:srgbClr val="000000"/>
              </a:solidFill>
              <a:prstDash val="solid"/>
              <a:miter lim="400000"/>
            </a:ln>
            <a:effectLst/>
          </p:spPr>
          <p:txBody>
            <a:bodyPr/>
            <a:lstStyle/>
            <a:p>
              <a:endParaRPr/>
            </a:p>
          </p:txBody>
        </p:sp>
      </p:grpSp>
      <p:grpSp>
        <p:nvGrpSpPr>
          <p:cNvPr id="62" name="Group"/>
          <p:cNvGrpSpPr/>
          <p:nvPr/>
        </p:nvGrpSpPr>
        <p:grpSpPr>
          <a:xfrm>
            <a:off x="12664629" y="4448227"/>
            <a:ext cx="3390102" cy="3956977"/>
            <a:chOff x="0" y="0"/>
            <a:chExt cx="3390101" cy="3956976"/>
          </a:xfrm>
        </p:grpSpPr>
        <p:sp>
          <p:nvSpPr>
            <p:cNvPr id="63" name="Drop-seq"/>
            <p:cNvSpPr/>
            <p:nvPr/>
          </p:nvSpPr>
          <p:spPr>
            <a:xfrm rot="17768588">
              <a:off x="-103823" y="3181606"/>
              <a:ext cx="1049336" cy="422567"/>
            </a:xfrm>
            <a:custGeom>
              <a:avLst/>
              <a:gdLst/>
              <a:ahLst/>
              <a:cxnLst>
                <a:cxn ang="0">
                  <a:pos x="wd2" y="hd2"/>
                </a:cxn>
                <a:cxn ang="5400000">
                  <a:pos x="wd2" y="hd2"/>
                </a:cxn>
                <a:cxn ang="10800000">
                  <a:pos x="wd2" y="hd2"/>
                </a:cxn>
                <a:cxn ang="16200000">
                  <a:pos x="wd2" y="hd2"/>
                </a:cxn>
              </a:cxnLst>
              <a:rect l="0" t="0" r="r" b="b"/>
              <a:pathLst>
                <a:path w="21600" h="21600" extrusionOk="0">
                  <a:moveTo>
                    <a:pt x="72" y="448"/>
                  </a:moveTo>
                  <a:lnTo>
                    <a:pt x="21600" y="0"/>
                  </a:lnTo>
                  <a:lnTo>
                    <a:pt x="21528" y="21152"/>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Drop-seq</a:t>
              </a:r>
            </a:p>
          </p:txBody>
        </p:sp>
        <p:sp>
          <p:nvSpPr>
            <p:cNvPr id="128" name="inDrop"/>
            <p:cNvSpPr/>
            <p:nvPr/>
          </p:nvSpPr>
          <p:spPr>
            <a:xfrm rot="17768588">
              <a:off x="288091" y="3293770"/>
              <a:ext cx="802756" cy="420503"/>
            </a:xfrm>
            <a:custGeom>
              <a:avLst/>
              <a:gdLst/>
              <a:ahLst/>
              <a:cxnLst>
                <a:cxn ang="0">
                  <a:pos x="wd2" y="hd2"/>
                </a:cxn>
                <a:cxn ang="5400000">
                  <a:pos x="wd2" y="hd2"/>
                </a:cxn>
                <a:cxn ang="10800000">
                  <a:pos x="wd2" y="hd2"/>
                </a:cxn>
                <a:cxn ang="16200000">
                  <a:pos x="wd2" y="hd2"/>
                </a:cxn>
              </a:cxnLst>
              <a:rect l="0" t="0" r="r" b="b"/>
              <a:pathLst>
                <a:path w="21600" h="21600" extrusionOk="0">
                  <a:moveTo>
                    <a:pt x="94" y="344"/>
                  </a:moveTo>
                  <a:lnTo>
                    <a:pt x="21600" y="0"/>
                  </a:lnTo>
                  <a:lnTo>
                    <a:pt x="21506" y="21256"/>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inDrop</a:t>
              </a:r>
            </a:p>
          </p:txBody>
        </p:sp>
        <p:sp>
          <p:nvSpPr>
            <p:cNvPr id="129" name="微流控技术与cell barcode技术相结合，减少成本提高通量。"/>
            <p:cNvSpPr txBox="1"/>
            <p:nvPr/>
          </p:nvSpPr>
          <p:spPr>
            <a:xfrm>
              <a:off x="336906" y="0"/>
              <a:ext cx="3053196" cy="1169338"/>
            </a:xfrm>
            <a:prstGeom prst="rect">
              <a:avLst/>
            </a:prstGeom>
            <a:noFill/>
            <a:ln w="12700" cap="flat">
              <a:solidFill>
                <a:srgbClr val="000000"/>
              </a:solidFill>
              <a:custDash>
                <a:ds d="600000" sp="600000"/>
              </a:custDash>
              <a:miter lim="400000"/>
            </a:ln>
            <a:effectLst/>
          </p:spPr>
          <p:txBody>
            <a:bodyPr wrap="square" lIns="50800" tIns="50800" rIns="50800" bIns="50800" numCol="1" anchor="ctr">
              <a:noAutofit/>
            </a:bodyPr>
            <a:lstStyle>
              <a:lvl1pPr algn="l" defTabSz="457200">
                <a:lnSpc>
                  <a:spcPct val="120000"/>
                </a:lnSpc>
                <a:spcBef>
                  <a:spcPts val="200"/>
                </a:spcBef>
                <a:defRPr sz="1600" b="0"/>
              </a:lvl1pPr>
            </a:lstStyle>
            <a:p>
              <a:r>
                <a:t>The combination of microfluidic technology and cell barcode technology reduces costs and increases throughput.</a:t>
              </a:r>
            </a:p>
          </p:txBody>
        </p:sp>
        <p:sp>
          <p:nvSpPr>
            <p:cNvPr id="130" name="Connection Line"/>
            <p:cNvSpPr/>
            <p:nvPr/>
          </p:nvSpPr>
          <p:spPr>
            <a:xfrm>
              <a:off x="748626" y="1287732"/>
              <a:ext cx="720305" cy="16846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164" y="13267"/>
                    <a:pt x="21364" y="6067"/>
                    <a:pt x="21600" y="0"/>
                  </a:cubicBezTo>
                </a:path>
              </a:pathLst>
            </a:custGeom>
            <a:noFill/>
            <a:ln w="25400" cap="flat">
              <a:solidFill>
                <a:srgbClr val="000000"/>
              </a:solidFill>
              <a:prstDash val="solid"/>
              <a:miter lim="400000"/>
            </a:ln>
            <a:effectLst/>
          </p:spPr>
          <p:txBody>
            <a:bodyPr/>
            <a:lstStyle/>
            <a:p>
              <a:endParaRPr/>
            </a:p>
          </p:txBody>
        </p:sp>
        <p:sp>
          <p:nvSpPr>
            <p:cNvPr id="131" name="10x genomics"/>
            <p:cNvSpPr/>
            <p:nvPr/>
          </p:nvSpPr>
          <p:spPr>
            <a:xfrm rot="17768588">
              <a:off x="397446" y="2967833"/>
              <a:ext cx="1519291" cy="426503"/>
            </a:xfrm>
            <a:custGeom>
              <a:avLst/>
              <a:gdLst/>
              <a:ahLst/>
              <a:cxnLst>
                <a:cxn ang="0">
                  <a:pos x="wd2" y="hd2"/>
                </a:cxn>
                <a:cxn ang="5400000">
                  <a:pos x="wd2" y="hd2"/>
                </a:cxn>
                <a:cxn ang="10800000">
                  <a:pos x="wd2" y="hd2"/>
                </a:cxn>
                <a:cxn ang="16200000">
                  <a:pos x="wd2" y="hd2"/>
                </a:cxn>
              </a:cxnLst>
              <a:rect l="0" t="0" r="r" b="b"/>
              <a:pathLst>
                <a:path w="21600" h="21600" extrusionOk="0">
                  <a:moveTo>
                    <a:pt x="50" y="643"/>
                  </a:moveTo>
                  <a:lnTo>
                    <a:pt x="21600" y="0"/>
                  </a:lnTo>
                  <a:lnTo>
                    <a:pt x="21550" y="20957"/>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10x genomics</a:t>
              </a:r>
            </a:p>
          </p:txBody>
        </p:sp>
      </p:grpSp>
      <p:sp>
        <p:nvSpPr>
          <p:cNvPr id="132" name="Line"/>
          <p:cNvSpPr/>
          <p:nvPr/>
        </p:nvSpPr>
        <p:spPr>
          <a:xfrm flipV="1">
            <a:off x="18109124"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133" name="2020"/>
          <p:cNvSpPr txBox="1"/>
          <p:nvPr/>
        </p:nvSpPr>
        <p:spPr>
          <a:xfrm>
            <a:off x="17762089" y="8768855"/>
            <a:ext cx="694073"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2020</a:t>
            </a:r>
          </a:p>
        </p:txBody>
      </p:sp>
      <p:sp>
        <p:nvSpPr>
          <p:cNvPr id="134" name="Line"/>
          <p:cNvSpPr/>
          <p:nvPr/>
        </p:nvSpPr>
        <p:spPr>
          <a:xfrm flipV="1">
            <a:off x="17001978" y="8456424"/>
            <a:ext cx="1" cy="318061"/>
          </a:xfrm>
          <a:prstGeom prst="line">
            <a:avLst/>
          </a:prstGeom>
          <a:ln w="63500">
            <a:solidFill>
              <a:srgbClr val="53585F"/>
            </a:solidFill>
            <a:miter lim="400000"/>
          </a:ln>
        </p:spPr>
        <p:txBody>
          <a:bodyPr lIns="50800" tIns="50800" rIns="50800" bIns="50800" anchor="ctr"/>
          <a:lstStyle/>
          <a:p>
            <a:pPr defTabSz="584200">
              <a:defRPr sz="2400" b="0">
                <a:latin typeface="Helvetica Light"/>
                <a:ea typeface="Helvetica Light"/>
                <a:cs typeface="Helvetica Light"/>
                <a:sym typeface="Helvetica Light"/>
              </a:defRPr>
            </a:pPr>
            <a:endParaRPr/>
          </a:p>
        </p:txBody>
      </p:sp>
      <p:sp>
        <p:nvSpPr>
          <p:cNvPr id="135" name="2019"/>
          <p:cNvSpPr txBox="1"/>
          <p:nvPr/>
        </p:nvSpPr>
        <p:spPr>
          <a:xfrm>
            <a:off x="16654944" y="8768855"/>
            <a:ext cx="694073" cy="498918"/>
          </a:xfrm>
          <a:prstGeom prst="rect">
            <a:avLst/>
          </a:prstGeom>
          <a:ln w="12700">
            <a:miter lim="400000"/>
          </a:ln>
        </p:spPr>
        <p:txBody>
          <a:bodyPr lIns="50800" tIns="50800" rIns="50800" bIns="50800" anchor="ctr"/>
          <a:lstStyle>
            <a:lvl1pPr defTabSz="584200">
              <a:defRPr sz="2000">
                <a:latin typeface="Helvetica"/>
                <a:ea typeface="Helvetica"/>
                <a:cs typeface="Helvetica"/>
                <a:sym typeface="Helvetica"/>
              </a:defRPr>
            </a:lvl1pPr>
          </a:lstStyle>
          <a:p>
            <a:r>
              <a:t>2019</a:t>
            </a:r>
          </a:p>
        </p:txBody>
      </p:sp>
      <p:grpSp>
        <p:nvGrpSpPr>
          <p:cNvPr id="136" name="Group"/>
          <p:cNvGrpSpPr/>
          <p:nvPr/>
        </p:nvGrpSpPr>
        <p:grpSpPr>
          <a:xfrm>
            <a:off x="13763846" y="5847323"/>
            <a:ext cx="2778630" cy="2523106"/>
            <a:chOff x="173484" y="0"/>
            <a:chExt cx="2778628" cy="2523104"/>
          </a:xfrm>
        </p:grpSpPr>
        <p:sp>
          <p:nvSpPr>
            <p:cNvPr id="137" name="Div-seq"/>
            <p:cNvSpPr/>
            <p:nvPr/>
          </p:nvSpPr>
          <p:spPr>
            <a:xfrm rot="17768588">
              <a:off x="-58549" y="1857146"/>
              <a:ext cx="885259" cy="421194"/>
            </a:xfrm>
            <a:custGeom>
              <a:avLst/>
              <a:gdLst/>
              <a:ahLst/>
              <a:cxnLst>
                <a:cxn ang="0">
                  <a:pos x="wd2" y="hd2"/>
                </a:cxn>
                <a:cxn ang="5400000">
                  <a:pos x="wd2" y="hd2"/>
                </a:cxn>
                <a:cxn ang="10800000">
                  <a:pos x="wd2" y="hd2"/>
                </a:cxn>
                <a:cxn ang="16200000">
                  <a:pos x="wd2" y="hd2"/>
                </a:cxn>
              </a:cxnLst>
              <a:rect l="0" t="0" r="r" b="b"/>
              <a:pathLst>
                <a:path w="21600" h="21600" extrusionOk="0">
                  <a:moveTo>
                    <a:pt x="86" y="379"/>
                  </a:moveTo>
                  <a:lnTo>
                    <a:pt x="21600" y="0"/>
                  </a:lnTo>
                  <a:lnTo>
                    <a:pt x="21514" y="21221"/>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Div-seq</a:t>
              </a:r>
            </a:p>
          </p:txBody>
        </p:sp>
        <p:sp>
          <p:nvSpPr>
            <p:cNvPr id="138" name="LCM-seq"/>
            <p:cNvSpPr/>
            <p:nvPr/>
          </p:nvSpPr>
          <p:spPr>
            <a:xfrm rot="17768588">
              <a:off x="421594" y="1798553"/>
              <a:ext cx="1014066" cy="422273"/>
            </a:xfrm>
            <a:custGeom>
              <a:avLst/>
              <a:gdLst/>
              <a:ahLst/>
              <a:cxnLst>
                <a:cxn ang="0">
                  <a:pos x="wd2" y="hd2"/>
                </a:cxn>
                <a:cxn ang="5400000">
                  <a:pos x="wd2" y="hd2"/>
                </a:cxn>
                <a:cxn ang="10800000">
                  <a:pos x="wd2" y="hd2"/>
                </a:cxn>
                <a:cxn ang="16200000">
                  <a:pos x="wd2" y="hd2"/>
                </a:cxn>
              </a:cxnLst>
              <a:rect l="0" t="0" r="r" b="b"/>
              <a:pathLst>
                <a:path w="21600" h="21600" extrusionOk="0">
                  <a:moveTo>
                    <a:pt x="75" y="433"/>
                  </a:moveTo>
                  <a:lnTo>
                    <a:pt x="21600" y="0"/>
                  </a:lnTo>
                  <a:lnTo>
                    <a:pt x="21525" y="21167"/>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LCM-seq</a:t>
              </a:r>
            </a:p>
          </p:txBody>
        </p:sp>
        <p:sp>
          <p:nvSpPr>
            <p:cNvPr id="139" name="激光捕获实现单细胞信息获取。"/>
            <p:cNvSpPr txBox="1"/>
            <p:nvPr/>
          </p:nvSpPr>
          <p:spPr>
            <a:xfrm>
              <a:off x="763269" y="0"/>
              <a:ext cx="2188843" cy="904239"/>
            </a:xfrm>
            <a:prstGeom prst="rect">
              <a:avLst/>
            </a:prstGeom>
            <a:noFill/>
            <a:ln w="12700" cap="flat">
              <a:solidFill>
                <a:srgbClr val="000000"/>
              </a:solidFill>
              <a:custDash>
                <a:ds d="600000" sp="600000"/>
              </a:custDash>
              <a:miter lim="400000"/>
            </a:ln>
            <a:effectLst/>
          </p:spPr>
          <p:txBody>
            <a:bodyPr wrap="square" lIns="50800" tIns="50800" rIns="50800" bIns="50800" numCol="1" anchor="ctr">
              <a:noAutofit/>
            </a:bodyPr>
            <a:lstStyle>
              <a:lvl1pPr algn="l" defTabSz="457200">
                <a:lnSpc>
                  <a:spcPct val="120000"/>
                </a:lnSpc>
                <a:spcBef>
                  <a:spcPts val="200"/>
                </a:spcBef>
                <a:defRPr sz="1600" b="0"/>
              </a:lvl1pPr>
            </a:lstStyle>
            <a:p>
              <a:r>
                <a:t>Laser capture realizes single cell information acquisition.</a:t>
              </a:r>
            </a:p>
          </p:txBody>
        </p:sp>
        <p:sp>
          <p:nvSpPr>
            <p:cNvPr id="140" name="Connection Line"/>
            <p:cNvSpPr/>
            <p:nvPr/>
          </p:nvSpPr>
          <p:spPr>
            <a:xfrm>
              <a:off x="1284723" y="1048558"/>
              <a:ext cx="244221" cy="5745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048" y="14836"/>
                    <a:pt x="18248" y="7636"/>
                    <a:pt x="21600" y="0"/>
                  </a:cubicBezTo>
                </a:path>
              </a:pathLst>
            </a:custGeom>
            <a:noFill/>
            <a:ln w="25400" cap="flat">
              <a:solidFill>
                <a:srgbClr val="000000"/>
              </a:solidFill>
              <a:prstDash val="solid"/>
              <a:miter lim="400000"/>
            </a:ln>
            <a:effectLst/>
          </p:spPr>
          <p:txBody>
            <a:bodyPr/>
            <a:lstStyle/>
            <a:p>
              <a:endParaRPr/>
            </a:p>
          </p:txBody>
        </p:sp>
        <p:sp>
          <p:nvSpPr>
            <p:cNvPr id="141" name="SPLiT-seq"/>
            <p:cNvSpPr/>
            <p:nvPr/>
          </p:nvSpPr>
          <p:spPr>
            <a:xfrm rot="17768588">
              <a:off x="1488887" y="1739680"/>
              <a:ext cx="1143492" cy="423356"/>
            </a:xfrm>
            <a:custGeom>
              <a:avLst/>
              <a:gdLst/>
              <a:ahLst/>
              <a:cxnLst>
                <a:cxn ang="0">
                  <a:pos x="wd2" y="hd2"/>
                </a:cxn>
                <a:cxn ang="5400000">
                  <a:pos x="wd2" y="hd2"/>
                </a:cxn>
                <a:cxn ang="10800000">
                  <a:pos x="wd2" y="hd2"/>
                </a:cxn>
                <a:cxn ang="16200000">
                  <a:pos x="wd2" y="hd2"/>
                </a:cxn>
              </a:cxnLst>
              <a:rect l="0" t="0" r="r" b="b"/>
              <a:pathLst>
                <a:path w="21600" h="21600" extrusionOk="0">
                  <a:moveTo>
                    <a:pt x="66" y="487"/>
                  </a:moveTo>
                  <a:lnTo>
                    <a:pt x="21600" y="0"/>
                  </a:lnTo>
                  <a:lnTo>
                    <a:pt x="21534" y="21113"/>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SPLiT-seq</a:t>
              </a:r>
            </a:p>
          </p:txBody>
        </p:sp>
        <p:sp>
          <p:nvSpPr>
            <p:cNvPr id="142" name="CEL-seq2"/>
            <p:cNvSpPr/>
            <p:nvPr/>
          </p:nvSpPr>
          <p:spPr>
            <a:xfrm rot="17768588">
              <a:off x="118078" y="1707412"/>
              <a:ext cx="1203559" cy="421978"/>
            </a:xfrm>
            <a:custGeom>
              <a:avLst/>
              <a:gdLst/>
              <a:ahLst/>
              <a:cxnLst>
                <a:cxn ang="0">
                  <a:pos x="wd2" y="hd2"/>
                </a:cxn>
                <a:cxn ang="5400000">
                  <a:pos x="wd2" y="hd2"/>
                </a:cxn>
                <a:cxn ang="10800000">
                  <a:pos x="wd2" y="hd2"/>
                </a:cxn>
                <a:cxn ang="16200000">
                  <a:pos x="wd2" y="hd2"/>
                </a:cxn>
              </a:cxnLst>
              <a:rect l="0" t="0" r="r" b="b"/>
              <a:pathLst>
                <a:path w="21600" h="21600" extrusionOk="0">
                  <a:moveTo>
                    <a:pt x="77" y="418"/>
                  </a:moveTo>
                  <a:lnTo>
                    <a:pt x="21600" y="0"/>
                  </a:lnTo>
                  <a:lnTo>
                    <a:pt x="21523" y="21182"/>
                  </a:lnTo>
                  <a:lnTo>
                    <a:pt x="0" y="21600"/>
                  </a:lnTo>
                  <a:close/>
                </a:path>
              </a:pathLst>
            </a:custGeom>
            <a:noFill/>
            <a:ln w="12700" cap="flat">
              <a:noFill/>
              <a:miter lim="400000"/>
            </a:ln>
            <a:effectLst/>
          </p:spPr>
          <p:txBody>
            <a:bodyPr wrap="square" lIns="50800" tIns="50800" rIns="50800" bIns="50800" numCol="1" anchor="ctr">
              <a:noAutofit/>
            </a:bodyPr>
            <a:lstStyle>
              <a:lvl1pPr algn="l" defTabSz="584200">
                <a:defRPr sz="1600">
                  <a:latin typeface="Helvetica"/>
                  <a:ea typeface="Helvetica"/>
                  <a:cs typeface="Helvetica"/>
                  <a:sym typeface="Helvetica"/>
                </a:defRPr>
              </a:lvl1pPr>
            </a:lstStyle>
            <a:p>
              <a:r>
                <a:t>CEL-seq2</a:t>
              </a:r>
            </a:p>
          </p:txBody>
        </p:sp>
      </p:grpSp>
      <p:sp>
        <p:nvSpPr>
          <p:cNvPr id="38"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reanalyze</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30</a:t>
            </a:fld>
            <a:endParaRPr dirty="0"/>
          </a:p>
        </p:txBody>
      </p:sp>
      <p:sp>
        <p:nvSpPr>
          <p:cNvPr id="7" name="Rectangle 7"/>
          <p:cNvSpPr>
            <a:spLocks noChangeArrowheads="1"/>
          </p:cNvSpPr>
          <p:nvPr/>
        </p:nvSpPr>
        <p:spPr bwMode="auto">
          <a:xfrm rot="10800000" flipH="1" flipV="1">
            <a:off x="892175" y="4115118"/>
            <a:ext cx="23096855" cy="129222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solidFill>
                  <a:srgbClr val="F8F8F2"/>
                </a:solidFill>
                <a:latin typeface="Consolas" panose="020B0609020204030204" pitchFamily="49" charset="0"/>
                <a:ea typeface="BitstreamVeraSansMonoRoman"/>
              </a:rPr>
              <a:t>cellranger reanalyze --id=run_count_1kpbmcs_reanalysis \            # output id</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solidFill>
                  <a:srgbClr val="F8F8F2"/>
                </a:solidFill>
                <a:latin typeface="Consolas" panose="020B0609020204030204" pitchFamily="49" charset="0"/>
                <a:ea typeface="BitstreamVeraSansMonoRoman"/>
              </a:rPr>
              <a:t>                     --matrix=./run_count_1kpbmcs/outs/filtered_feature_bc_matrix.h5 \  # feature_bc_matrix.h5</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solidFill>
                  <a:srgbClr val="F8F8F2"/>
                </a:solidFill>
                <a:latin typeface="Consolas" panose="020B0609020204030204" pitchFamily="49" charset="0"/>
                <a:ea typeface="BitstreamVeraSansMonoRoman"/>
              </a:rPr>
              <a:t>                     --params=reanalysis.csv</a:t>
            </a:r>
          </a:p>
        </p:txBody>
      </p:sp>
      <p:sp>
        <p:nvSpPr>
          <p:cNvPr id="22" name="文本框 21"/>
          <p:cNvSpPr txBox="1"/>
          <p:nvPr/>
        </p:nvSpPr>
        <p:spPr>
          <a:xfrm>
            <a:off x="557530" y="1829435"/>
            <a:ext cx="20988655" cy="2285365"/>
          </a:xfrm>
          <a:prstGeom prst="rect">
            <a:avLst/>
          </a:prstGeom>
          <a:noFill/>
        </p:spPr>
        <p:txBody>
          <a:bodyPr wrap="square" rtlCol="0">
            <a:noAutofit/>
          </a:bodyPr>
          <a:lstStyle/>
          <a:p>
            <a:pPr algn="l"/>
            <a:r>
              <a:rPr lang="en-US" altLang="zh-CN"/>
              <a:t>Customized Secondary Analysis with cellranger reanalyze</a:t>
            </a:r>
          </a:p>
          <a:p>
            <a:pPr algn="l"/>
            <a:endParaRPr lang="en-US" altLang="zh-CN"/>
          </a:p>
          <a:p>
            <a:pPr marL="457200" indent="-457200" algn="l">
              <a:buFont typeface="Arial" panose="020B0604020202020204" pitchFamily="34" charset="0"/>
              <a:buChar char="•"/>
            </a:pPr>
            <a:r>
              <a:rPr lang="en-US" altLang="zh-CN" b="0"/>
              <a:t>The cellranger reanalyze command reruns secondary analysis performed on the feature-barcode matrix (dimensionality reduction, clustering, and visualization) using different parameter settings.</a:t>
            </a:r>
          </a:p>
        </p:txBody>
      </p:sp>
      <p:sp>
        <p:nvSpPr>
          <p:cNvPr id="8" name="文本框 7"/>
          <p:cNvSpPr txBox="1"/>
          <p:nvPr/>
        </p:nvSpPr>
        <p:spPr>
          <a:xfrm>
            <a:off x="557530" y="5629275"/>
            <a:ext cx="6334760" cy="583565"/>
          </a:xfrm>
          <a:prstGeom prst="rect">
            <a:avLst/>
          </a:prstGeom>
        </p:spPr>
        <p:txBody>
          <a:bodyPr wrap="square">
            <a:spAutoFit/>
          </a:bodyPr>
          <a:lstStyle/>
          <a:p>
            <a:pPr marL="457200" indent="-457200" algn="l">
              <a:buFont typeface="Arial" panose="020B0604020202020204" pitchFamily="34" charset="0"/>
              <a:buChar char="•"/>
            </a:pPr>
            <a:r>
              <a:rPr lang="en-US" altLang="zh-CN" sz="3200" b="0" i="0"/>
              <a:t>--params csv file example</a:t>
            </a:r>
          </a:p>
        </p:txBody>
      </p:sp>
      <p:sp>
        <p:nvSpPr>
          <p:cNvPr id="9" name="Rectangle 7"/>
          <p:cNvSpPr>
            <a:spLocks noChangeArrowheads="1"/>
          </p:cNvSpPr>
          <p:nvPr/>
        </p:nvSpPr>
        <p:spPr bwMode="auto">
          <a:xfrm rot="10800000" flipH="1" flipV="1">
            <a:off x="892147" y="6435078"/>
            <a:ext cx="20320000" cy="1723390"/>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num_principal_comps,50  # More principal components and clusters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max_clusters,30</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num_pca_bcs,50000  # Less memory usage</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num_pca_genes,3000</a:t>
            </a:r>
          </a:p>
        </p:txBody>
      </p:sp>
      <p:pic>
        <p:nvPicPr>
          <p:cNvPr id="10" name="图片 9"/>
          <p:cNvPicPr>
            <a:picLocks noChangeAspect="1"/>
          </p:cNvPicPr>
          <p:nvPr/>
        </p:nvPicPr>
        <p:blipFill>
          <a:blip r:embed="rId3"/>
          <a:stretch>
            <a:fillRect/>
          </a:stretch>
        </p:blipFill>
        <p:spPr>
          <a:xfrm>
            <a:off x="1335405" y="9185910"/>
            <a:ext cx="14303375" cy="3540760"/>
          </a:xfrm>
          <a:prstGeom prst="rect">
            <a:avLst/>
          </a:prstGeom>
        </p:spPr>
      </p:pic>
      <p:sp>
        <p:nvSpPr>
          <p:cNvPr id="11" name="文本框 10"/>
          <p:cNvSpPr txBox="1"/>
          <p:nvPr/>
        </p:nvSpPr>
        <p:spPr>
          <a:xfrm>
            <a:off x="557530" y="8380730"/>
            <a:ext cx="6334760" cy="583565"/>
          </a:xfrm>
          <a:prstGeom prst="rect">
            <a:avLst/>
          </a:prstGeom>
        </p:spPr>
        <p:txBody>
          <a:bodyPr wrap="square">
            <a:spAutoFit/>
          </a:bodyPr>
          <a:lstStyle/>
          <a:p>
            <a:pPr marL="457200" indent="-457200" algn="l">
              <a:buFont typeface="Arial" panose="020B0604020202020204" pitchFamily="34" charset="0"/>
              <a:buChar char="•"/>
            </a:pPr>
            <a:r>
              <a:rPr lang="en-US" altLang="zh-CN" sz="3200" b="0" i="0"/>
              <a:t>output</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t>CellRanger</a:t>
            </a:r>
            <a:r>
              <a:rPr lang="en-US" dirty="0"/>
              <a:t> aggregate</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31</a:t>
            </a:fld>
            <a:endParaRPr dirty="0"/>
          </a:p>
        </p:txBody>
      </p:sp>
      <p:sp>
        <p:nvSpPr>
          <p:cNvPr id="7" name="Rectangle 7"/>
          <p:cNvSpPr>
            <a:spLocks noChangeArrowheads="1"/>
          </p:cNvSpPr>
          <p:nvPr/>
        </p:nvSpPr>
        <p:spPr bwMode="auto">
          <a:xfrm rot="10800000" flipH="1" flipV="1">
            <a:off x="557530" y="6955473"/>
            <a:ext cx="23096855" cy="86169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solidFill>
                  <a:srgbClr val="F8F8F2"/>
                </a:solidFill>
                <a:latin typeface="Consolas" panose="020B0609020204030204" pitchFamily="49" charset="0"/>
                <a:ea typeface="BitstreamVeraSansMonoRoman"/>
              </a:rPr>
              <a:t>cellranger aggr --id=AGG123 \ # output directory name</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solidFill>
                  <a:srgbClr val="F8F8F2"/>
                </a:solidFill>
                <a:latin typeface="Consolas" panose="020B0609020204030204" pitchFamily="49" charset="0"/>
                <a:ea typeface="BitstreamVeraSansMonoRoman"/>
              </a:rPr>
              <a:t>                --csv=AGG123_libraries.csv # Sample descriptive file</a:t>
            </a:r>
          </a:p>
        </p:txBody>
      </p:sp>
      <p:sp>
        <p:nvSpPr>
          <p:cNvPr id="22" name="文本框 21"/>
          <p:cNvSpPr txBox="1"/>
          <p:nvPr/>
        </p:nvSpPr>
        <p:spPr>
          <a:xfrm>
            <a:off x="557530" y="1727835"/>
            <a:ext cx="21934805" cy="2285365"/>
          </a:xfrm>
          <a:prstGeom prst="rect">
            <a:avLst/>
          </a:prstGeom>
          <a:noFill/>
        </p:spPr>
        <p:txBody>
          <a:bodyPr wrap="square" rtlCol="0">
            <a:noAutofit/>
          </a:bodyPr>
          <a:lstStyle/>
          <a:p>
            <a:pPr marL="457200" indent="-457200" algn="l">
              <a:buFont typeface="Arial" panose="020B0604020202020204" pitchFamily="34" charset="0"/>
              <a:buChar char="•"/>
            </a:pPr>
            <a:r>
              <a:rPr lang="en-US" altLang="zh-CN"/>
              <a:t>Aggregate multiple GEM wells from a single experiment </a:t>
            </a:r>
            <a:r>
              <a:rPr lang="en-US" altLang="zh-CN" b="0"/>
              <a:t>that were analyzed by cellranger count and produces a </a:t>
            </a:r>
            <a:r>
              <a:rPr lang="en-US" altLang="zh-CN"/>
              <a:t>single feature-barcode matrix</a:t>
            </a:r>
            <a:r>
              <a:rPr lang="en-US" altLang="zh-CN" b="0"/>
              <a:t> containing all the data</a:t>
            </a:r>
          </a:p>
          <a:p>
            <a:pPr marL="457200" indent="-457200" algn="l">
              <a:buFont typeface="Arial" panose="020B0604020202020204" pitchFamily="34" charset="0"/>
              <a:buChar char="•"/>
            </a:pPr>
            <a:endParaRPr lang="en-US" altLang="zh-CN" b="0"/>
          </a:p>
          <a:p>
            <a:pPr marL="457200" indent="-457200" algn="l">
              <a:buFont typeface="Arial" panose="020B0604020202020204" pitchFamily="34" charset="0"/>
              <a:buChar char="•"/>
            </a:pPr>
            <a:r>
              <a:rPr lang="en-US" altLang="zh-CN" b="0"/>
              <a:t>There are two modes:</a:t>
            </a:r>
          </a:p>
          <a:p>
            <a:pPr marL="914400" lvl="1" indent="-457200" algn="l">
              <a:buFont typeface="Arial" panose="020B0604020202020204" pitchFamily="34" charset="0"/>
              <a:buChar char="•"/>
            </a:pPr>
            <a:r>
              <a:rPr lang="en-US" altLang="zh-CN"/>
              <a:t>None</a:t>
            </a:r>
            <a:r>
              <a:rPr lang="en-US" altLang="zh-CN" b="0"/>
              <a:t>: Do not normalize at all. maximize sensitivity and plan to handle depth normalization in a downstream step</a:t>
            </a:r>
          </a:p>
          <a:p>
            <a:pPr marL="914400" lvl="1" indent="-457200" algn="l">
              <a:buFont typeface="Arial" panose="020B0604020202020204" pitchFamily="34" charset="0"/>
              <a:buChar char="•"/>
            </a:pPr>
            <a:r>
              <a:rPr lang="en-US" altLang="zh-CN"/>
              <a:t>Mapped (default)</a:t>
            </a:r>
            <a:r>
              <a:rPr lang="en-US" altLang="zh-CN" b="0"/>
              <a:t>: For each library type, subsample reads from higher-depth GEM wells until they all have, on average, an equal number of reads per cell that are confidently mapped to the transcriptome (Gene Expression) or assigned to known features (Feature Barcode Technology). This approach avoids artifacts that may be introduced  due to differences in sequencing depth.</a:t>
            </a:r>
          </a:p>
        </p:txBody>
      </p:sp>
      <p:sp>
        <p:nvSpPr>
          <p:cNvPr id="11" name="文本框 10"/>
          <p:cNvSpPr txBox="1"/>
          <p:nvPr/>
        </p:nvSpPr>
        <p:spPr>
          <a:xfrm>
            <a:off x="557530" y="7818120"/>
            <a:ext cx="6334760" cy="583565"/>
          </a:xfrm>
          <a:prstGeom prst="rect">
            <a:avLst/>
          </a:prstGeom>
        </p:spPr>
        <p:txBody>
          <a:bodyPr wrap="square">
            <a:spAutoFit/>
          </a:bodyPr>
          <a:lstStyle/>
          <a:p>
            <a:pPr marL="457200" indent="-457200" algn="l">
              <a:buFont typeface="Arial" panose="020B0604020202020204" pitchFamily="34" charset="0"/>
              <a:buChar char="•"/>
            </a:pPr>
            <a:r>
              <a:rPr lang="en-US" altLang="zh-CN" sz="3200" b="0" i="0"/>
              <a:t>Sample descriptive file</a:t>
            </a:r>
          </a:p>
        </p:txBody>
      </p:sp>
      <p:sp>
        <p:nvSpPr>
          <p:cNvPr id="2" name="文本框 1"/>
          <p:cNvSpPr txBox="1"/>
          <p:nvPr/>
        </p:nvSpPr>
        <p:spPr>
          <a:xfrm>
            <a:off x="557530" y="6372225"/>
            <a:ext cx="6334760" cy="583565"/>
          </a:xfrm>
          <a:prstGeom prst="rect">
            <a:avLst/>
          </a:prstGeom>
        </p:spPr>
        <p:txBody>
          <a:bodyPr wrap="square">
            <a:spAutoFit/>
          </a:bodyPr>
          <a:lstStyle/>
          <a:p>
            <a:pPr marL="457200" indent="-457200" algn="l">
              <a:buFont typeface="Arial" panose="020B0604020202020204" pitchFamily="34" charset="0"/>
              <a:buChar char="•"/>
            </a:pPr>
            <a:r>
              <a:rPr lang="en-US" altLang="zh-CN" sz="3200" b="0" i="0"/>
              <a:t>run aggregate</a:t>
            </a:r>
          </a:p>
        </p:txBody>
      </p:sp>
      <p:sp>
        <p:nvSpPr>
          <p:cNvPr id="3" name="Rectangle 7"/>
          <p:cNvSpPr>
            <a:spLocks noChangeArrowheads="1"/>
          </p:cNvSpPr>
          <p:nvPr/>
        </p:nvSpPr>
        <p:spPr bwMode="auto">
          <a:xfrm rot="10800000" flipH="1" flipV="1">
            <a:off x="557530" y="8393113"/>
            <a:ext cx="23096855" cy="129222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solidFill>
                  <a:srgbClr val="F8F8F2"/>
                </a:solidFill>
                <a:latin typeface="Consolas" panose="020B0609020204030204" pitchFamily="49" charset="0"/>
                <a:ea typeface="BitstreamVeraSansMonoRoman"/>
              </a:rPr>
              <a:t>sample_id,molecule_h5</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solidFill>
                  <a:srgbClr val="F8F8F2"/>
                </a:solidFill>
                <a:latin typeface="Consolas" panose="020B0609020204030204" pitchFamily="49" charset="0"/>
                <a:ea typeface="BitstreamVeraSansMonoRoman"/>
              </a:rPr>
              <a:t>Sample1,/opt/runs/Run1/outs/per_sample_outs/Sample1/count/sample_molecule_info.h5</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solidFill>
                  <a:srgbClr val="F8F8F2"/>
                </a:solidFill>
                <a:latin typeface="Consolas" panose="020B0609020204030204" pitchFamily="49" charset="0"/>
                <a:ea typeface="BitstreamVeraSansMonoRoman"/>
              </a:rPr>
              <a:t>Sample2,/opt/runs/Run1/outs/per_sample_outs/Sample2/count/sample_molecule_info.h5</a:t>
            </a:r>
          </a:p>
        </p:txBody>
      </p:sp>
      <p:pic>
        <p:nvPicPr>
          <p:cNvPr id="4" name="图片 3"/>
          <p:cNvPicPr>
            <a:picLocks noChangeAspect="1"/>
          </p:cNvPicPr>
          <p:nvPr/>
        </p:nvPicPr>
        <p:blipFill>
          <a:blip r:embed="rId3"/>
          <a:stretch>
            <a:fillRect/>
          </a:stretch>
        </p:blipFill>
        <p:spPr>
          <a:xfrm>
            <a:off x="916940" y="10434955"/>
            <a:ext cx="8648065" cy="2318385"/>
          </a:xfrm>
          <a:prstGeom prst="rect">
            <a:avLst/>
          </a:prstGeom>
        </p:spPr>
      </p:pic>
      <p:sp>
        <p:nvSpPr>
          <p:cNvPr id="5" name="文本框 4"/>
          <p:cNvSpPr txBox="1"/>
          <p:nvPr/>
        </p:nvSpPr>
        <p:spPr>
          <a:xfrm>
            <a:off x="684530" y="9685655"/>
            <a:ext cx="6334760" cy="583565"/>
          </a:xfrm>
          <a:prstGeom prst="rect">
            <a:avLst/>
          </a:prstGeom>
        </p:spPr>
        <p:txBody>
          <a:bodyPr wrap="square">
            <a:spAutoFit/>
          </a:bodyPr>
          <a:lstStyle/>
          <a:p>
            <a:pPr marL="457200" indent="-457200" algn="l">
              <a:buFont typeface="Arial" panose="020B0604020202020204" pitchFamily="34" charset="0"/>
              <a:buChar char="•"/>
            </a:pPr>
            <a:r>
              <a:rPr lang="en-US" altLang="zh-CN" sz="3200" b="0" i="0"/>
              <a:t>Output</a:t>
            </a:r>
          </a:p>
        </p:txBody>
      </p:sp>
      <p:sp>
        <p:nvSpPr>
          <p:cNvPr id="8"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dirty="0" err="1">
                <a:sym typeface="+mn-ea"/>
              </a:rPr>
              <a:t>CellRanger</a:t>
            </a:r>
            <a:r>
              <a:rPr lang="en-US" dirty="0">
                <a:sym typeface="+mn-ea"/>
              </a:rPr>
              <a:t>  </a:t>
            </a:r>
            <a:r>
              <a:rPr lang="en-US" dirty="0"/>
              <a:t>mat2csv</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32</a:t>
            </a:fld>
            <a:endParaRPr dirty="0"/>
          </a:p>
        </p:txBody>
      </p:sp>
      <p:sp>
        <p:nvSpPr>
          <p:cNvPr id="12" name="Rectangle 7"/>
          <p:cNvSpPr>
            <a:spLocks noChangeArrowheads="1"/>
          </p:cNvSpPr>
          <p:nvPr/>
        </p:nvSpPr>
        <p:spPr bwMode="auto">
          <a:xfrm rot="10800000" flipH="1" flipV="1">
            <a:off x="2632075" y="2720975"/>
            <a:ext cx="18456275" cy="61531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4000" b="0" i="0" u="none" strike="noStrike" cap="none" normalizeH="0" baseline="0" dirty="0">
                <a:solidFill>
                  <a:srgbClr val="F8F8F2"/>
                </a:solidFill>
                <a:latin typeface="Consolas" panose="020B0609020204030204" pitchFamily="49" charset="0"/>
                <a:ea typeface="BitstreamVeraSansMonoRoman"/>
              </a:rPr>
              <a:t>cellranger mat2csv filtered_gene_bc_matrices WT_gene_bar.csv</a:t>
            </a:r>
          </a:p>
        </p:txBody>
      </p:sp>
      <p:pic>
        <p:nvPicPr>
          <p:cNvPr id="13" name="图片 12"/>
          <p:cNvPicPr>
            <a:picLocks noChangeAspect="1"/>
          </p:cNvPicPr>
          <p:nvPr/>
        </p:nvPicPr>
        <p:blipFill>
          <a:blip r:embed="rId3"/>
          <a:stretch>
            <a:fillRect/>
          </a:stretch>
        </p:blipFill>
        <p:spPr>
          <a:xfrm>
            <a:off x="5037455" y="5560695"/>
            <a:ext cx="13644880" cy="4548505"/>
          </a:xfrm>
          <a:prstGeom prst="rect">
            <a:avLst/>
          </a:prstGeom>
        </p:spPr>
      </p:pic>
      <p:sp>
        <p:nvSpPr>
          <p:cNvPr id="2"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EB031-C746-86BE-67B3-72C50841137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A8C86C3-17D9-C188-7A98-5EBFD072F6B1}"/>
              </a:ext>
            </a:extLst>
          </p:cNvPr>
          <p:cNvSpPr>
            <a:spLocks noGrp="1"/>
          </p:cNvSpPr>
          <p:nvPr>
            <p:ph type="body" idx="1"/>
          </p:nvPr>
        </p:nvSpPr>
        <p:spPr>
          <a:xfrm>
            <a:off x="1250315" y="1827530"/>
            <a:ext cx="6442075" cy="1037590"/>
          </a:xfrm>
        </p:spPr>
        <p:txBody>
          <a:bodyPr>
            <a:normAutofit/>
          </a:bodyPr>
          <a:lstStyle/>
          <a:p>
            <a:pPr marL="0" indent="0">
              <a:buNone/>
            </a:pPr>
            <a:r>
              <a:rPr lang="en-US" sz="3600" b="1" dirty="0"/>
              <a:t>- </a:t>
            </a:r>
            <a:r>
              <a:rPr lang="en-US" sz="3600" b="1" dirty="0" err="1"/>
              <a:t>C</a:t>
            </a:r>
            <a:r>
              <a:rPr lang="en-US" altLang="zh-CN" sz="3600" b="1" dirty="0" err="1"/>
              <a:t>ellranger</a:t>
            </a:r>
            <a:r>
              <a:rPr lang="en-US" altLang="zh-CN" sz="3600" b="1" dirty="0"/>
              <a:t> Preprocess</a:t>
            </a:r>
            <a:endParaRPr lang="en-US" altLang="zh-CN" sz="3600" dirty="0"/>
          </a:p>
        </p:txBody>
      </p:sp>
      <p:sp>
        <p:nvSpPr>
          <p:cNvPr id="3" name="Title 2">
            <a:extLst>
              <a:ext uri="{FF2B5EF4-FFF2-40B4-BE49-F238E27FC236}">
                <a16:creationId xmlns:a16="http://schemas.microsoft.com/office/drawing/2014/main" id="{0DB942FB-7A8B-A46A-AB08-0178B8E97510}"/>
              </a:ext>
            </a:extLst>
          </p:cNvPr>
          <p:cNvSpPr>
            <a:spLocks noGrp="1"/>
          </p:cNvSpPr>
          <p:nvPr>
            <p:ph type="title"/>
          </p:nvPr>
        </p:nvSpPr>
        <p:spPr/>
        <p:txBody>
          <a:bodyPr/>
          <a:lstStyle/>
          <a:p>
            <a:r>
              <a:rPr lang="en-US" dirty="0">
                <a:sym typeface="+mn-ea"/>
              </a:rPr>
              <a:t>Pre-process</a:t>
            </a:r>
            <a:endParaRPr lang="zh-CN" altLang="en-US" sz="4400" dirty="0"/>
          </a:p>
        </p:txBody>
      </p:sp>
      <p:sp>
        <p:nvSpPr>
          <p:cNvPr id="4" name="文本框 3">
            <a:extLst>
              <a:ext uri="{FF2B5EF4-FFF2-40B4-BE49-F238E27FC236}">
                <a16:creationId xmlns:a16="http://schemas.microsoft.com/office/drawing/2014/main" id="{B7C19742-CFC7-1CD9-A67D-A23FF89A7013}"/>
              </a:ext>
            </a:extLst>
          </p:cNvPr>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8D405AE7-4E36-2497-5CB0-0CFAF76FA387}"/>
              </a:ext>
            </a:extLst>
          </p:cNvPr>
          <p:cNvSpPr txBox="1"/>
          <p:nvPr/>
        </p:nvSpPr>
        <p:spPr>
          <a:xfrm>
            <a:off x="1758950" y="4521835"/>
            <a:ext cx="10433050" cy="1394819"/>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scRNA</a:t>
            </a:r>
            <a:r>
              <a:rPr lang="en-US" altLang="zh-CN" sz="2400" dirty="0"/>
              <a:t> preprocess </a:t>
            </a:r>
            <a:r>
              <a:rPr lang="en-US" altLang="zh-CN" sz="2400" dirty="0" err="1"/>
              <a:t>cellranger</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/data/2.scRNA/1.preprocess/10x \</a:t>
            </a:r>
          </a:p>
          <a:p>
            <a:pPr algn="l" defTabSz="584200">
              <a:defRPr sz="1800" b="0">
                <a:solidFill>
                  <a:srgbClr val="FFFFFF"/>
                </a:solidFill>
                <a:latin typeface="Monaco"/>
                <a:ea typeface="Monaco"/>
                <a:cs typeface="Monaco"/>
                <a:sym typeface="Monaco"/>
              </a:defRPr>
            </a:pPr>
            <a:r>
              <a:rPr lang="en-US" altLang="zh-CN" sz="2400" dirty="0"/>
              <a:t>-s mm10 -o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/result/2.scRNA/1.preprocess -t 100</a:t>
            </a:r>
          </a:p>
        </p:txBody>
      </p:sp>
      <p:sp>
        <p:nvSpPr>
          <p:cNvPr id="8" name="Content Placeholder 2">
            <a:extLst>
              <a:ext uri="{FF2B5EF4-FFF2-40B4-BE49-F238E27FC236}">
                <a16:creationId xmlns:a16="http://schemas.microsoft.com/office/drawing/2014/main" id="{1DEC0FE7-DCE4-0295-B67C-4FFB68B06B7C}"/>
              </a:ext>
            </a:extLst>
          </p:cNvPr>
          <p:cNvSpPr>
            <a:spLocks noGrp="1"/>
          </p:cNvSpPr>
          <p:nvPr/>
        </p:nvSpPr>
        <p:spPr>
          <a:xfrm>
            <a:off x="1597660" y="646894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8B7BF799-0E5F-F9EF-54E0-A3758C310036}"/>
              </a:ext>
            </a:extLst>
          </p:cNvPr>
          <p:cNvSpPr>
            <a:spLocks noGrp="1"/>
          </p:cNvSpPr>
          <p:nvPr/>
        </p:nvSpPr>
        <p:spPr>
          <a:xfrm>
            <a:off x="1758950" y="369887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7" name="表格 6">
            <a:extLst>
              <a:ext uri="{FF2B5EF4-FFF2-40B4-BE49-F238E27FC236}">
                <a16:creationId xmlns:a16="http://schemas.microsoft.com/office/drawing/2014/main" id="{BD69BF2F-2BA7-549B-9FE7-46A8E26E5BD1}"/>
              </a:ext>
            </a:extLst>
          </p:cNvPr>
          <p:cNvGraphicFramePr>
            <a:graphicFrameLocks noGrp="1"/>
          </p:cNvGraphicFramePr>
          <p:nvPr>
            <p:extLst>
              <p:ext uri="{D42A27DB-BD31-4B8C-83A1-F6EECF244321}">
                <p14:modId xmlns:p14="http://schemas.microsoft.com/office/powerpoint/2010/main" val="2458424104"/>
              </p:ext>
            </p:extLst>
          </p:nvPr>
        </p:nvGraphicFramePr>
        <p:xfrm>
          <a:off x="1951990" y="7506374"/>
          <a:ext cx="10032337" cy="3465282"/>
        </p:xfrm>
        <a:graphic>
          <a:graphicData uri="http://schemas.openxmlformats.org/drawingml/2006/table">
            <a:tbl>
              <a:tblPr>
                <a:tableStyleId>{5940675A-B579-460E-94D1-54222C63F5DA}</a:tableStyleId>
              </a:tblPr>
              <a:tblGrid>
                <a:gridCol w="1462349">
                  <a:extLst>
                    <a:ext uri="{9D8B030D-6E8A-4147-A177-3AD203B41FA5}">
                      <a16:colId xmlns:a16="http://schemas.microsoft.com/office/drawing/2014/main" val="225720834"/>
                    </a:ext>
                  </a:extLst>
                </a:gridCol>
                <a:gridCol w="5628482">
                  <a:extLst>
                    <a:ext uri="{9D8B030D-6E8A-4147-A177-3AD203B41FA5}">
                      <a16:colId xmlns:a16="http://schemas.microsoft.com/office/drawing/2014/main" val="1353820109"/>
                    </a:ext>
                  </a:extLst>
                </a:gridCol>
                <a:gridCol w="2941506">
                  <a:extLst>
                    <a:ext uri="{9D8B030D-6E8A-4147-A177-3AD203B41FA5}">
                      <a16:colId xmlns:a16="http://schemas.microsoft.com/office/drawing/2014/main" val="1360369185"/>
                    </a:ext>
                  </a:extLst>
                </a:gridCol>
              </a:tblGrid>
              <a:tr h="496123">
                <a:tc>
                  <a:txBody>
                    <a:bodyPr/>
                    <a:lstStyle/>
                    <a:p>
                      <a:pPr marL="0" marR="0" algn="ctr">
                        <a:buNone/>
                      </a:pPr>
                      <a:r>
                        <a:rPr lang="zh-CN" altLang="en-US" sz="2400" b="0" kern="100">
                          <a:effectLst/>
                        </a:rPr>
                        <a:t>参数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0" kern="100">
                          <a:effectLst/>
                        </a:rPr>
                        <a:t>描述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0" kern="100" dirty="0">
                          <a:effectLst/>
                        </a:rPr>
                        <a:t>默认值</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3395477305"/>
                  </a:ext>
                </a:extLst>
              </a:tr>
              <a:tr h="1141081">
                <a:tc>
                  <a:txBody>
                    <a:bodyPr/>
                    <a:lstStyle/>
                    <a:p>
                      <a:pPr marL="0" marR="0" algn="ctr">
                        <a:buNone/>
                      </a:pPr>
                      <a:r>
                        <a:rPr lang="en-US" sz="2400" b="0" kern="100">
                          <a:effectLst/>
                        </a:rPr>
                        <a:t>-i</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dirty="0">
                          <a:effectLst/>
                        </a:rPr>
                        <a:t>fastq.gz/fq.gz</a:t>
                      </a:r>
                      <a:r>
                        <a:rPr lang="zh-CN" altLang="en-US" sz="2400" b="0" kern="100" dirty="0">
                          <a:effectLst/>
                        </a:rPr>
                        <a:t>单细胞数据输入文件夹，格式</a:t>
                      </a:r>
                      <a:r>
                        <a:rPr lang="en-US" altLang="zh-CN" sz="2400" b="0" kern="100" dirty="0">
                          <a:effectLst/>
                        </a:rPr>
                        <a:t>: </a:t>
                      </a:r>
                      <a:r>
                        <a:rPr lang="en-US" sz="2400" b="0" kern="100" dirty="0">
                          <a:effectLst/>
                        </a:rPr>
                        <a:t>X_1.fastq(</a:t>
                      </a:r>
                      <a:r>
                        <a:rPr lang="en-US" sz="2400" b="0" kern="100" dirty="0" err="1">
                          <a:effectLst/>
                        </a:rPr>
                        <a:t>fq</a:t>
                      </a:r>
                      <a:r>
                        <a:rPr lang="en-US" sz="2400" b="0" kern="100" dirty="0">
                          <a:effectLst/>
                        </a:rPr>
                        <a:t>).</a:t>
                      </a:r>
                      <a:r>
                        <a:rPr lang="en-US" sz="2400" b="0" kern="100" dirty="0" err="1">
                          <a:effectLst/>
                        </a:rPr>
                        <a:t>gz</a:t>
                      </a:r>
                      <a:r>
                        <a:rPr lang="en-US" sz="2400" b="0" kern="100" dirty="0">
                          <a:effectLst/>
                        </a:rPr>
                        <a:t>, X_2.fastq(fq).gz</a:t>
                      </a:r>
                      <a:endParaRPr 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20161743"/>
                  </a:ext>
                </a:extLst>
              </a:tr>
              <a:tr h="811839">
                <a:tc>
                  <a:txBody>
                    <a:bodyPr/>
                    <a:lstStyle/>
                    <a:p>
                      <a:pPr marL="0" marR="0" algn="ctr">
                        <a:buNone/>
                      </a:pPr>
                      <a:r>
                        <a:rPr lang="en-US" sz="2400" b="0" kern="100">
                          <a:effectLst/>
                        </a:rPr>
                        <a:t>-s</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物种信息</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s-ES" sz="2400" b="0" kern="100">
                          <a:effectLst/>
                        </a:rPr>
                        <a:t>mm10,hg38,rn7,galGal6,susScr11</a:t>
                      </a:r>
                      <a:endParaRPr lang="es-E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114526125"/>
                  </a:ext>
                </a:extLst>
              </a:tr>
              <a:tr h="508995">
                <a:tc>
                  <a:txBody>
                    <a:bodyPr/>
                    <a:lstStyle/>
                    <a:p>
                      <a:pPr marL="0" marR="0" algn="ctr">
                        <a:buNone/>
                      </a:pPr>
                      <a:r>
                        <a:rPr lang="en-US" sz="2400" b="0" kern="100">
                          <a:effectLst/>
                        </a:rPr>
                        <a:t>-o</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输出结果存放位置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effectLst/>
                        </a:rPr>
                        <a:t>-</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39863477"/>
                  </a:ext>
                </a:extLst>
              </a:tr>
              <a:tr h="496123">
                <a:tc>
                  <a:txBody>
                    <a:bodyPr/>
                    <a:lstStyle/>
                    <a:p>
                      <a:pPr marL="0" marR="0" algn="ctr">
                        <a:buNone/>
                      </a:pPr>
                      <a:r>
                        <a:rPr lang="en-US" sz="2400" b="0" kern="100">
                          <a:effectLst/>
                        </a:rPr>
                        <a:t>-t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指定线程数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effectLst/>
                        </a:rPr>
                        <a:t>8</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809117364"/>
                  </a:ext>
                </a:extLst>
              </a:tr>
            </a:tbl>
          </a:graphicData>
        </a:graphic>
      </p:graphicFrame>
      <p:pic>
        <p:nvPicPr>
          <p:cNvPr id="10" name="图片 9">
            <a:extLst>
              <a:ext uri="{FF2B5EF4-FFF2-40B4-BE49-F238E27FC236}">
                <a16:creationId xmlns:a16="http://schemas.microsoft.com/office/drawing/2014/main" id="{FA4A90D7-4B4E-9764-6E1E-229A8F592F82}"/>
              </a:ext>
            </a:extLst>
          </p:cNvPr>
          <p:cNvPicPr>
            <a:picLocks noChangeAspect="1"/>
          </p:cNvPicPr>
          <p:nvPr/>
        </p:nvPicPr>
        <p:blipFill>
          <a:blip r:embed="rId3"/>
          <a:stretch>
            <a:fillRect/>
          </a:stretch>
        </p:blipFill>
        <p:spPr>
          <a:xfrm>
            <a:off x="13401216" y="5285951"/>
            <a:ext cx="10724367" cy="4782610"/>
          </a:xfrm>
          <a:prstGeom prst="rect">
            <a:avLst/>
          </a:prstGeom>
          <a:noFill/>
          <a:ln>
            <a:noFill/>
          </a:ln>
        </p:spPr>
      </p:pic>
    </p:spTree>
    <p:extLst>
      <p:ext uri="{BB962C8B-B14F-4D97-AF65-F5344CB8AC3E}">
        <p14:creationId xmlns:p14="http://schemas.microsoft.com/office/powerpoint/2010/main" val="220350450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Dr.seq2 Introduction</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34</a:t>
            </a:fld>
            <a:endParaRPr dirty="0"/>
          </a:p>
        </p:txBody>
      </p:sp>
      <p:sp>
        <p:nvSpPr>
          <p:cNvPr id="2" name="Experiment Overview…"/>
          <p:cNvSpPr txBox="1">
            <a:spLocks noGrp="1"/>
          </p:cNvSpPr>
          <p:nvPr>
            <p:ph type="body" idx="1"/>
          </p:nvPr>
        </p:nvSpPr>
        <p:spPr>
          <a:xfrm>
            <a:off x="349885" y="2050415"/>
            <a:ext cx="15636240" cy="10160000"/>
          </a:xfrm>
          <a:prstGeom prst="rect">
            <a:avLst/>
          </a:prstGeom>
        </p:spPr>
        <p:txBody>
          <a:bodyPr>
            <a:normAutofit lnSpcReduction="10000"/>
          </a:bodyPr>
          <a:lstStyle/>
          <a:p>
            <a:pPr lvl="1">
              <a:spcBef>
                <a:spcPts val="1200"/>
              </a:spcBef>
            </a:pPr>
            <a:r>
              <a:rPr lang="en-US" sz="3900" dirty="0"/>
              <a:t>Dr.seq2 is a QC and analysis pipeline for parallel single cell transcriptome and epigenome data. Dr.seq2 provides QC and analysis for three major data types: single cell transcriptome data (DrSeq part), Drop-ChIP data (DrChIP part) and scATAC-seq data (ATAC part). </a:t>
            </a:r>
          </a:p>
          <a:p>
            <a:pPr lvl="1">
              <a:spcBef>
                <a:spcPts val="1200"/>
              </a:spcBef>
            </a:pPr>
            <a:r>
              <a:rPr lang="en-US" sz="3900" dirty="0"/>
              <a:t>For single cell RNA-seq data, two additional step-by-step functions are included: </a:t>
            </a:r>
          </a:p>
          <a:p>
            <a:pPr lvl="2">
              <a:spcBef>
                <a:spcPts val="1200"/>
              </a:spcBef>
            </a:pPr>
            <a:r>
              <a:rPr lang="en-US" sz="3525" dirty="0"/>
              <a:t>1. expression matrix generation for amounts of single cell RNA-seq datasets (GeMa step) and </a:t>
            </a:r>
          </a:p>
          <a:p>
            <a:pPr lvl="2">
              <a:spcBef>
                <a:spcPts val="1200"/>
              </a:spcBef>
            </a:pPr>
            <a:r>
              <a:rPr lang="en-US" sz="3525" dirty="0"/>
              <a:t>2. cell clustering and analysis for the single cell expression matrix (comCluster step).</a:t>
            </a:r>
          </a:p>
          <a:p>
            <a:pPr lvl="1">
              <a:spcBef>
                <a:spcPts val="1200"/>
              </a:spcBef>
            </a:pPr>
            <a:r>
              <a:rPr lang="en-US" sz="3900" dirty="0"/>
              <a:t>For different single cell datasets, Dr.seq2 uses sequencing files in FASTQ format or SAM format as input with relevant command. </a:t>
            </a:r>
          </a:p>
          <a:p>
            <a:pPr lvl="1">
              <a:spcBef>
                <a:spcPts val="1200"/>
              </a:spcBef>
            </a:pPr>
            <a:r>
              <a:rPr lang="en-US" sz="3900" dirty="0"/>
              <a:t>For transcriptome data, DrSeq uses two FASTQ files as standard input (one file contains the transcript reads and the other one contains cell barcode information.</a:t>
            </a:r>
          </a:p>
        </p:txBody>
      </p:sp>
      <p:pic>
        <p:nvPicPr>
          <p:cNvPr id="127" name="Screen Shot 2017-12-19 at 20.32.10.png"/>
          <p:cNvPicPr>
            <a:picLocks noChangeAspect="1"/>
          </p:cNvPicPr>
          <p:nvPr/>
        </p:nvPicPr>
        <p:blipFill>
          <a:blip r:embed="rId3"/>
          <a:stretch>
            <a:fillRect/>
          </a:stretch>
        </p:blipFill>
        <p:spPr>
          <a:xfrm>
            <a:off x="16900525" y="2449830"/>
            <a:ext cx="6368415" cy="9361805"/>
          </a:xfrm>
          <a:prstGeom prst="rect">
            <a:avLst/>
          </a:prstGeom>
          <a:ln w="12700">
            <a:miter lim="400000"/>
            <a:headEnd/>
            <a:tailEnd/>
          </a:ln>
        </p:spPr>
      </p:pic>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4" name="文本框 3"/>
          <p:cNvSpPr txBox="1"/>
          <p:nvPr/>
        </p:nvSpPr>
        <p:spPr>
          <a:xfrm>
            <a:off x="0" y="12489815"/>
            <a:ext cx="1219200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000000"/>
                </a:solidFill>
                <a:effectLst/>
                <a:uFillTx/>
                <a:latin typeface="+mn-lt"/>
                <a:ea typeface="+mn-ea"/>
                <a:cs typeface="+mn-cs"/>
                <a:sym typeface="Helvetica"/>
              </a:rPr>
              <a:t>Huo Xiao, Sheng’en Hu, Chengchen Zhao, and Yong Zhang. Dr. seq: a quality control and analysis pipeline for droplet sequencing. Bioinformatics (2016): btw174.</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Dr.seq2 workflow</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35</a:t>
            </a:fld>
            <a:endParaRPr dirty="0"/>
          </a:p>
        </p:txBody>
      </p:sp>
      <p:grpSp>
        <p:nvGrpSpPr>
          <p:cNvPr id="746" name="Group"/>
          <p:cNvGrpSpPr/>
          <p:nvPr/>
        </p:nvGrpSpPr>
        <p:grpSpPr>
          <a:xfrm>
            <a:off x="1620103" y="1714317"/>
            <a:ext cx="20732314" cy="10930527"/>
            <a:chOff x="0" y="0"/>
            <a:chExt cx="20732312" cy="10930526"/>
          </a:xfrm>
        </p:grpSpPr>
        <p:sp>
          <p:nvSpPr>
            <p:cNvPr id="640" name="Drop-seq"/>
            <p:cNvSpPr/>
            <p:nvPr/>
          </p:nvSpPr>
          <p:spPr>
            <a:xfrm>
              <a:off x="2793126" y="476125"/>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noFill/>
            <a:ln w="25400" cap="flat">
              <a:solidFill>
                <a:srgbClr val="000000"/>
              </a:solidFill>
              <a:prstDash val="solid"/>
              <a:miter lim="400000"/>
            </a:ln>
            <a:effectLst/>
          </p:spPr>
          <p:txBody>
            <a:bodyPr wrap="square" lIns="71437" tIns="71437" rIns="71437" bIns="71437" numCol="1" anchor="ctr">
              <a:noAutofit/>
            </a:bodyPr>
            <a:lstStyle>
              <a:lvl1pPr>
                <a:defRPr sz="1600">
                  <a:latin typeface="Helvetica"/>
                  <a:ea typeface="Helvetica"/>
                  <a:cs typeface="Helvetica"/>
                  <a:sym typeface="Helvetica"/>
                </a:defRPr>
              </a:lvl1pPr>
            </a:lstStyle>
            <a:p>
              <a:r>
                <a:t>Drop-seq</a:t>
              </a:r>
            </a:p>
          </p:txBody>
        </p:sp>
        <p:sp>
          <p:nvSpPr>
            <p:cNvPr id="641" name="in-Drop"/>
            <p:cNvSpPr/>
            <p:nvPr/>
          </p:nvSpPr>
          <p:spPr>
            <a:xfrm>
              <a:off x="4452336" y="476125"/>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noFill/>
            <a:ln w="25400" cap="flat">
              <a:solidFill>
                <a:srgbClr val="000000"/>
              </a:solidFill>
              <a:prstDash val="solid"/>
              <a:miter lim="400000"/>
            </a:ln>
            <a:effectLst/>
          </p:spPr>
          <p:txBody>
            <a:bodyPr wrap="square" lIns="71437" tIns="71437" rIns="71437" bIns="71437" numCol="1" anchor="ctr">
              <a:noAutofit/>
            </a:bodyPr>
            <a:lstStyle>
              <a:lvl1pPr>
                <a:defRPr sz="1600">
                  <a:latin typeface="Helvetica"/>
                  <a:ea typeface="Helvetica"/>
                  <a:cs typeface="Helvetica"/>
                  <a:sym typeface="Helvetica"/>
                </a:defRPr>
              </a:lvl1pPr>
            </a:lstStyle>
            <a:p>
              <a:r>
                <a:t>in-Drop</a:t>
              </a:r>
            </a:p>
          </p:txBody>
        </p:sp>
        <p:sp>
          <p:nvSpPr>
            <p:cNvPr id="642" name="MARS-seq"/>
            <p:cNvSpPr/>
            <p:nvPr/>
          </p:nvSpPr>
          <p:spPr>
            <a:xfrm>
              <a:off x="6101956" y="476125"/>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noFill/>
            <a:ln w="25400" cap="flat">
              <a:solidFill>
                <a:srgbClr val="000000"/>
              </a:solidFill>
              <a:prstDash val="solid"/>
              <a:miter lim="400000"/>
            </a:ln>
            <a:effectLst/>
          </p:spPr>
          <p:txBody>
            <a:bodyPr wrap="square" lIns="71437" tIns="71437" rIns="71437" bIns="71437" numCol="1" anchor="ctr">
              <a:noAutofit/>
            </a:bodyPr>
            <a:lstStyle>
              <a:lvl1pPr>
                <a:defRPr sz="1600">
                  <a:latin typeface="Helvetica"/>
                  <a:ea typeface="Helvetica"/>
                  <a:cs typeface="Helvetica"/>
                  <a:sym typeface="Helvetica"/>
                </a:defRPr>
              </a:lvl1pPr>
            </a:lstStyle>
            <a:p>
              <a:r>
                <a:t>MARS-seq</a:t>
              </a:r>
            </a:p>
          </p:txBody>
        </p:sp>
        <p:sp>
          <p:nvSpPr>
            <p:cNvPr id="643" name="10x genomics"/>
            <p:cNvSpPr/>
            <p:nvPr/>
          </p:nvSpPr>
          <p:spPr>
            <a:xfrm>
              <a:off x="7751576" y="476125"/>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noFill/>
            <a:ln w="25400" cap="flat">
              <a:solidFill>
                <a:srgbClr val="000000"/>
              </a:solidFill>
              <a:prstDash val="solid"/>
              <a:miter lim="400000"/>
            </a:ln>
            <a:effectLst/>
          </p:spPr>
          <p:txBody>
            <a:bodyPr wrap="square" lIns="71437" tIns="71437" rIns="71437" bIns="71437" numCol="1" anchor="ctr">
              <a:noAutofit/>
            </a:bodyPr>
            <a:lstStyle>
              <a:lvl1pPr>
                <a:defRPr sz="1600">
                  <a:latin typeface="Helvetica"/>
                  <a:ea typeface="Helvetica"/>
                  <a:cs typeface="Helvetica"/>
                  <a:sym typeface="Helvetica"/>
                </a:defRPr>
              </a:lvl1pPr>
            </a:lstStyle>
            <a:p>
              <a:r>
                <a:t>10x genomics</a:t>
              </a:r>
            </a:p>
          </p:txBody>
        </p:sp>
        <p:sp>
          <p:nvSpPr>
            <p:cNvPr id="644" name="other SC data"/>
            <p:cNvSpPr/>
            <p:nvPr/>
          </p:nvSpPr>
          <p:spPr>
            <a:xfrm>
              <a:off x="9410787" y="476125"/>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noFill/>
            <a:ln w="25400" cap="flat">
              <a:solidFill>
                <a:srgbClr val="000000"/>
              </a:solidFill>
              <a:prstDash val="solid"/>
              <a:miter lim="400000"/>
            </a:ln>
            <a:effectLst/>
          </p:spPr>
          <p:txBody>
            <a:bodyPr wrap="square" lIns="71437" tIns="71437" rIns="71437" bIns="71437" numCol="1" anchor="ctr">
              <a:noAutofit/>
            </a:bodyPr>
            <a:lstStyle>
              <a:lvl1pPr>
                <a:defRPr sz="1600">
                  <a:latin typeface="Helvetica"/>
                  <a:ea typeface="Helvetica"/>
                  <a:cs typeface="Helvetica"/>
                  <a:sym typeface="Helvetica"/>
                </a:defRPr>
              </a:lvl1pPr>
            </a:lstStyle>
            <a:p>
              <a:r>
                <a:t>other SC data</a:t>
              </a:r>
            </a:p>
          </p:txBody>
        </p:sp>
        <p:sp>
          <p:nvSpPr>
            <p:cNvPr id="645" name="1. raw data of parallel single cell transcriptome data"/>
            <p:cNvSpPr txBox="1"/>
            <p:nvPr/>
          </p:nvSpPr>
          <p:spPr>
            <a:xfrm>
              <a:off x="0" y="0"/>
              <a:ext cx="6052169" cy="397682"/>
            </a:xfrm>
            <a:prstGeom prst="rect">
              <a:avLst/>
            </a:prstGeom>
            <a:noFill/>
            <a:ln w="12700" cap="flat">
              <a:noFill/>
              <a:miter lim="400000"/>
            </a:ln>
            <a:effectLst/>
          </p:spPr>
          <p:txBody>
            <a:bodyPr wrap="square" lIns="71437" tIns="71437" rIns="71437" bIns="71437" numCol="1" anchor="ctr">
              <a:noAutofit/>
            </a:bodyPr>
            <a:lstStyle>
              <a:lvl1pPr algn="l">
                <a:defRPr sz="1800">
                  <a:latin typeface="Helvetica"/>
                  <a:ea typeface="Helvetica"/>
                  <a:cs typeface="Helvetica"/>
                  <a:sym typeface="Helvetica"/>
                </a:defRPr>
              </a:lvl1pPr>
            </a:lstStyle>
            <a:p>
              <a:r>
                <a:t>1. raw data of parallel single cell transcriptome data</a:t>
              </a:r>
            </a:p>
          </p:txBody>
        </p:sp>
        <p:sp>
          <p:nvSpPr>
            <p:cNvPr id="646" name="Line"/>
            <p:cNvSpPr/>
            <p:nvPr/>
          </p:nvSpPr>
          <p:spPr>
            <a:xfrm>
              <a:off x="3605535" y="1576864"/>
              <a:ext cx="6598480"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47" name="Line"/>
            <p:cNvSpPr/>
            <p:nvPr/>
          </p:nvSpPr>
          <p:spPr>
            <a:xfrm flipV="1">
              <a:off x="3605535" y="1181416"/>
              <a:ext cx="1" cy="39768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48" name="Line"/>
            <p:cNvSpPr/>
            <p:nvPr/>
          </p:nvSpPr>
          <p:spPr>
            <a:xfrm flipV="1">
              <a:off x="5283927" y="1181416"/>
              <a:ext cx="1" cy="39768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49" name="Line"/>
            <p:cNvSpPr/>
            <p:nvPr/>
          </p:nvSpPr>
          <p:spPr>
            <a:xfrm flipV="1">
              <a:off x="6904774" y="1181416"/>
              <a:ext cx="1" cy="39768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50" name="Line"/>
            <p:cNvSpPr/>
            <p:nvPr/>
          </p:nvSpPr>
          <p:spPr>
            <a:xfrm flipV="1">
              <a:off x="8611938" y="1181416"/>
              <a:ext cx="1" cy="39768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51" name="Line"/>
            <p:cNvSpPr/>
            <p:nvPr/>
          </p:nvSpPr>
          <p:spPr>
            <a:xfrm flipV="1">
              <a:off x="10204015" y="1181416"/>
              <a:ext cx="1" cy="39768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a:ea typeface="Helvetica"/>
                  <a:cs typeface="Helvetica"/>
                  <a:sym typeface="Helvetica"/>
                </a:defRPr>
              </a:pPr>
              <a:endParaRPr/>
            </a:p>
          </p:txBody>
        </p:sp>
        <p:sp>
          <p:nvSpPr>
            <p:cNvPr id="652" name="1. raw data of parallel single cell epigenome data"/>
            <p:cNvSpPr txBox="1"/>
            <p:nvPr/>
          </p:nvSpPr>
          <p:spPr>
            <a:xfrm>
              <a:off x="14937302" y="38697"/>
              <a:ext cx="5769642" cy="397682"/>
            </a:xfrm>
            <a:prstGeom prst="rect">
              <a:avLst/>
            </a:prstGeom>
            <a:noFill/>
            <a:ln w="12700" cap="flat">
              <a:noFill/>
              <a:miter lim="400000"/>
            </a:ln>
            <a:effectLst/>
          </p:spPr>
          <p:txBody>
            <a:bodyPr wrap="square" lIns="71437" tIns="71437" rIns="71437" bIns="71437" numCol="1" anchor="ctr">
              <a:noAutofit/>
            </a:bodyPr>
            <a:lstStyle>
              <a:lvl1pPr algn="r">
                <a:defRPr sz="1800">
                  <a:latin typeface="Helvetica"/>
                  <a:ea typeface="Helvetica"/>
                  <a:cs typeface="Helvetica"/>
                  <a:sym typeface="Helvetica"/>
                </a:defRPr>
              </a:lvl1pPr>
            </a:lstStyle>
            <a:p>
              <a:r>
                <a:t>1. raw data of parallel single cell epigenome data</a:t>
              </a:r>
            </a:p>
          </p:txBody>
        </p:sp>
        <p:sp>
          <p:nvSpPr>
            <p:cNvPr id="653" name="Drop-ChIP"/>
            <p:cNvSpPr/>
            <p:nvPr/>
          </p:nvSpPr>
          <p:spPr>
            <a:xfrm>
              <a:off x="12765024" y="476125"/>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noFill/>
            <a:ln w="25400" cap="flat">
              <a:solidFill>
                <a:srgbClr val="000000"/>
              </a:solidFill>
              <a:prstDash val="solid"/>
              <a:miter lim="400000"/>
            </a:ln>
            <a:effectLst/>
          </p:spPr>
          <p:txBody>
            <a:bodyPr wrap="square" lIns="71437" tIns="71437" rIns="71437" bIns="71437" numCol="1" anchor="ctr">
              <a:noAutofit/>
            </a:bodyPr>
            <a:lstStyle>
              <a:lvl1pPr>
                <a:defRPr sz="1600">
                  <a:latin typeface="Helvetica"/>
                  <a:ea typeface="Helvetica"/>
                  <a:cs typeface="Helvetica"/>
                  <a:sym typeface="Helvetica"/>
                </a:defRPr>
              </a:lvl1pPr>
            </a:lstStyle>
            <a:p>
              <a:r>
                <a:t>Drop-ChIP</a:t>
              </a:r>
            </a:p>
          </p:txBody>
        </p:sp>
        <p:sp>
          <p:nvSpPr>
            <p:cNvPr id="654" name="Line"/>
            <p:cNvSpPr/>
            <p:nvPr/>
          </p:nvSpPr>
          <p:spPr>
            <a:xfrm>
              <a:off x="13824210" y="1253323"/>
              <a:ext cx="1" cy="1684127"/>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55" name="standardization"/>
            <p:cNvSpPr/>
            <p:nvPr/>
          </p:nvSpPr>
          <p:spPr>
            <a:xfrm>
              <a:off x="5229044" y="2088802"/>
              <a:ext cx="3351461" cy="701212"/>
            </a:xfrm>
            <a:prstGeom prst="rect">
              <a:avLst/>
            </a:prstGeom>
            <a:solidFill>
              <a:srgbClr val="000000"/>
            </a:solidFill>
            <a:ln w="25400" cap="flat">
              <a:solidFill>
                <a:srgbClr val="000000"/>
              </a:solidFill>
              <a:prstDash val="solid"/>
              <a:miter lim="400000"/>
            </a:ln>
            <a:effectLst/>
          </p:spPr>
          <p:txBody>
            <a:bodyPr wrap="square" lIns="71437" tIns="71437" rIns="71437" bIns="71437" numCol="1" anchor="ctr">
              <a:noAutofit/>
            </a:bodyPr>
            <a:lstStyle>
              <a:lvl1pPr>
                <a:defRPr sz="2600">
                  <a:solidFill>
                    <a:srgbClr val="FFFFFF"/>
                  </a:solidFill>
                  <a:latin typeface="Helvetica"/>
                  <a:ea typeface="Helvetica"/>
                  <a:cs typeface="Helvetica"/>
                  <a:sym typeface="Helvetica"/>
                </a:defRPr>
              </a:lvl1pPr>
            </a:lstStyle>
            <a:p>
              <a:r>
                <a:t>standardization</a:t>
              </a:r>
            </a:p>
          </p:txBody>
        </p:sp>
        <p:sp>
          <p:nvSpPr>
            <p:cNvPr id="656" name="Line"/>
            <p:cNvSpPr/>
            <p:nvPr/>
          </p:nvSpPr>
          <p:spPr>
            <a:xfrm>
              <a:off x="5297574" y="3060349"/>
              <a:ext cx="3214402"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57" name="Reads"/>
            <p:cNvSpPr/>
            <p:nvPr/>
          </p:nvSpPr>
          <p:spPr>
            <a:xfrm>
              <a:off x="4224741" y="3471114"/>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Reads</a:t>
              </a:r>
            </a:p>
          </p:txBody>
        </p:sp>
        <p:sp>
          <p:nvSpPr>
            <p:cNvPr id="658" name="barcodes"/>
            <p:cNvSpPr/>
            <p:nvPr/>
          </p:nvSpPr>
          <p:spPr>
            <a:xfrm>
              <a:off x="7463327" y="3450164"/>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barcodes</a:t>
              </a:r>
            </a:p>
          </p:txBody>
        </p:sp>
        <p:sp>
          <p:nvSpPr>
            <p:cNvPr id="659" name="Line"/>
            <p:cNvSpPr/>
            <p:nvPr/>
          </p:nvSpPr>
          <p:spPr>
            <a:xfrm>
              <a:off x="5285082" y="3048403"/>
              <a:ext cx="1" cy="33059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60" name="Alignment"/>
            <p:cNvSpPr/>
            <p:nvPr/>
          </p:nvSpPr>
          <p:spPr>
            <a:xfrm>
              <a:off x="4160813" y="4801909"/>
              <a:ext cx="2246228" cy="701212"/>
            </a:xfrm>
            <a:prstGeom prst="rect">
              <a:avLst/>
            </a:prstGeom>
            <a:solidFill>
              <a:srgbClr val="000000"/>
            </a:solidFill>
            <a:ln w="25400" cap="flat">
              <a:solidFill>
                <a:srgbClr val="000000"/>
              </a:solidFill>
              <a:prstDash val="solid"/>
              <a:miter lim="400000"/>
            </a:ln>
            <a:effectLst/>
          </p:spPr>
          <p:txBody>
            <a:bodyPr wrap="square" lIns="71437" tIns="71437" rIns="71437" bIns="71437" numCol="1" anchor="ctr">
              <a:noAutofit/>
            </a:bodyPr>
            <a:lstStyle>
              <a:lvl1pPr>
                <a:defRPr sz="2600">
                  <a:solidFill>
                    <a:srgbClr val="FFFFFF"/>
                  </a:solidFill>
                  <a:latin typeface="Helvetica"/>
                  <a:ea typeface="Helvetica"/>
                  <a:cs typeface="Helvetica"/>
                  <a:sym typeface="Helvetica"/>
                </a:defRPr>
              </a:lvl1pPr>
            </a:lstStyle>
            <a:p>
              <a:r>
                <a:t>Alignment</a:t>
              </a:r>
            </a:p>
          </p:txBody>
        </p:sp>
        <p:sp>
          <p:nvSpPr>
            <p:cNvPr id="661" name="Line"/>
            <p:cNvSpPr/>
            <p:nvPr/>
          </p:nvSpPr>
          <p:spPr>
            <a:xfrm>
              <a:off x="5290949" y="4169717"/>
              <a:ext cx="1" cy="593973"/>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62" name="Line"/>
            <p:cNvSpPr/>
            <p:nvPr/>
          </p:nvSpPr>
          <p:spPr>
            <a:xfrm>
              <a:off x="8522512" y="3048403"/>
              <a:ext cx="1" cy="33059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63" name="Line"/>
            <p:cNvSpPr/>
            <p:nvPr/>
          </p:nvSpPr>
          <p:spPr>
            <a:xfrm flipV="1">
              <a:off x="6904774" y="2845806"/>
              <a:ext cx="1" cy="2277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64" name="Line"/>
            <p:cNvSpPr/>
            <p:nvPr/>
          </p:nvSpPr>
          <p:spPr>
            <a:xfrm>
              <a:off x="6904775" y="1526535"/>
              <a:ext cx="1" cy="500932"/>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65" name="Line"/>
            <p:cNvSpPr/>
            <p:nvPr/>
          </p:nvSpPr>
          <p:spPr>
            <a:xfrm>
              <a:off x="8522513" y="4144869"/>
              <a:ext cx="1" cy="190486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66" name="Line"/>
            <p:cNvSpPr/>
            <p:nvPr/>
          </p:nvSpPr>
          <p:spPr>
            <a:xfrm>
              <a:off x="5283927" y="5625967"/>
              <a:ext cx="1" cy="42038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67" name="Expression matrix generation"/>
            <p:cNvSpPr/>
            <p:nvPr/>
          </p:nvSpPr>
          <p:spPr>
            <a:xfrm>
              <a:off x="4160813" y="6115526"/>
              <a:ext cx="5487923" cy="888957"/>
            </a:xfrm>
            <a:prstGeom prst="rect">
              <a:avLst/>
            </a:prstGeom>
            <a:solidFill>
              <a:srgbClr val="000000"/>
            </a:solidFill>
            <a:ln w="25400" cap="flat">
              <a:solidFill>
                <a:srgbClr val="000000"/>
              </a:solidFill>
              <a:prstDash val="solid"/>
              <a:miter lim="400000"/>
            </a:ln>
            <a:effectLst/>
          </p:spPr>
          <p:txBody>
            <a:bodyPr wrap="square" lIns="71437" tIns="71437" rIns="71437" bIns="71437" numCol="1" anchor="ctr">
              <a:noAutofit/>
            </a:bodyPr>
            <a:lstStyle>
              <a:lvl1pPr>
                <a:defRPr sz="2600">
                  <a:solidFill>
                    <a:srgbClr val="FFFFFF"/>
                  </a:solidFill>
                  <a:latin typeface="Helvetica"/>
                  <a:ea typeface="Helvetica"/>
                  <a:cs typeface="Helvetica"/>
                  <a:sym typeface="Helvetica"/>
                </a:defRPr>
              </a:lvl1pPr>
            </a:lstStyle>
            <a:p>
              <a:r>
                <a:t>Expression matrix generation</a:t>
              </a:r>
            </a:p>
          </p:txBody>
        </p:sp>
        <p:sp>
          <p:nvSpPr>
            <p:cNvPr id="668" name="a.Reads quality"/>
            <p:cNvSpPr/>
            <p:nvPr/>
          </p:nvSpPr>
          <p:spPr>
            <a:xfrm>
              <a:off x="101477" y="2151313"/>
              <a:ext cx="3724137" cy="448637"/>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a.Reads quality</a:t>
              </a:r>
            </a:p>
          </p:txBody>
        </p:sp>
        <p:sp>
          <p:nvSpPr>
            <p:cNvPr id="669" name="b.Reads nucleotide composition"/>
            <p:cNvSpPr/>
            <p:nvPr/>
          </p:nvSpPr>
          <p:spPr>
            <a:xfrm>
              <a:off x="101477" y="2716016"/>
              <a:ext cx="3724137" cy="448637"/>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b.Reads nucleotide composition</a:t>
              </a:r>
            </a:p>
          </p:txBody>
        </p:sp>
        <p:sp>
          <p:nvSpPr>
            <p:cNvPr id="670" name="c.Reads GC content"/>
            <p:cNvSpPr/>
            <p:nvPr/>
          </p:nvSpPr>
          <p:spPr>
            <a:xfrm>
              <a:off x="101477" y="3280718"/>
              <a:ext cx="3724137" cy="448637"/>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c.Reads GC content</a:t>
              </a:r>
            </a:p>
          </p:txBody>
        </p:sp>
        <p:sp>
          <p:nvSpPr>
            <p:cNvPr id="671" name="Line"/>
            <p:cNvSpPr/>
            <p:nvPr/>
          </p:nvSpPr>
          <p:spPr>
            <a:xfrm>
              <a:off x="6904774" y="7040885"/>
              <a:ext cx="1" cy="33059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72" name="Highly variable genes selection and informative cells selection"/>
            <p:cNvSpPr/>
            <p:nvPr/>
          </p:nvSpPr>
          <p:spPr>
            <a:xfrm>
              <a:off x="4160813" y="7350574"/>
              <a:ext cx="5487923" cy="888957"/>
            </a:xfrm>
            <a:prstGeom prst="rect">
              <a:avLst/>
            </a:prstGeom>
            <a:solidFill>
              <a:srgbClr val="000000"/>
            </a:solidFill>
            <a:ln w="25400" cap="flat">
              <a:solidFill>
                <a:srgbClr val="000000"/>
              </a:solidFill>
              <a:prstDash val="solid"/>
              <a:miter lim="400000"/>
            </a:ln>
            <a:effectLst/>
          </p:spPr>
          <p:txBody>
            <a:bodyPr wrap="square" lIns="71437" tIns="71437" rIns="71437" bIns="71437" numCol="1" anchor="ctr">
              <a:noAutofit/>
            </a:bodyPr>
            <a:lstStyle>
              <a:lvl1pPr>
                <a:defRPr sz="2600">
                  <a:solidFill>
                    <a:srgbClr val="FFFFFF"/>
                  </a:solidFill>
                  <a:latin typeface="Helvetica"/>
                  <a:ea typeface="Helvetica"/>
                  <a:cs typeface="Helvetica"/>
                  <a:sym typeface="Helvetica"/>
                </a:defRPr>
              </a:lvl1pPr>
            </a:lstStyle>
            <a:p>
              <a:r>
                <a:t>Highly variable genes selection and informative cells selection</a:t>
              </a:r>
            </a:p>
          </p:txBody>
        </p:sp>
        <p:sp>
          <p:nvSpPr>
            <p:cNvPr id="673" name="Dimensional reduction:…"/>
            <p:cNvSpPr/>
            <p:nvPr/>
          </p:nvSpPr>
          <p:spPr>
            <a:xfrm>
              <a:off x="4160814" y="8732237"/>
              <a:ext cx="5487923" cy="888957"/>
            </a:xfrm>
            <a:prstGeom prst="rect">
              <a:avLst/>
            </a:prstGeom>
            <a:solidFill>
              <a:srgbClr val="000000"/>
            </a:solidFill>
            <a:ln w="25400" cap="flat">
              <a:solidFill>
                <a:srgbClr val="000000"/>
              </a:solidFill>
              <a:prstDash val="solid"/>
              <a:miter lim="400000"/>
            </a:ln>
            <a:effectLst/>
          </p:spPr>
          <p:txBody>
            <a:bodyPr wrap="square" lIns="71437" tIns="71437" rIns="71437" bIns="71437" numCol="1" anchor="ctr">
              <a:noAutofit/>
            </a:bodyPr>
            <a:lstStyle/>
            <a:p>
              <a:pPr>
                <a:defRPr sz="2600">
                  <a:solidFill>
                    <a:srgbClr val="FFFFFF"/>
                  </a:solidFill>
                  <a:latin typeface="Helvetica"/>
                  <a:ea typeface="Helvetica"/>
                  <a:cs typeface="Helvetica"/>
                  <a:sym typeface="Helvetica"/>
                </a:defRPr>
              </a:pPr>
              <a:r>
                <a:t>Dimensional reduction:</a:t>
              </a:r>
            </a:p>
            <a:p>
              <a:pPr>
                <a:defRPr sz="2600">
                  <a:solidFill>
                    <a:srgbClr val="FFFFFF"/>
                  </a:solidFill>
                  <a:latin typeface="Helvetica"/>
                  <a:ea typeface="Helvetica"/>
                  <a:cs typeface="Helvetica"/>
                  <a:sym typeface="Helvetica"/>
                </a:defRPr>
              </a:pPr>
              <a:r>
                <a:t>PCA/t-SNE/SIMLR</a:t>
              </a:r>
            </a:p>
          </p:txBody>
        </p:sp>
        <p:sp>
          <p:nvSpPr>
            <p:cNvPr id="674" name="Line"/>
            <p:cNvSpPr/>
            <p:nvPr/>
          </p:nvSpPr>
          <p:spPr>
            <a:xfrm>
              <a:off x="6904775" y="8371834"/>
              <a:ext cx="1" cy="33059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75" name="Cell clustering:…"/>
            <p:cNvSpPr/>
            <p:nvPr/>
          </p:nvSpPr>
          <p:spPr>
            <a:xfrm>
              <a:off x="4160813" y="9912760"/>
              <a:ext cx="5487923" cy="888957"/>
            </a:xfrm>
            <a:prstGeom prst="rect">
              <a:avLst/>
            </a:prstGeom>
            <a:solidFill>
              <a:srgbClr val="000000"/>
            </a:solidFill>
            <a:ln w="25400" cap="flat">
              <a:solidFill>
                <a:srgbClr val="000000"/>
              </a:solidFill>
              <a:prstDash val="solid"/>
              <a:miter lim="400000"/>
            </a:ln>
            <a:effectLst/>
          </p:spPr>
          <p:txBody>
            <a:bodyPr wrap="square" lIns="71437" tIns="71437" rIns="71437" bIns="71437" numCol="1" anchor="ctr">
              <a:noAutofit/>
            </a:bodyPr>
            <a:lstStyle/>
            <a:p>
              <a:pPr>
                <a:defRPr sz="2600">
                  <a:solidFill>
                    <a:srgbClr val="FFFFFF"/>
                  </a:solidFill>
                  <a:latin typeface="Helvetica"/>
                  <a:ea typeface="Helvetica"/>
                  <a:cs typeface="Helvetica"/>
                  <a:sym typeface="Helvetica"/>
                </a:defRPr>
              </a:pPr>
              <a:r>
                <a:t>Cell clustering:</a:t>
              </a:r>
            </a:p>
            <a:p>
              <a:pPr>
                <a:defRPr sz="2600">
                  <a:solidFill>
                    <a:srgbClr val="FFFFFF"/>
                  </a:solidFill>
                  <a:latin typeface="Helvetica"/>
                  <a:ea typeface="Helvetica"/>
                  <a:cs typeface="Helvetica"/>
                  <a:sym typeface="Helvetica"/>
                </a:defRPr>
              </a:pPr>
              <a:r>
                <a:t>dbscan/k-means</a:t>
              </a:r>
            </a:p>
          </p:txBody>
        </p:sp>
        <p:sp>
          <p:nvSpPr>
            <p:cNvPr id="676" name="Line"/>
            <p:cNvSpPr/>
            <p:nvPr/>
          </p:nvSpPr>
          <p:spPr>
            <a:xfrm>
              <a:off x="6904774" y="9605607"/>
              <a:ext cx="1" cy="33059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677" name="d.Reads alignment summary"/>
            <p:cNvSpPr/>
            <p:nvPr/>
          </p:nvSpPr>
          <p:spPr>
            <a:xfrm>
              <a:off x="101477" y="4703541"/>
              <a:ext cx="3724137" cy="448638"/>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d.Reads alignment summary</a:t>
              </a:r>
            </a:p>
          </p:txBody>
        </p:sp>
        <p:sp>
          <p:nvSpPr>
            <p:cNvPr id="678" name="e.Gene body coverage"/>
            <p:cNvSpPr/>
            <p:nvPr/>
          </p:nvSpPr>
          <p:spPr>
            <a:xfrm>
              <a:off x="101477" y="5244383"/>
              <a:ext cx="3724137" cy="448638"/>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e.Gene body coverage</a:t>
              </a:r>
            </a:p>
          </p:txBody>
        </p:sp>
        <p:sp>
          <p:nvSpPr>
            <p:cNvPr id="679" name="Line"/>
            <p:cNvSpPr/>
            <p:nvPr/>
          </p:nvSpPr>
          <p:spPr>
            <a:xfrm flipH="1">
              <a:off x="3845369" y="2365655"/>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680" name="Line"/>
            <p:cNvSpPr/>
            <p:nvPr/>
          </p:nvSpPr>
          <p:spPr>
            <a:xfrm flipV="1">
              <a:off x="4174806" y="2378166"/>
              <a:ext cx="1" cy="1129468"/>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681" name="Line"/>
            <p:cNvSpPr/>
            <p:nvPr/>
          </p:nvSpPr>
          <p:spPr>
            <a:xfrm flipH="1">
              <a:off x="3868080" y="2959689"/>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682" name="Line"/>
            <p:cNvSpPr/>
            <p:nvPr/>
          </p:nvSpPr>
          <p:spPr>
            <a:xfrm flipH="1">
              <a:off x="3868080" y="3490214"/>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683" name="Line"/>
            <p:cNvSpPr/>
            <p:nvPr/>
          </p:nvSpPr>
          <p:spPr>
            <a:xfrm>
              <a:off x="4103763" y="2368563"/>
              <a:ext cx="1079565"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684" name="Line"/>
            <p:cNvSpPr/>
            <p:nvPr/>
          </p:nvSpPr>
          <p:spPr>
            <a:xfrm flipH="1">
              <a:off x="3855063" y="4935142"/>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685" name="Line"/>
            <p:cNvSpPr/>
            <p:nvPr/>
          </p:nvSpPr>
          <p:spPr>
            <a:xfrm flipH="1">
              <a:off x="3855063" y="5358296"/>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686" name="2. Reads level QC"/>
            <p:cNvSpPr txBox="1"/>
            <p:nvPr/>
          </p:nvSpPr>
          <p:spPr>
            <a:xfrm>
              <a:off x="78565" y="1763245"/>
              <a:ext cx="2280890" cy="397682"/>
            </a:xfrm>
            <a:prstGeom prst="rect">
              <a:avLst/>
            </a:prstGeom>
            <a:noFill/>
            <a:ln w="12700" cap="flat">
              <a:noFill/>
              <a:miter lim="400000"/>
            </a:ln>
            <a:effectLst/>
          </p:spPr>
          <p:txBody>
            <a:bodyPr wrap="square" lIns="71437" tIns="71437" rIns="71437" bIns="71437" numCol="1" anchor="ctr">
              <a:noAutofit/>
            </a:bodyPr>
            <a:lstStyle>
              <a:lvl1pPr algn="l">
                <a:defRPr sz="1800">
                  <a:latin typeface="Helvetica"/>
                  <a:ea typeface="Helvetica"/>
                  <a:cs typeface="Helvetica"/>
                  <a:sym typeface="Helvetica"/>
                </a:defRPr>
              </a:lvl1pPr>
            </a:lstStyle>
            <a:p>
              <a:r>
                <a:t>2. Reads level QC</a:t>
              </a:r>
            </a:p>
          </p:txBody>
        </p:sp>
        <p:sp>
          <p:nvSpPr>
            <p:cNvPr id="687" name="3. Bulk-cell level QC"/>
            <p:cNvSpPr txBox="1"/>
            <p:nvPr/>
          </p:nvSpPr>
          <p:spPr>
            <a:xfrm>
              <a:off x="78565" y="4322816"/>
              <a:ext cx="3769961" cy="397682"/>
            </a:xfrm>
            <a:prstGeom prst="rect">
              <a:avLst/>
            </a:prstGeom>
            <a:noFill/>
            <a:ln w="12700" cap="flat">
              <a:noFill/>
              <a:miter lim="400000"/>
            </a:ln>
            <a:effectLst/>
          </p:spPr>
          <p:txBody>
            <a:bodyPr wrap="square" lIns="71437" tIns="71437" rIns="71437" bIns="71437" numCol="1" anchor="ctr">
              <a:noAutofit/>
            </a:bodyPr>
            <a:lstStyle>
              <a:lvl1pPr algn="l">
                <a:defRPr sz="1800">
                  <a:latin typeface="Helvetica"/>
                  <a:ea typeface="Helvetica"/>
                  <a:cs typeface="Helvetica"/>
                  <a:sym typeface="Helvetica"/>
                </a:defRPr>
              </a:lvl1pPr>
            </a:lstStyle>
            <a:p>
              <a:r>
                <a:t>3. Bulk-cell level QC</a:t>
              </a:r>
            </a:p>
          </p:txBody>
        </p:sp>
        <p:sp>
          <p:nvSpPr>
            <p:cNvPr id="688" name="4. Individual-cell level QC"/>
            <p:cNvSpPr txBox="1"/>
            <p:nvPr/>
          </p:nvSpPr>
          <p:spPr>
            <a:xfrm>
              <a:off x="82351" y="5939590"/>
              <a:ext cx="3769961" cy="397683"/>
            </a:xfrm>
            <a:prstGeom prst="rect">
              <a:avLst/>
            </a:prstGeom>
            <a:noFill/>
            <a:ln w="12700" cap="flat">
              <a:noFill/>
              <a:miter lim="400000"/>
            </a:ln>
            <a:effectLst/>
          </p:spPr>
          <p:txBody>
            <a:bodyPr wrap="square" lIns="71437" tIns="71437" rIns="71437" bIns="71437" numCol="1" anchor="ctr">
              <a:noAutofit/>
            </a:bodyPr>
            <a:lstStyle>
              <a:lvl1pPr algn="l">
                <a:defRPr sz="1800">
                  <a:latin typeface="Helvetica"/>
                  <a:ea typeface="Helvetica"/>
                  <a:cs typeface="Helvetica"/>
                  <a:sym typeface="Helvetica"/>
                </a:defRPr>
              </a:lvl1pPr>
            </a:lstStyle>
            <a:p>
              <a:r>
                <a:t>4. Individual-cell level QC</a:t>
              </a:r>
            </a:p>
          </p:txBody>
        </p:sp>
        <p:sp>
          <p:nvSpPr>
            <p:cNvPr id="689" name="d.Duplicate rate distribution"/>
            <p:cNvSpPr/>
            <p:nvPr/>
          </p:nvSpPr>
          <p:spPr>
            <a:xfrm>
              <a:off x="101477" y="6326364"/>
              <a:ext cx="3724137" cy="448637"/>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d.Duplicate rate distribution</a:t>
              </a:r>
            </a:p>
          </p:txBody>
        </p:sp>
        <p:sp>
          <p:nvSpPr>
            <p:cNvPr id="690" name="f.Covered gene number"/>
            <p:cNvSpPr/>
            <p:nvPr/>
          </p:nvSpPr>
          <p:spPr>
            <a:xfrm>
              <a:off x="101477" y="6962709"/>
              <a:ext cx="3724137" cy="448637"/>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f.Covered gene number</a:t>
              </a:r>
            </a:p>
          </p:txBody>
        </p:sp>
        <p:sp>
          <p:nvSpPr>
            <p:cNvPr id="691" name="g.Intron rate distribution"/>
            <p:cNvSpPr/>
            <p:nvPr/>
          </p:nvSpPr>
          <p:spPr>
            <a:xfrm>
              <a:off x="101477" y="7577642"/>
              <a:ext cx="3724137" cy="448637"/>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g.Intron rate distribution</a:t>
              </a:r>
            </a:p>
          </p:txBody>
        </p:sp>
        <p:sp>
          <p:nvSpPr>
            <p:cNvPr id="692" name="Line"/>
            <p:cNvSpPr/>
            <p:nvPr/>
          </p:nvSpPr>
          <p:spPr>
            <a:xfrm flipH="1">
              <a:off x="3845369" y="6578727"/>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693" name="Line"/>
            <p:cNvSpPr/>
            <p:nvPr/>
          </p:nvSpPr>
          <p:spPr>
            <a:xfrm flipH="1">
              <a:off x="3845369" y="7836503"/>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694" name="5. Cell-clustering level QC"/>
            <p:cNvSpPr txBox="1"/>
            <p:nvPr/>
          </p:nvSpPr>
          <p:spPr>
            <a:xfrm>
              <a:off x="78565" y="8630074"/>
              <a:ext cx="3769961" cy="397682"/>
            </a:xfrm>
            <a:prstGeom prst="rect">
              <a:avLst/>
            </a:prstGeom>
            <a:noFill/>
            <a:ln w="12700" cap="flat">
              <a:noFill/>
              <a:miter lim="400000"/>
            </a:ln>
            <a:effectLst/>
          </p:spPr>
          <p:txBody>
            <a:bodyPr wrap="square" lIns="71437" tIns="71437" rIns="71437" bIns="71437" numCol="1" anchor="ctr">
              <a:noAutofit/>
            </a:bodyPr>
            <a:lstStyle>
              <a:lvl1pPr algn="l">
                <a:defRPr sz="1800">
                  <a:latin typeface="Helvetica"/>
                  <a:ea typeface="Helvetica"/>
                  <a:cs typeface="Helvetica"/>
                  <a:sym typeface="Helvetica"/>
                </a:defRPr>
              </a:lvl1pPr>
            </a:lstStyle>
            <a:p>
              <a:r>
                <a:t>5. Cell-clustering level QC</a:t>
              </a:r>
            </a:p>
          </p:txBody>
        </p:sp>
        <p:sp>
          <p:nvSpPr>
            <p:cNvPr id="695" name="h.Gap statistics score"/>
            <p:cNvSpPr/>
            <p:nvPr/>
          </p:nvSpPr>
          <p:spPr>
            <a:xfrm>
              <a:off x="101477" y="9731951"/>
              <a:ext cx="3724137" cy="448638"/>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h.Gap statistics score</a:t>
              </a:r>
            </a:p>
          </p:txBody>
        </p:sp>
        <p:sp>
          <p:nvSpPr>
            <p:cNvPr id="696" name="i.Silhouette score"/>
            <p:cNvSpPr/>
            <p:nvPr/>
          </p:nvSpPr>
          <p:spPr>
            <a:xfrm>
              <a:off x="101252" y="10243812"/>
              <a:ext cx="3724137" cy="448638"/>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i.Silhouette score</a:t>
              </a:r>
            </a:p>
          </p:txBody>
        </p:sp>
        <p:sp>
          <p:nvSpPr>
            <p:cNvPr id="697" name="Line"/>
            <p:cNvSpPr/>
            <p:nvPr/>
          </p:nvSpPr>
          <p:spPr>
            <a:xfrm flipH="1">
              <a:off x="3845369" y="10080853"/>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698" name="Line"/>
            <p:cNvSpPr/>
            <p:nvPr/>
          </p:nvSpPr>
          <p:spPr>
            <a:xfrm flipH="1">
              <a:off x="3845369" y="10456755"/>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699" name="Line"/>
            <p:cNvSpPr/>
            <p:nvPr/>
          </p:nvSpPr>
          <p:spPr>
            <a:xfrm>
              <a:off x="12209898" y="3013438"/>
              <a:ext cx="3214402"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700" name="Reads"/>
            <p:cNvSpPr/>
            <p:nvPr/>
          </p:nvSpPr>
          <p:spPr>
            <a:xfrm>
              <a:off x="11118774" y="3416710"/>
              <a:ext cx="2118372" cy="701211"/>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Reads</a:t>
              </a:r>
            </a:p>
          </p:txBody>
        </p:sp>
        <p:sp>
          <p:nvSpPr>
            <p:cNvPr id="701" name="barcodes"/>
            <p:cNvSpPr/>
            <p:nvPr/>
          </p:nvSpPr>
          <p:spPr>
            <a:xfrm>
              <a:off x="14375652" y="3419373"/>
              <a:ext cx="2118372" cy="701211"/>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barcodes</a:t>
              </a:r>
            </a:p>
          </p:txBody>
        </p:sp>
        <p:sp>
          <p:nvSpPr>
            <p:cNvPr id="702" name="Line"/>
            <p:cNvSpPr/>
            <p:nvPr/>
          </p:nvSpPr>
          <p:spPr>
            <a:xfrm>
              <a:off x="12214739" y="2996661"/>
              <a:ext cx="1" cy="33059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703" name="Line"/>
            <p:cNvSpPr/>
            <p:nvPr/>
          </p:nvSpPr>
          <p:spPr>
            <a:xfrm>
              <a:off x="15434836" y="2996661"/>
              <a:ext cx="1" cy="33059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704" name="Alignment"/>
            <p:cNvSpPr/>
            <p:nvPr/>
          </p:nvSpPr>
          <p:spPr>
            <a:xfrm>
              <a:off x="11091626" y="4790403"/>
              <a:ext cx="2246228" cy="701212"/>
            </a:xfrm>
            <a:prstGeom prst="rect">
              <a:avLst/>
            </a:prstGeom>
            <a:solidFill>
              <a:srgbClr val="000000"/>
            </a:solidFill>
            <a:ln w="25400" cap="flat">
              <a:solidFill>
                <a:srgbClr val="000000"/>
              </a:solidFill>
              <a:prstDash val="solid"/>
              <a:miter lim="400000"/>
            </a:ln>
            <a:effectLst/>
          </p:spPr>
          <p:txBody>
            <a:bodyPr wrap="square" lIns="71437" tIns="71437" rIns="71437" bIns="71437" numCol="1" anchor="ctr">
              <a:noAutofit/>
            </a:bodyPr>
            <a:lstStyle>
              <a:lvl1pPr>
                <a:defRPr sz="2600">
                  <a:solidFill>
                    <a:srgbClr val="FFFFFF"/>
                  </a:solidFill>
                  <a:latin typeface="Helvetica"/>
                  <a:ea typeface="Helvetica"/>
                  <a:cs typeface="Helvetica"/>
                  <a:sym typeface="Helvetica"/>
                </a:defRPr>
              </a:lvl1pPr>
            </a:lstStyle>
            <a:p>
              <a:r>
                <a:t>Alignment</a:t>
              </a:r>
            </a:p>
          </p:txBody>
        </p:sp>
        <p:sp>
          <p:nvSpPr>
            <p:cNvPr id="705" name="Line"/>
            <p:cNvSpPr/>
            <p:nvPr/>
          </p:nvSpPr>
          <p:spPr>
            <a:xfrm>
              <a:off x="12214738" y="4094229"/>
              <a:ext cx="1" cy="650972"/>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706" name="Line"/>
            <p:cNvSpPr/>
            <p:nvPr/>
          </p:nvSpPr>
          <p:spPr>
            <a:xfrm>
              <a:off x="12214739" y="5512877"/>
              <a:ext cx="1" cy="33059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707" name="Line"/>
            <p:cNvSpPr/>
            <p:nvPr/>
          </p:nvSpPr>
          <p:spPr>
            <a:xfrm>
              <a:off x="15434838" y="4124009"/>
              <a:ext cx="1" cy="169700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708" name="Peak calling on bulk reads"/>
            <p:cNvSpPr/>
            <p:nvPr/>
          </p:nvSpPr>
          <p:spPr>
            <a:xfrm>
              <a:off x="11080250" y="5936929"/>
              <a:ext cx="5487923" cy="888957"/>
            </a:xfrm>
            <a:prstGeom prst="rect">
              <a:avLst/>
            </a:prstGeom>
            <a:solidFill>
              <a:srgbClr val="000000"/>
            </a:solidFill>
            <a:ln w="25400" cap="flat">
              <a:solidFill>
                <a:srgbClr val="000000"/>
              </a:solidFill>
              <a:prstDash val="solid"/>
              <a:miter lim="400000"/>
            </a:ln>
            <a:effectLst/>
          </p:spPr>
          <p:txBody>
            <a:bodyPr wrap="square" lIns="71437" tIns="71437" rIns="71437" bIns="71437" numCol="1" anchor="ctr">
              <a:noAutofit/>
            </a:bodyPr>
            <a:lstStyle>
              <a:lvl1pPr>
                <a:defRPr sz="2600">
                  <a:solidFill>
                    <a:srgbClr val="FFFFFF"/>
                  </a:solidFill>
                  <a:latin typeface="Helvetica"/>
                  <a:ea typeface="Helvetica"/>
                  <a:cs typeface="Helvetica"/>
                  <a:sym typeface="Helvetica"/>
                </a:defRPr>
              </a:lvl1pPr>
            </a:lstStyle>
            <a:p>
              <a:r>
                <a:t>Peak calling on bulk reads</a:t>
              </a:r>
            </a:p>
          </p:txBody>
        </p:sp>
        <p:sp>
          <p:nvSpPr>
            <p:cNvPr id="709" name="Peak matrix generation"/>
            <p:cNvSpPr/>
            <p:nvPr/>
          </p:nvSpPr>
          <p:spPr>
            <a:xfrm>
              <a:off x="11080250" y="7350574"/>
              <a:ext cx="5487923" cy="888957"/>
            </a:xfrm>
            <a:prstGeom prst="rect">
              <a:avLst/>
            </a:prstGeom>
            <a:solidFill>
              <a:srgbClr val="000000"/>
            </a:solidFill>
            <a:ln w="25400" cap="flat">
              <a:solidFill>
                <a:srgbClr val="000000"/>
              </a:solidFill>
              <a:prstDash val="solid"/>
              <a:miter lim="400000"/>
            </a:ln>
            <a:effectLst/>
          </p:spPr>
          <p:txBody>
            <a:bodyPr wrap="square" lIns="71437" tIns="71437" rIns="71437" bIns="71437" numCol="1" anchor="ctr">
              <a:noAutofit/>
            </a:bodyPr>
            <a:lstStyle>
              <a:lvl1pPr>
                <a:defRPr sz="2600">
                  <a:solidFill>
                    <a:srgbClr val="FFFFFF"/>
                  </a:solidFill>
                  <a:latin typeface="Helvetica"/>
                  <a:ea typeface="Helvetica"/>
                  <a:cs typeface="Helvetica"/>
                  <a:sym typeface="Helvetica"/>
                </a:defRPr>
              </a:lvl1pPr>
            </a:lstStyle>
            <a:p>
              <a:r>
                <a:t>Peak matrix generation</a:t>
              </a:r>
            </a:p>
          </p:txBody>
        </p:sp>
        <p:sp>
          <p:nvSpPr>
            <p:cNvPr id="710" name="Line"/>
            <p:cNvSpPr/>
            <p:nvPr/>
          </p:nvSpPr>
          <p:spPr>
            <a:xfrm>
              <a:off x="13824210" y="6944859"/>
              <a:ext cx="1" cy="397682"/>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711" name="Line"/>
            <p:cNvSpPr/>
            <p:nvPr/>
          </p:nvSpPr>
          <p:spPr>
            <a:xfrm>
              <a:off x="13824209" y="8371834"/>
              <a:ext cx="1" cy="33059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712" name="Cell clustering:…"/>
            <p:cNvSpPr/>
            <p:nvPr/>
          </p:nvSpPr>
          <p:spPr>
            <a:xfrm>
              <a:off x="11080250" y="8736369"/>
              <a:ext cx="5487923" cy="888957"/>
            </a:xfrm>
            <a:prstGeom prst="rect">
              <a:avLst/>
            </a:prstGeom>
            <a:solidFill>
              <a:srgbClr val="000000"/>
            </a:solidFill>
            <a:ln w="25400" cap="flat">
              <a:solidFill>
                <a:srgbClr val="000000"/>
              </a:solidFill>
              <a:prstDash val="solid"/>
              <a:miter lim="400000"/>
            </a:ln>
            <a:effectLst/>
          </p:spPr>
          <p:txBody>
            <a:bodyPr wrap="square" lIns="71437" tIns="71437" rIns="71437" bIns="71437" numCol="1" anchor="ctr">
              <a:noAutofit/>
            </a:bodyPr>
            <a:lstStyle/>
            <a:p>
              <a:pPr>
                <a:defRPr sz="2600">
                  <a:solidFill>
                    <a:srgbClr val="FFFFFF"/>
                  </a:solidFill>
                  <a:latin typeface="Helvetica"/>
                  <a:ea typeface="Helvetica"/>
                  <a:cs typeface="Helvetica"/>
                  <a:sym typeface="Helvetica"/>
                </a:defRPr>
              </a:pPr>
              <a:r>
                <a:t>Cell clustering:</a:t>
              </a:r>
            </a:p>
            <a:p>
              <a:pPr>
                <a:defRPr sz="2600">
                  <a:solidFill>
                    <a:srgbClr val="FFFFFF"/>
                  </a:solidFill>
                  <a:latin typeface="Helvetica"/>
                  <a:ea typeface="Helvetica"/>
                  <a:cs typeface="Helvetica"/>
                  <a:sym typeface="Helvetica"/>
                </a:defRPr>
              </a:pPr>
              <a:r>
                <a:t>h-cluster</a:t>
              </a:r>
            </a:p>
          </p:txBody>
        </p:sp>
        <p:sp>
          <p:nvSpPr>
            <p:cNvPr id="713" name="Post analysis"/>
            <p:cNvSpPr/>
            <p:nvPr/>
          </p:nvSpPr>
          <p:spPr>
            <a:xfrm>
              <a:off x="11080250" y="9912760"/>
              <a:ext cx="5487923" cy="888957"/>
            </a:xfrm>
            <a:prstGeom prst="rect">
              <a:avLst/>
            </a:prstGeom>
            <a:solidFill>
              <a:srgbClr val="000000"/>
            </a:solidFill>
            <a:ln w="25400" cap="flat">
              <a:solidFill>
                <a:srgbClr val="000000"/>
              </a:solidFill>
              <a:prstDash val="solid"/>
              <a:miter lim="400000"/>
            </a:ln>
            <a:effectLst/>
          </p:spPr>
          <p:txBody>
            <a:bodyPr wrap="square" lIns="71437" tIns="71437" rIns="71437" bIns="71437" numCol="1" anchor="ctr">
              <a:noAutofit/>
            </a:bodyPr>
            <a:lstStyle>
              <a:lvl1pPr>
                <a:defRPr sz="2600">
                  <a:solidFill>
                    <a:srgbClr val="FFFFFF"/>
                  </a:solidFill>
                  <a:latin typeface="Helvetica"/>
                  <a:ea typeface="Helvetica"/>
                  <a:cs typeface="Helvetica"/>
                  <a:sym typeface="Helvetica"/>
                </a:defRPr>
              </a:lvl1pPr>
            </a:lstStyle>
            <a:p>
              <a:r>
                <a:t>Post analysis</a:t>
              </a:r>
            </a:p>
          </p:txBody>
        </p:sp>
        <p:sp>
          <p:nvSpPr>
            <p:cNvPr id="714" name="Line"/>
            <p:cNvSpPr/>
            <p:nvPr/>
          </p:nvSpPr>
          <p:spPr>
            <a:xfrm>
              <a:off x="13824209" y="9608442"/>
              <a:ext cx="1" cy="33059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715" name="2. Reads level QC"/>
            <p:cNvSpPr txBox="1"/>
            <p:nvPr/>
          </p:nvSpPr>
          <p:spPr>
            <a:xfrm>
              <a:off x="18365313" y="1761933"/>
              <a:ext cx="2280889" cy="397683"/>
            </a:xfrm>
            <a:prstGeom prst="rect">
              <a:avLst/>
            </a:prstGeom>
            <a:noFill/>
            <a:ln w="12700" cap="flat">
              <a:noFill/>
              <a:miter lim="400000"/>
            </a:ln>
            <a:effectLst/>
          </p:spPr>
          <p:txBody>
            <a:bodyPr wrap="square" lIns="71437" tIns="71437" rIns="71437" bIns="71437" numCol="1" anchor="ctr">
              <a:noAutofit/>
            </a:bodyPr>
            <a:lstStyle>
              <a:lvl1pPr algn="r">
                <a:defRPr sz="1800">
                  <a:latin typeface="Helvetica"/>
                  <a:ea typeface="Helvetica"/>
                  <a:cs typeface="Helvetica"/>
                  <a:sym typeface="Helvetica"/>
                </a:defRPr>
              </a:lvl1pPr>
            </a:lstStyle>
            <a:p>
              <a:r>
                <a:t>2. Reads level QC</a:t>
              </a:r>
            </a:p>
          </p:txBody>
        </p:sp>
        <p:sp>
          <p:nvSpPr>
            <p:cNvPr id="716" name="Line"/>
            <p:cNvSpPr/>
            <p:nvPr/>
          </p:nvSpPr>
          <p:spPr>
            <a:xfrm>
              <a:off x="13808905" y="2429404"/>
              <a:ext cx="2755271"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17" name="a.Reads quality"/>
            <p:cNvSpPr/>
            <p:nvPr/>
          </p:nvSpPr>
          <p:spPr>
            <a:xfrm>
              <a:off x="16950428" y="2151313"/>
              <a:ext cx="3724137" cy="448637"/>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a.Reads quality</a:t>
              </a:r>
            </a:p>
          </p:txBody>
        </p:sp>
        <p:sp>
          <p:nvSpPr>
            <p:cNvPr id="718" name="b.Reads nucleotide composition"/>
            <p:cNvSpPr/>
            <p:nvPr/>
          </p:nvSpPr>
          <p:spPr>
            <a:xfrm>
              <a:off x="16950428" y="2716016"/>
              <a:ext cx="3724137" cy="448637"/>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b.Reads nucleotide composition</a:t>
              </a:r>
            </a:p>
          </p:txBody>
        </p:sp>
        <p:sp>
          <p:nvSpPr>
            <p:cNvPr id="719" name="c.Reads GC content"/>
            <p:cNvSpPr/>
            <p:nvPr/>
          </p:nvSpPr>
          <p:spPr>
            <a:xfrm>
              <a:off x="16950428" y="3280718"/>
              <a:ext cx="3724137" cy="448637"/>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c.Reads GC content</a:t>
              </a:r>
            </a:p>
          </p:txBody>
        </p:sp>
        <p:sp>
          <p:nvSpPr>
            <p:cNvPr id="720" name="Line"/>
            <p:cNvSpPr/>
            <p:nvPr/>
          </p:nvSpPr>
          <p:spPr>
            <a:xfrm flipV="1">
              <a:off x="16551851" y="2249953"/>
              <a:ext cx="1" cy="129087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21" name="Line"/>
            <p:cNvSpPr/>
            <p:nvPr/>
          </p:nvSpPr>
          <p:spPr>
            <a:xfrm>
              <a:off x="16550248" y="2274314"/>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22" name="Line"/>
            <p:cNvSpPr/>
            <p:nvPr/>
          </p:nvSpPr>
          <p:spPr>
            <a:xfrm>
              <a:off x="16550248" y="2940334"/>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23" name="Line"/>
            <p:cNvSpPr/>
            <p:nvPr/>
          </p:nvSpPr>
          <p:spPr>
            <a:xfrm>
              <a:off x="16564176" y="3540826"/>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24" name="3. Bulk-cell level QC"/>
            <p:cNvSpPr txBox="1"/>
            <p:nvPr/>
          </p:nvSpPr>
          <p:spPr>
            <a:xfrm>
              <a:off x="16886435" y="4343782"/>
              <a:ext cx="3769962" cy="397683"/>
            </a:xfrm>
            <a:prstGeom prst="rect">
              <a:avLst/>
            </a:prstGeom>
            <a:noFill/>
            <a:ln w="12700" cap="flat">
              <a:noFill/>
              <a:miter lim="400000"/>
            </a:ln>
            <a:effectLst/>
          </p:spPr>
          <p:txBody>
            <a:bodyPr wrap="square" lIns="71437" tIns="71437" rIns="71437" bIns="71437" numCol="1" anchor="ctr">
              <a:noAutofit/>
            </a:bodyPr>
            <a:lstStyle>
              <a:lvl1pPr algn="r">
                <a:defRPr sz="1800">
                  <a:latin typeface="Helvetica"/>
                  <a:ea typeface="Helvetica"/>
                  <a:cs typeface="Helvetica"/>
                  <a:sym typeface="Helvetica"/>
                </a:defRPr>
              </a:lvl1pPr>
            </a:lstStyle>
            <a:p>
              <a:r>
                <a:t>3. Bulk-cell level QC</a:t>
              </a:r>
            </a:p>
          </p:txBody>
        </p:sp>
        <p:sp>
          <p:nvSpPr>
            <p:cNvPr id="725" name="4. Individual-cell level QC"/>
            <p:cNvSpPr txBox="1"/>
            <p:nvPr/>
          </p:nvSpPr>
          <p:spPr>
            <a:xfrm>
              <a:off x="16886435" y="7218744"/>
              <a:ext cx="3769962" cy="397682"/>
            </a:xfrm>
            <a:prstGeom prst="rect">
              <a:avLst/>
            </a:prstGeom>
            <a:noFill/>
            <a:ln w="12700" cap="flat">
              <a:noFill/>
              <a:miter lim="400000"/>
            </a:ln>
            <a:effectLst/>
          </p:spPr>
          <p:txBody>
            <a:bodyPr wrap="square" lIns="71437" tIns="71437" rIns="71437" bIns="71437" numCol="1" anchor="ctr">
              <a:noAutofit/>
            </a:bodyPr>
            <a:lstStyle>
              <a:lvl1pPr algn="r">
                <a:defRPr sz="1800">
                  <a:latin typeface="Helvetica"/>
                  <a:ea typeface="Helvetica"/>
                  <a:cs typeface="Helvetica"/>
                  <a:sym typeface="Helvetica"/>
                </a:defRPr>
              </a:lvl1pPr>
            </a:lstStyle>
            <a:p>
              <a:r>
                <a:t>4. Individual-cell level QC</a:t>
              </a:r>
            </a:p>
          </p:txBody>
        </p:sp>
        <p:sp>
          <p:nvSpPr>
            <p:cNvPr id="726" name="g.Distribution of reads number per cell"/>
            <p:cNvSpPr/>
            <p:nvPr/>
          </p:nvSpPr>
          <p:spPr>
            <a:xfrm>
              <a:off x="16938104" y="7584971"/>
              <a:ext cx="3724136" cy="701211"/>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g.Distribution of reads number per cell</a:t>
              </a:r>
            </a:p>
          </p:txBody>
        </p:sp>
        <p:sp>
          <p:nvSpPr>
            <p:cNvPr id="727" name="d.ChIP region distribution"/>
            <p:cNvSpPr/>
            <p:nvPr/>
          </p:nvSpPr>
          <p:spPr>
            <a:xfrm>
              <a:off x="16938104" y="5206241"/>
              <a:ext cx="3724136" cy="448638"/>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d.ChIP region distribution</a:t>
              </a:r>
            </a:p>
          </p:txBody>
        </p:sp>
        <p:sp>
          <p:nvSpPr>
            <p:cNvPr id="728" name="e.Peak distribution"/>
            <p:cNvSpPr/>
            <p:nvPr/>
          </p:nvSpPr>
          <p:spPr>
            <a:xfrm>
              <a:off x="16938104" y="5750132"/>
              <a:ext cx="3724136" cy="448638"/>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e.Peak distribution</a:t>
              </a:r>
            </a:p>
          </p:txBody>
        </p:sp>
        <p:sp>
          <p:nvSpPr>
            <p:cNvPr id="729" name="f.Average profile"/>
            <p:cNvSpPr/>
            <p:nvPr/>
          </p:nvSpPr>
          <p:spPr>
            <a:xfrm>
              <a:off x="16938104" y="6294023"/>
              <a:ext cx="3724136" cy="448638"/>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f.Average profile</a:t>
              </a:r>
            </a:p>
          </p:txBody>
        </p:sp>
        <p:sp>
          <p:nvSpPr>
            <p:cNvPr id="730" name="Line"/>
            <p:cNvSpPr/>
            <p:nvPr/>
          </p:nvSpPr>
          <p:spPr>
            <a:xfrm>
              <a:off x="16564176" y="5460965"/>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31" name="Line"/>
            <p:cNvSpPr/>
            <p:nvPr/>
          </p:nvSpPr>
          <p:spPr>
            <a:xfrm>
              <a:off x="16564176" y="5996640"/>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32" name="Line"/>
            <p:cNvSpPr/>
            <p:nvPr/>
          </p:nvSpPr>
          <p:spPr>
            <a:xfrm>
              <a:off x="16564176" y="6514893"/>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33" name="Line"/>
            <p:cNvSpPr/>
            <p:nvPr/>
          </p:nvSpPr>
          <p:spPr>
            <a:xfrm>
              <a:off x="16564176" y="7818377"/>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34" name="h.h-clustering based on peaks"/>
            <p:cNvSpPr/>
            <p:nvPr/>
          </p:nvSpPr>
          <p:spPr>
            <a:xfrm>
              <a:off x="16938104" y="8997263"/>
              <a:ext cx="3724136" cy="448638"/>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h.h-clustering based on peaks</a:t>
              </a:r>
            </a:p>
          </p:txBody>
        </p:sp>
        <p:sp>
          <p:nvSpPr>
            <p:cNvPr id="735" name="Line"/>
            <p:cNvSpPr/>
            <p:nvPr/>
          </p:nvSpPr>
          <p:spPr>
            <a:xfrm>
              <a:off x="16564176" y="9258789"/>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36" name="scATAC-seq"/>
            <p:cNvSpPr/>
            <p:nvPr/>
          </p:nvSpPr>
          <p:spPr>
            <a:xfrm>
              <a:off x="11154397" y="449259"/>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noFill/>
            <a:ln w="25400" cap="flat">
              <a:solidFill>
                <a:srgbClr val="000000"/>
              </a:solidFill>
              <a:prstDash val="solid"/>
              <a:miter lim="400000"/>
            </a:ln>
            <a:effectLst/>
          </p:spPr>
          <p:txBody>
            <a:bodyPr wrap="square" lIns="71437" tIns="71437" rIns="71437" bIns="71437" numCol="1" anchor="ctr">
              <a:noAutofit/>
            </a:bodyPr>
            <a:lstStyle>
              <a:lvl1pPr>
                <a:defRPr sz="1600">
                  <a:latin typeface="Helvetica"/>
                  <a:ea typeface="Helvetica"/>
                  <a:cs typeface="Helvetica"/>
                  <a:sym typeface="Helvetica"/>
                </a:defRPr>
              </a:lvl1pPr>
            </a:lstStyle>
            <a:p>
              <a:r>
                <a:t>scATAC-seq</a:t>
              </a:r>
            </a:p>
          </p:txBody>
        </p:sp>
        <p:sp>
          <p:nvSpPr>
            <p:cNvPr id="737" name="Line"/>
            <p:cNvSpPr/>
            <p:nvPr/>
          </p:nvSpPr>
          <p:spPr>
            <a:xfrm>
              <a:off x="12140987" y="1231497"/>
              <a:ext cx="1" cy="2085636"/>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2800">
                  <a:latin typeface="Helvetica"/>
                  <a:ea typeface="Helvetica"/>
                  <a:cs typeface="Helvetica"/>
                  <a:sym typeface="Helvetica"/>
                </a:defRPr>
              </a:pPr>
              <a:endParaRPr/>
            </a:p>
          </p:txBody>
        </p:sp>
        <p:sp>
          <p:nvSpPr>
            <p:cNvPr id="738" name="Rectangle"/>
            <p:cNvSpPr/>
            <p:nvPr/>
          </p:nvSpPr>
          <p:spPr>
            <a:xfrm>
              <a:off x="28005" y="5906"/>
              <a:ext cx="20704306" cy="1680464"/>
            </a:xfrm>
            <a:prstGeom prst="rect">
              <a:avLst/>
            </a:prstGeom>
            <a:noFill/>
            <a:ln w="25400" cap="flat">
              <a:solidFill>
                <a:srgbClr val="000000"/>
              </a:solidFill>
              <a:custDash>
                <a:ds d="200000" sp="200000"/>
              </a:custDash>
              <a:miter lim="400000"/>
            </a:ln>
            <a:effectLst/>
          </p:spPr>
          <p:txBody>
            <a:bodyPr wrap="square" lIns="71437" tIns="71437" rIns="71437" bIns="71437" numCol="1" anchor="ctr">
              <a:noAutofit/>
            </a:bodyPr>
            <a:lstStyle/>
            <a:p>
              <a:pPr>
                <a:defRPr sz="1600">
                  <a:latin typeface="Helvetica"/>
                  <a:ea typeface="Helvetica"/>
                  <a:cs typeface="Helvetica"/>
                  <a:sym typeface="Helvetica"/>
                </a:defRPr>
              </a:pPr>
              <a:endParaRPr/>
            </a:p>
          </p:txBody>
        </p:sp>
        <p:sp>
          <p:nvSpPr>
            <p:cNvPr id="739" name="Rectangle"/>
            <p:cNvSpPr/>
            <p:nvPr/>
          </p:nvSpPr>
          <p:spPr>
            <a:xfrm>
              <a:off x="28005" y="1771803"/>
              <a:ext cx="20704306" cy="2446227"/>
            </a:xfrm>
            <a:prstGeom prst="rect">
              <a:avLst/>
            </a:prstGeom>
            <a:noFill/>
            <a:ln w="25400" cap="flat">
              <a:solidFill>
                <a:srgbClr val="000000"/>
              </a:solidFill>
              <a:custDash>
                <a:ds d="200000" sp="200000"/>
              </a:custDash>
              <a:miter lim="400000"/>
            </a:ln>
            <a:effectLst/>
          </p:spPr>
          <p:txBody>
            <a:bodyPr wrap="square" lIns="71437" tIns="71437" rIns="71437" bIns="71437" numCol="1" anchor="ctr">
              <a:noAutofit/>
            </a:bodyPr>
            <a:lstStyle/>
            <a:p>
              <a:pPr>
                <a:defRPr sz="1600">
                  <a:latin typeface="Helvetica"/>
                  <a:ea typeface="Helvetica"/>
                  <a:cs typeface="Helvetica"/>
                  <a:sym typeface="Helvetica"/>
                </a:defRPr>
              </a:pPr>
              <a:endParaRPr/>
            </a:p>
          </p:txBody>
        </p:sp>
        <p:sp>
          <p:nvSpPr>
            <p:cNvPr id="740" name="Rectangle"/>
            <p:cNvSpPr/>
            <p:nvPr/>
          </p:nvSpPr>
          <p:spPr>
            <a:xfrm>
              <a:off x="28005" y="8484301"/>
              <a:ext cx="20704306" cy="2446226"/>
            </a:xfrm>
            <a:prstGeom prst="rect">
              <a:avLst/>
            </a:prstGeom>
            <a:noFill/>
            <a:ln w="25400" cap="flat">
              <a:solidFill>
                <a:srgbClr val="000000"/>
              </a:solidFill>
              <a:custDash>
                <a:ds d="200000" sp="200000"/>
              </a:custDash>
              <a:miter lim="400000"/>
            </a:ln>
            <a:effectLst/>
          </p:spPr>
          <p:txBody>
            <a:bodyPr wrap="square" lIns="71437" tIns="71437" rIns="71437" bIns="71437" numCol="1" anchor="ctr">
              <a:noAutofit/>
            </a:bodyPr>
            <a:lstStyle/>
            <a:p>
              <a:pPr>
                <a:defRPr sz="1600">
                  <a:latin typeface="Helvetica"/>
                  <a:ea typeface="Helvetica"/>
                  <a:cs typeface="Helvetica"/>
                  <a:sym typeface="Helvetica"/>
                </a:defRPr>
              </a:pPr>
              <a:endParaRPr/>
            </a:p>
          </p:txBody>
        </p:sp>
        <p:sp>
          <p:nvSpPr>
            <p:cNvPr id="741" name="Shape"/>
            <p:cNvSpPr/>
            <p:nvPr/>
          </p:nvSpPr>
          <p:spPr>
            <a:xfrm>
              <a:off x="28005" y="4318420"/>
              <a:ext cx="20704308" cy="27194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513"/>
                  </a:lnTo>
                  <a:lnTo>
                    <a:pt x="10833" y="21600"/>
                  </a:lnTo>
                  <a:lnTo>
                    <a:pt x="10833" y="12177"/>
                  </a:lnTo>
                  <a:lnTo>
                    <a:pt x="37" y="12090"/>
                  </a:lnTo>
                  <a:lnTo>
                    <a:pt x="0" y="0"/>
                  </a:lnTo>
                  <a:close/>
                </a:path>
              </a:pathLst>
            </a:custGeom>
            <a:noFill/>
            <a:ln w="25400" cap="flat">
              <a:solidFill>
                <a:srgbClr val="000000"/>
              </a:solidFill>
              <a:custDash>
                <a:ds d="200000" sp="200000"/>
              </a:custDash>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42" name="Shape"/>
            <p:cNvSpPr/>
            <p:nvPr/>
          </p:nvSpPr>
          <p:spPr>
            <a:xfrm>
              <a:off x="28005" y="5922508"/>
              <a:ext cx="20704308" cy="24826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633" y="99"/>
                  </a:lnTo>
                  <a:lnTo>
                    <a:pt x="10633" y="10717"/>
                  </a:lnTo>
                  <a:lnTo>
                    <a:pt x="21600" y="10619"/>
                  </a:lnTo>
                  <a:lnTo>
                    <a:pt x="21600" y="21600"/>
                  </a:lnTo>
                  <a:lnTo>
                    <a:pt x="16" y="21600"/>
                  </a:lnTo>
                  <a:lnTo>
                    <a:pt x="0" y="0"/>
                  </a:lnTo>
                  <a:close/>
                </a:path>
              </a:pathLst>
            </a:custGeom>
            <a:noFill/>
            <a:ln w="25400" cap="flat">
              <a:solidFill>
                <a:srgbClr val="000000"/>
              </a:solidFill>
              <a:custDash>
                <a:ds d="200000" sp="200000"/>
              </a:custDash>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743" name="5. Cell-clustering level QC"/>
            <p:cNvSpPr txBox="1"/>
            <p:nvPr/>
          </p:nvSpPr>
          <p:spPr>
            <a:xfrm>
              <a:off x="16886435" y="8587340"/>
              <a:ext cx="3769962" cy="397683"/>
            </a:xfrm>
            <a:prstGeom prst="rect">
              <a:avLst/>
            </a:prstGeom>
            <a:noFill/>
            <a:ln w="12700" cap="flat">
              <a:noFill/>
              <a:miter lim="400000"/>
            </a:ln>
            <a:effectLst/>
          </p:spPr>
          <p:txBody>
            <a:bodyPr wrap="square" lIns="71437" tIns="71437" rIns="71437" bIns="71437" numCol="1" anchor="ctr">
              <a:noAutofit/>
            </a:bodyPr>
            <a:lstStyle>
              <a:lvl1pPr algn="r">
                <a:defRPr sz="1800">
                  <a:latin typeface="Helvetica"/>
                  <a:ea typeface="Helvetica"/>
                  <a:cs typeface="Helvetica"/>
                  <a:sym typeface="Helvetica"/>
                </a:defRPr>
              </a:lvl1pPr>
            </a:lstStyle>
            <a:p>
              <a:r>
                <a:t>5. Cell-clustering level QC</a:t>
              </a:r>
            </a:p>
          </p:txBody>
        </p:sp>
        <p:sp>
          <p:nvSpPr>
            <p:cNvPr id="744" name="i.cluster specific peaks"/>
            <p:cNvSpPr/>
            <p:nvPr/>
          </p:nvSpPr>
          <p:spPr>
            <a:xfrm>
              <a:off x="16899591" y="10173120"/>
              <a:ext cx="3724137" cy="448638"/>
            </a:xfrm>
            <a:prstGeom prst="rect">
              <a:avLst/>
            </a:prstGeom>
            <a:noFill/>
            <a:ln w="25400" cap="flat">
              <a:solidFill>
                <a:srgbClr val="000000"/>
              </a:solidFill>
              <a:prstDash val="solid"/>
              <a:miter lim="400000"/>
            </a:ln>
            <a:effectLst/>
          </p:spPr>
          <p:txBody>
            <a:bodyPr wrap="square" lIns="71437" tIns="71437" rIns="71437" bIns="71437" numCol="1" anchor="ctr">
              <a:noAutofit/>
            </a:bodyPr>
            <a:lstStyle>
              <a:lvl1pPr>
                <a:defRPr sz="1800">
                  <a:latin typeface="Helvetica"/>
                  <a:ea typeface="Helvetica"/>
                  <a:cs typeface="Helvetica"/>
                  <a:sym typeface="Helvetica"/>
                </a:defRPr>
              </a:lvl1pPr>
            </a:lstStyle>
            <a:p>
              <a:r>
                <a:t>i.cluster specific peaks</a:t>
              </a:r>
            </a:p>
          </p:txBody>
        </p:sp>
        <p:sp>
          <p:nvSpPr>
            <p:cNvPr id="745" name="Line"/>
            <p:cNvSpPr/>
            <p:nvPr/>
          </p:nvSpPr>
          <p:spPr>
            <a:xfrm>
              <a:off x="16525664" y="10434646"/>
              <a:ext cx="303776"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grpSp>
      <p:sp>
        <p:nvSpPr>
          <p:cNvPr id="7" name="TextBox 5"/>
          <p:cNvSpPr txBox="1"/>
          <p:nvPr/>
        </p:nvSpPr>
        <p:spPr>
          <a:xfrm>
            <a:off x="15986234" y="1268512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4" name="文本框 3"/>
          <p:cNvSpPr txBox="1"/>
          <p:nvPr/>
        </p:nvSpPr>
        <p:spPr>
          <a:xfrm>
            <a:off x="0" y="12616815"/>
            <a:ext cx="1219200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000000"/>
                </a:solidFill>
                <a:effectLst/>
                <a:uFillTx/>
                <a:latin typeface="+mn-lt"/>
                <a:ea typeface="+mn-ea"/>
                <a:cs typeface="+mn-cs"/>
                <a:sym typeface="Helvetica"/>
              </a:rPr>
              <a:t>Huo Xiao, Sheng’en Hu, Chengchen Zhao, and Yong Zhang. Dr. seq: a quality control and analysis pipeline for droplet sequencing. Bioinformatics (2016): btw174.</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Dr.seq2 workflow</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36</a:t>
            </a:fld>
            <a:endParaRPr dirty="0"/>
          </a:p>
        </p:txBody>
      </p:sp>
      <p:sp>
        <p:nvSpPr>
          <p:cNvPr id="820" name="Drop-seq"/>
          <p:cNvSpPr/>
          <p:nvPr/>
        </p:nvSpPr>
        <p:spPr>
          <a:xfrm>
            <a:off x="3657580" y="2133418"/>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ln w="25400">
            <a:solidFill>
              <a:srgbClr val="000000"/>
            </a:solidFill>
            <a:miter lim="400000"/>
          </a:ln>
        </p:spPr>
        <p:txBody>
          <a:bodyPr lIns="71437" tIns="71437" rIns="71437" bIns="71437" anchor="ctr"/>
          <a:lstStyle>
            <a:lvl1pPr>
              <a:defRPr sz="1600">
                <a:latin typeface="Helvetica"/>
                <a:ea typeface="Helvetica"/>
                <a:cs typeface="Helvetica"/>
                <a:sym typeface="Helvetica"/>
              </a:defRPr>
            </a:lvl1pPr>
          </a:lstStyle>
          <a:p>
            <a:r>
              <a:t>Drop-seq</a:t>
            </a:r>
          </a:p>
        </p:txBody>
      </p:sp>
      <p:sp>
        <p:nvSpPr>
          <p:cNvPr id="821" name="in-Drop"/>
          <p:cNvSpPr/>
          <p:nvPr/>
        </p:nvSpPr>
        <p:spPr>
          <a:xfrm>
            <a:off x="5316790" y="2133418"/>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ln w="25400">
            <a:solidFill>
              <a:srgbClr val="000000"/>
            </a:solidFill>
            <a:miter lim="400000"/>
          </a:ln>
        </p:spPr>
        <p:txBody>
          <a:bodyPr lIns="71437" tIns="71437" rIns="71437" bIns="71437" anchor="ctr"/>
          <a:lstStyle>
            <a:lvl1pPr>
              <a:defRPr sz="1600">
                <a:latin typeface="Helvetica"/>
                <a:ea typeface="Helvetica"/>
                <a:cs typeface="Helvetica"/>
                <a:sym typeface="Helvetica"/>
              </a:defRPr>
            </a:lvl1pPr>
          </a:lstStyle>
          <a:p>
            <a:r>
              <a:t>in-Drop</a:t>
            </a:r>
          </a:p>
        </p:txBody>
      </p:sp>
      <p:sp>
        <p:nvSpPr>
          <p:cNvPr id="822" name="MARS-seq"/>
          <p:cNvSpPr/>
          <p:nvPr/>
        </p:nvSpPr>
        <p:spPr>
          <a:xfrm>
            <a:off x="6966410" y="2133418"/>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ln w="25400">
            <a:solidFill>
              <a:srgbClr val="000000"/>
            </a:solidFill>
            <a:miter lim="400000"/>
          </a:ln>
        </p:spPr>
        <p:txBody>
          <a:bodyPr lIns="71437" tIns="71437" rIns="71437" bIns="71437" anchor="ctr"/>
          <a:lstStyle>
            <a:lvl1pPr>
              <a:defRPr sz="1600">
                <a:latin typeface="Helvetica"/>
                <a:ea typeface="Helvetica"/>
                <a:cs typeface="Helvetica"/>
                <a:sym typeface="Helvetica"/>
              </a:defRPr>
            </a:lvl1pPr>
          </a:lstStyle>
          <a:p>
            <a:r>
              <a:t>MARS-seq</a:t>
            </a:r>
          </a:p>
        </p:txBody>
      </p:sp>
      <p:sp>
        <p:nvSpPr>
          <p:cNvPr id="823" name="10x genomics"/>
          <p:cNvSpPr/>
          <p:nvPr/>
        </p:nvSpPr>
        <p:spPr>
          <a:xfrm>
            <a:off x="8616030" y="2133418"/>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ln w="25400">
            <a:solidFill>
              <a:srgbClr val="000000"/>
            </a:solidFill>
            <a:miter lim="400000"/>
          </a:ln>
        </p:spPr>
        <p:txBody>
          <a:bodyPr lIns="71437" tIns="71437" rIns="71437" bIns="71437" anchor="ctr"/>
          <a:lstStyle>
            <a:lvl1pPr>
              <a:defRPr sz="1600">
                <a:latin typeface="Helvetica"/>
                <a:ea typeface="Helvetica"/>
                <a:cs typeface="Helvetica"/>
                <a:sym typeface="Helvetica"/>
              </a:defRPr>
            </a:lvl1pPr>
          </a:lstStyle>
          <a:p>
            <a:r>
              <a:t>10x genomics</a:t>
            </a:r>
          </a:p>
        </p:txBody>
      </p:sp>
      <p:sp>
        <p:nvSpPr>
          <p:cNvPr id="824" name="other SC data"/>
          <p:cNvSpPr/>
          <p:nvPr/>
        </p:nvSpPr>
        <p:spPr>
          <a:xfrm>
            <a:off x="10275241" y="2133418"/>
            <a:ext cx="2118373"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ln w="25400">
            <a:solidFill>
              <a:srgbClr val="000000"/>
            </a:solidFill>
            <a:miter lim="400000"/>
          </a:ln>
        </p:spPr>
        <p:txBody>
          <a:bodyPr lIns="71437" tIns="71437" rIns="71437" bIns="71437" anchor="ctr"/>
          <a:lstStyle>
            <a:lvl1pPr>
              <a:defRPr sz="1600">
                <a:latin typeface="Helvetica"/>
                <a:ea typeface="Helvetica"/>
                <a:cs typeface="Helvetica"/>
                <a:sym typeface="Helvetica"/>
              </a:defRPr>
            </a:lvl1pPr>
          </a:lstStyle>
          <a:p>
            <a:r>
              <a:t>other SC data</a:t>
            </a:r>
          </a:p>
        </p:txBody>
      </p:sp>
      <p:sp>
        <p:nvSpPr>
          <p:cNvPr id="825" name="1. raw data of parallel single cell transcriptome data"/>
          <p:cNvSpPr txBox="1"/>
          <p:nvPr/>
        </p:nvSpPr>
        <p:spPr>
          <a:xfrm>
            <a:off x="864454" y="1657293"/>
            <a:ext cx="6052169" cy="397682"/>
          </a:xfrm>
          <a:prstGeom prst="rect">
            <a:avLst/>
          </a:prstGeom>
          <a:ln w="12700">
            <a:miter lim="400000"/>
          </a:ln>
        </p:spPr>
        <p:txBody>
          <a:bodyPr lIns="71437" tIns="71437" rIns="71437" bIns="71437" anchor="ctr"/>
          <a:lstStyle>
            <a:lvl1pPr algn="l">
              <a:defRPr sz="1800">
                <a:latin typeface="Helvetica"/>
                <a:ea typeface="Helvetica"/>
                <a:cs typeface="Helvetica"/>
                <a:sym typeface="Helvetica"/>
              </a:defRPr>
            </a:lvl1pPr>
          </a:lstStyle>
          <a:p>
            <a:r>
              <a:t>1. raw data of parallel single cell transcriptome data</a:t>
            </a:r>
          </a:p>
        </p:txBody>
      </p:sp>
      <p:sp>
        <p:nvSpPr>
          <p:cNvPr id="826" name="Line"/>
          <p:cNvSpPr/>
          <p:nvPr/>
        </p:nvSpPr>
        <p:spPr>
          <a:xfrm>
            <a:off x="4469989" y="3234158"/>
            <a:ext cx="6598481" cy="1"/>
          </a:xfrm>
          <a:prstGeom prst="line">
            <a:avLst/>
          </a:prstGeom>
          <a:ln w="25400">
            <a:solidFill>
              <a:srgbClr val="000000"/>
            </a:solidFill>
            <a:miter lim="400000"/>
          </a:ln>
        </p:spPr>
        <p:txBody>
          <a:bodyPr lIns="71437" tIns="71437" rIns="71437" bIns="71437" anchor="ctr"/>
          <a:lstStyle/>
          <a:p>
            <a:pPr>
              <a:defRPr sz="2800">
                <a:latin typeface="Helvetica"/>
                <a:ea typeface="Helvetica"/>
                <a:cs typeface="Helvetica"/>
                <a:sym typeface="Helvetica"/>
              </a:defRPr>
            </a:pPr>
            <a:endParaRPr sz="3200"/>
          </a:p>
        </p:txBody>
      </p:sp>
      <p:sp>
        <p:nvSpPr>
          <p:cNvPr id="827" name="Line"/>
          <p:cNvSpPr/>
          <p:nvPr/>
        </p:nvSpPr>
        <p:spPr>
          <a:xfrm flipV="1">
            <a:off x="4469989" y="2838709"/>
            <a:ext cx="1" cy="397682"/>
          </a:xfrm>
          <a:prstGeom prst="line">
            <a:avLst/>
          </a:prstGeom>
          <a:ln w="25400">
            <a:solidFill>
              <a:srgbClr val="000000"/>
            </a:solidFill>
            <a:miter lim="400000"/>
          </a:ln>
        </p:spPr>
        <p:txBody>
          <a:bodyPr lIns="71437" tIns="71437" rIns="71437" bIns="71437" anchor="ctr"/>
          <a:lstStyle/>
          <a:p>
            <a:pPr>
              <a:defRPr sz="2800">
                <a:latin typeface="Helvetica"/>
                <a:ea typeface="Helvetica"/>
                <a:cs typeface="Helvetica"/>
                <a:sym typeface="Helvetica"/>
              </a:defRPr>
            </a:pPr>
            <a:endParaRPr sz="3200"/>
          </a:p>
        </p:txBody>
      </p:sp>
      <p:sp>
        <p:nvSpPr>
          <p:cNvPr id="828" name="Line"/>
          <p:cNvSpPr/>
          <p:nvPr/>
        </p:nvSpPr>
        <p:spPr>
          <a:xfrm flipV="1">
            <a:off x="6148381" y="2838709"/>
            <a:ext cx="1" cy="397682"/>
          </a:xfrm>
          <a:prstGeom prst="line">
            <a:avLst/>
          </a:prstGeom>
          <a:ln w="25400">
            <a:solidFill>
              <a:srgbClr val="000000"/>
            </a:solidFill>
            <a:miter lim="400000"/>
          </a:ln>
        </p:spPr>
        <p:txBody>
          <a:bodyPr lIns="71437" tIns="71437" rIns="71437" bIns="71437" anchor="ctr"/>
          <a:lstStyle/>
          <a:p>
            <a:pPr>
              <a:defRPr sz="2800">
                <a:latin typeface="Helvetica"/>
                <a:ea typeface="Helvetica"/>
                <a:cs typeface="Helvetica"/>
                <a:sym typeface="Helvetica"/>
              </a:defRPr>
            </a:pPr>
            <a:endParaRPr sz="3200"/>
          </a:p>
        </p:txBody>
      </p:sp>
      <p:sp>
        <p:nvSpPr>
          <p:cNvPr id="829" name="Line"/>
          <p:cNvSpPr/>
          <p:nvPr/>
        </p:nvSpPr>
        <p:spPr>
          <a:xfrm flipV="1">
            <a:off x="7769229" y="2838709"/>
            <a:ext cx="1" cy="397682"/>
          </a:xfrm>
          <a:prstGeom prst="line">
            <a:avLst/>
          </a:prstGeom>
          <a:ln w="25400">
            <a:solidFill>
              <a:srgbClr val="000000"/>
            </a:solidFill>
            <a:miter lim="400000"/>
          </a:ln>
        </p:spPr>
        <p:txBody>
          <a:bodyPr lIns="71437" tIns="71437" rIns="71437" bIns="71437" anchor="ctr"/>
          <a:lstStyle/>
          <a:p>
            <a:pPr>
              <a:defRPr sz="2800">
                <a:latin typeface="Helvetica"/>
                <a:ea typeface="Helvetica"/>
                <a:cs typeface="Helvetica"/>
                <a:sym typeface="Helvetica"/>
              </a:defRPr>
            </a:pPr>
            <a:endParaRPr sz="3200"/>
          </a:p>
        </p:txBody>
      </p:sp>
      <p:sp>
        <p:nvSpPr>
          <p:cNvPr id="830" name="Line"/>
          <p:cNvSpPr/>
          <p:nvPr/>
        </p:nvSpPr>
        <p:spPr>
          <a:xfrm flipV="1">
            <a:off x="9476393" y="2838709"/>
            <a:ext cx="1" cy="397682"/>
          </a:xfrm>
          <a:prstGeom prst="line">
            <a:avLst/>
          </a:prstGeom>
          <a:ln w="25400">
            <a:solidFill>
              <a:srgbClr val="000000"/>
            </a:solidFill>
            <a:miter lim="400000"/>
          </a:ln>
        </p:spPr>
        <p:txBody>
          <a:bodyPr lIns="71437" tIns="71437" rIns="71437" bIns="71437" anchor="ctr"/>
          <a:lstStyle/>
          <a:p>
            <a:pPr>
              <a:defRPr sz="2800">
                <a:latin typeface="Helvetica"/>
                <a:ea typeface="Helvetica"/>
                <a:cs typeface="Helvetica"/>
                <a:sym typeface="Helvetica"/>
              </a:defRPr>
            </a:pPr>
            <a:endParaRPr sz="3200"/>
          </a:p>
        </p:txBody>
      </p:sp>
      <p:sp>
        <p:nvSpPr>
          <p:cNvPr id="831" name="Line"/>
          <p:cNvSpPr/>
          <p:nvPr/>
        </p:nvSpPr>
        <p:spPr>
          <a:xfrm flipV="1">
            <a:off x="11068469" y="2838709"/>
            <a:ext cx="1" cy="397682"/>
          </a:xfrm>
          <a:prstGeom prst="line">
            <a:avLst/>
          </a:prstGeom>
          <a:ln w="25400">
            <a:solidFill>
              <a:srgbClr val="000000"/>
            </a:solidFill>
            <a:miter lim="400000"/>
          </a:ln>
        </p:spPr>
        <p:txBody>
          <a:bodyPr lIns="71437" tIns="71437" rIns="71437" bIns="71437" anchor="ctr"/>
          <a:lstStyle/>
          <a:p>
            <a:pPr>
              <a:defRPr sz="3000">
                <a:latin typeface="Helvetica"/>
                <a:ea typeface="Helvetica"/>
                <a:cs typeface="Helvetica"/>
                <a:sym typeface="Helvetica"/>
              </a:defRPr>
            </a:pPr>
            <a:endParaRPr sz="3200"/>
          </a:p>
        </p:txBody>
      </p:sp>
      <p:sp>
        <p:nvSpPr>
          <p:cNvPr id="832" name="standardization"/>
          <p:cNvSpPr/>
          <p:nvPr/>
        </p:nvSpPr>
        <p:spPr>
          <a:xfrm>
            <a:off x="6093498" y="3746095"/>
            <a:ext cx="3351461" cy="701212"/>
          </a:xfrm>
          <a:prstGeom prst="rect">
            <a:avLst/>
          </a:prstGeom>
          <a:solidFill>
            <a:srgbClr val="000000"/>
          </a:solidFill>
          <a:ln w="25400">
            <a:solidFill>
              <a:srgbClr val="000000"/>
            </a:solidFill>
            <a:miter lim="400000"/>
          </a:ln>
        </p:spPr>
        <p:txBody>
          <a:bodyPr lIns="71437" tIns="71437" rIns="71437" bIns="71437" anchor="ctr"/>
          <a:lstStyle>
            <a:lvl1pPr>
              <a:defRPr sz="2600">
                <a:solidFill>
                  <a:srgbClr val="FFFFFF"/>
                </a:solidFill>
                <a:latin typeface="Helvetica"/>
                <a:ea typeface="Helvetica"/>
                <a:cs typeface="Helvetica"/>
                <a:sym typeface="Helvetica"/>
              </a:defRPr>
            </a:lvl1pPr>
          </a:lstStyle>
          <a:p>
            <a:r>
              <a:t>standardization</a:t>
            </a:r>
          </a:p>
        </p:txBody>
      </p:sp>
      <p:sp>
        <p:nvSpPr>
          <p:cNvPr id="833" name="Line"/>
          <p:cNvSpPr/>
          <p:nvPr/>
        </p:nvSpPr>
        <p:spPr>
          <a:xfrm>
            <a:off x="6162028" y="4717642"/>
            <a:ext cx="3214402" cy="1"/>
          </a:xfrm>
          <a:prstGeom prst="line">
            <a:avLst/>
          </a:prstGeom>
          <a:ln w="25400">
            <a:solidFill>
              <a:srgbClr val="000000"/>
            </a:solidFill>
            <a:miter lim="400000"/>
          </a:ln>
        </p:spPr>
        <p:txBody>
          <a:bodyPr lIns="71437" tIns="71437" rIns="71437" bIns="71437" anchor="ctr"/>
          <a:lstStyle/>
          <a:p>
            <a:pPr>
              <a:defRPr sz="2800">
                <a:latin typeface="Helvetica"/>
                <a:ea typeface="Helvetica"/>
                <a:cs typeface="Helvetica"/>
                <a:sym typeface="Helvetica"/>
              </a:defRPr>
            </a:pPr>
            <a:endParaRPr sz="3200"/>
          </a:p>
        </p:txBody>
      </p:sp>
      <p:sp>
        <p:nvSpPr>
          <p:cNvPr id="834" name="Reads"/>
          <p:cNvSpPr/>
          <p:nvPr/>
        </p:nvSpPr>
        <p:spPr>
          <a:xfrm>
            <a:off x="5089196" y="5128408"/>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ln w="25400">
            <a:solidFill>
              <a:srgbClr val="000000"/>
            </a:solidFill>
            <a:miter lim="400000"/>
          </a:ln>
        </p:spPr>
        <p:txBody>
          <a:bodyPr lIns="71437" tIns="71437" rIns="71437" bIns="71437" anchor="ctr"/>
          <a:lstStyle>
            <a:lvl1pPr>
              <a:defRPr sz="1800">
                <a:latin typeface="Helvetica"/>
                <a:ea typeface="Helvetica"/>
                <a:cs typeface="Helvetica"/>
                <a:sym typeface="Helvetica"/>
              </a:defRPr>
            </a:lvl1pPr>
          </a:lstStyle>
          <a:p>
            <a:r>
              <a:t>Reads</a:t>
            </a:r>
          </a:p>
        </p:txBody>
      </p:sp>
      <p:sp>
        <p:nvSpPr>
          <p:cNvPr id="835" name="barcodes"/>
          <p:cNvSpPr/>
          <p:nvPr/>
        </p:nvSpPr>
        <p:spPr>
          <a:xfrm>
            <a:off x="8327781" y="5107458"/>
            <a:ext cx="2118372" cy="70121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21445"/>
                </a:lnTo>
                <a:lnTo>
                  <a:pt x="0" y="21600"/>
                </a:lnTo>
                <a:lnTo>
                  <a:pt x="15243" y="21600"/>
                </a:lnTo>
                <a:lnTo>
                  <a:pt x="21600" y="41"/>
                </a:lnTo>
                <a:lnTo>
                  <a:pt x="21600" y="0"/>
                </a:lnTo>
                <a:lnTo>
                  <a:pt x="6326" y="0"/>
                </a:lnTo>
                <a:close/>
              </a:path>
            </a:pathLst>
          </a:custGeom>
          <a:ln w="25400">
            <a:solidFill>
              <a:srgbClr val="000000"/>
            </a:solidFill>
            <a:miter lim="400000"/>
          </a:ln>
        </p:spPr>
        <p:txBody>
          <a:bodyPr lIns="71437" tIns="71437" rIns="71437" bIns="71437" anchor="ctr"/>
          <a:lstStyle>
            <a:lvl1pPr>
              <a:defRPr sz="1800">
                <a:latin typeface="Helvetica"/>
                <a:ea typeface="Helvetica"/>
                <a:cs typeface="Helvetica"/>
                <a:sym typeface="Helvetica"/>
              </a:defRPr>
            </a:lvl1pPr>
          </a:lstStyle>
          <a:p>
            <a:r>
              <a:t>barcodes</a:t>
            </a:r>
          </a:p>
        </p:txBody>
      </p:sp>
      <p:sp>
        <p:nvSpPr>
          <p:cNvPr id="836" name="Line"/>
          <p:cNvSpPr/>
          <p:nvPr/>
        </p:nvSpPr>
        <p:spPr>
          <a:xfrm>
            <a:off x="6149537" y="4705696"/>
            <a:ext cx="1" cy="330590"/>
          </a:xfrm>
          <a:prstGeom prst="line">
            <a:avLst/>
          </a:prstGeom>
          <a:ln w="25400">
            <a:solidFill>
              <a:srgbClr val="000000"/>
            </a:solidFill>
            <a:miter lim="400000"/>
            <a:tailEnd type="triangle"/>
          </a:ln>
        </p:spPr>
        <p:txBody>
          <a:bodyPr lIns="71437" tIns="71437" rIns="71437" bIns="71437" anchor="ctr"/>
          <a:lstStyle/>
          <a:p>
            <a:pPr>
              <a:defRPr sz="2800">
                <a:latin typeface="Helvetica"/>
                <a:ea typeface="Helvetica"/>
                <a:cs typeface="Helvetica"/>
                <a:sym typeface="Helvetica"/>
              </a:defRPr>
            </a:pPr>
            <a:endParaRPr sz="3200"/>
          </a:p>
        </p:txBody>
      </p:sp>
      <p:sp>
        <p:nvSpPr>
          <p:cNvPr id="837" name="Alignment"/>
          <p:cNvSpPr/>
          <p:nvPr/>
        </p:nvSpPr>
        <p:spPr>
          <a:xfrm>
            <a:off x="5025267" y="6459203"/>
            <a:ext cx="2246228" cy="701212"/>
          </a:xfrm>
          <a:prstGeom prst="rect">
            <a:avLst/>
          </a:prstGeom>
          <a:solidFill>
            <a:srgbClr val="000000"/>
          </a:solidFill>
          <a:ln w="25400">
            <a:solidFill>
              <a:srgbClr val="000000"/>
            </a:solidFill>
            <a:miter lim="400000"/>
          </a:ln>
        </p:spPr>
        <p:txBody>
          <a:bodyPr lIns="71437" tIns="71437" rIns="71437" bIns="71437" anchor="ctr"/>
          <a:lstStyle>
            <a:lvl1pPr>
              <a:defRPr sz="2600">
                <a:solidFill>
                  <a:srgbClr val="FFFFFF"/>
                </a:solidFill>
                <a:latin typeface="Helvetica"/>
                <a:ea typeface="Helvetica"/>
                <a:cs typeface="Helvetica"/>
                <a:sym typeface="Helvetica"/>
              </a:defRPr>
            </a:lvl1pPr>
          </a:lstStyle>
          <a:p>
            <a:r>
              <a:t>Alignment</a:t>
            </a:r>
          </a:p>
        </p:txBody>
      </p:sp>
      <p:sp>
        <p:nvSpPr>
          <p:cNvPr id="838" name="Line"/>
          <p:cNvSpPr/>
          <p:nvPr/>
        </p:nvSpPr>
        <p:spPr>
          <a:xfrm>
            <a:off x="6155403" y="5827010"/>
            <a:ext cx="1" cy="593973"/>
          </a:xfrm>
          <a:prstGeom prst="line">
            <a:avLst/>
          </a:prstGeom>
          <a:ln w="25400">
            <a:solidFill>
              <a:srgbClr val="000000"/>
            </a:solidFill>
            <a:miter lim="400000"/>
            <a:tailEnd type="triangle"/>
          </a:ln>
        </p:spPr>
        <p:txBody>
          <a:bodyPr lIns="71437" tIns="71437" rIns="71437" bIns="71437" anchor="ctr"/>
          <a:lstStyle/>
          <a:p>
            <a:pPr>
              <a:defRPr sz="2800">
                <a:latin typeface="Helvetica"/>
                <a:ea typeface="Helvetica"/>
                <a:cs typeface="Helvetica"/>
                <a:sym typeface="Helvetica"/>
              </a:defRPr>
            </a:pPr>
            <a:endParaRPr sz="3200"/>
          </a:p>
        </p:txBody>
      </p:sp>
      <p:sp>
        <p:nvSpPr>
          <p:cNvPr id="839" name="Line"/>
          <p:cNvSpPr/>
          <p:nvPr/>
        </p:nvSpPr>
        <p:spPr>
          <a:xfrm>
            <a:off x="9386966" y="4705696"/>
            <a:ext cx="1" cy="330590"/>
          </a:xfrm>
          <a:prstGeom prst="line">
            <a:avLst/>
          </a:prstGeom>
          <a:ln w="25400">
            <a:solidFill>
              <a:srgbClr val="000000"/>
            </a:solidFill>
            <a:miter lim="400000"/>
            <a:tailEnd type="triangle"/>
          </a:ln>
        </p:spPr>
        <p:txBody>
          <a:bodyPr lIns="71437" tIns="71437" rIns="71437" bIns="71437" anchor="ctr"/>
          <a:lstStyle/>
          <a:p>
            <a:pPr>
              <a:defRPr sz="2800">
                <a:latin typeface="Helvetica"/>
                <a:ea typeface="Helvetica"/>
                <a:cs typeface="Helvetica"/>
                <a:sym typeface="Helvetica"/>
              </a:defRPr>
            </a:pPr>
            <a:endParaRPr sz="3200"/>
          </a:p>
        </p:txBody>
      </p:sp>
      <p:sp>
        <p:nvSpPr>
          <p:cNvPr id="840" name="Line"/>
          <p:cNvSpPr/>
          <p:nvPr/>
        </p:nvSpPr>
        <p:spPr>
          <a:xfrm flipV="1">
            <a:off x="7769228" y="4503099"/>
            <a:ext cx="1" cy="227769"/>
          </a:xfrm>
          <a:prstGeom prst="line">
            <a:avLst/>
          </a:prstGeom>
          <a:ln w="25400">
            <a:solidFill>
              <a:srgbClr val="000000"/>
            </a:solidFill>
            <a:miter lim="400000"/>
          </a:ln>
        </p:spPr>
        <p:txBody>
          <a:bodyPr lIns="71437" tIns="71437" rIns="71437" bIns="71437" anchor="ctr"/>
          <a:lstStyle/>
          <a:p>
            <a:pPr>
              <a:defRPr sz="2800">
                <a:latin typeface="Helvetica"/>
                <a:ea typeface="Helvetica"/>
                <a:cs typeface="Helvetica"/>
                <a:sym typeface="Helvetica"/>
              </a:defRPr>
            </a:pPr>
            <a:endParaRPr sz="3200"/>
          </a:p>
        </p:txBody>
      </p:sp>
      <p:sp>
        <p:nvSpPr>
          <p:cNvPr id="841" name="Line"/>
          <p:cNvSpPr/>
          <p:nvPr/>
        </p:nvSpPr>
        <p:spPr>
          <a:xfrm>
            <a:off x="7769229" y="3183828"/>
            <a:ext cx="1" cy="500933"/>
          </a:xfrm>
          <a:prstGeom prst="line">
            <a:avLst/>
          </a:prstGeom>
          <a:ln w="25400">
            <a:solidFill>
              <a:srgbClr val="000000"/>
            </a:solidFill>
            <a:miter lim="400000"/>
            <a:tailEnd type="triangle"/>
          </a:ln>
        </p:spPr>
        <p:txBody>
          <a:bodyPr lIns="71437" tIns="71437" rIns="71437" bIns="71437" anchor="ctr"/>
          <a:lstStyle/>
          <a:p>
            <a:pPr>
              <a:defRPr sz="2800">
                <a:latin typeface="Helvetica"/>
                <a:ea typeface="Helvetica"/>
                <a:cs typeface="Helvetica"/>
                <a:sym typeface="Helvetica"/>
              </a:defRPr>
            </a:pPr>
            <a:endParaRPr sz="3200"/>
          </a:p>
        </p:txBody>
      </p:sp>
      <p:sp>
        <p:nvSpPr>
          <p:cNvPr id="842" name="Line"/>
          <p:cNvSpPr/>
          <p:nvPr/>
        </p:nvSpPr>
        <p:spPr>
          <a:xfrm>
            <a:off x="9386967" y="5802162"/>
            <a:ext cx="1" cy="1904861"/>
          </a:xfrm>
          <a:prstGeom prst="line">
            <a:avLst/>
          </a:prstGeom>
          <a:ln w="25400">
            <a:solidFill>
              <a:srgbClr val="000000"/>
            </a:solidFill>
            <a:miter lim="400000"/>
            <a:tailEnd type="triangle"/>
          </a:ln>
        </p:spPr>
        <p:txBody>
          <a:bodyPr lIns="71437" tIns="71437" rIns="71437" bIns="71437" anchor="ctr"/>
          <a:lstStyle/>
          <a:p>
            <a:pPr>
              <a:defRPr sz="2800">
                <a:latin typeface="Helvetica"/>
                <a:ea typeface="Helvetica"/>
                <a:cs typeface="Helvetica"/>
                <a:sym typeface="Helvetica"/>
              </a:defRPr>
            </a:pPr>
            <a:endParaRPr sz="3200"/>
          </a:p>
        </p:txBody>
      </p:sp>
      <p:sp>
        <p:nvSpPr>
          <p:cNvPr id="843" name="Line"/>
          <p:cNvSpPr/>
          <p:nvPr/>
        </p:nvSpPr>
        <p:spPr>
          <a:xfrm>
            <a:off x="6148381" y="7283261"/>
            <a:ext cx="1" cy="420387"/>
          </a:xfrm>
          <a:prstGeom prst="line">
            <a:avLst/>
          </a:prstGeom>
          <a:ln w="25400">
            <a:solidFill>
              <a:srgbClr val="000000"/>
            </a:solidFill>
            <a:miter lim="400000"/>
            <a:tailEnd type="triangle"/>
          </a:ln>
        </p:spPr>
        <p:txBody>
          <a:bodyPr lIns="71437" tIns="71437" rIns="71437" bIns="71437" anchor="ctr"/>
          <a:lstStyle/>
          <a:p>
            <a:pPr>
              <a:defRPr sz="2800">
                <a:latin typeface="Helvetica"/>
                <a:ea typeface="Helvetica"/>
                <a:cs typeface="Helvetica"/>
                <a:sym typeface="Helvetica"/>
              </a:defRPr>
            </a:pPr>
            <a:endParaRPr sz="3200"/>
          </a:p>
        </p:txBody>
      </p:sp>
      <p:sp>
        <p:nvSpPr>
          <p:cNvPr id="844" name="Expression matrix generation"/>
          <p:cNvSpPr/>
          <p:nvPr/>
        </p:nvSpPr>
        <p:spPr>
          <a:xfrm>
            <a:off x="5025267" y="7772820"/>
            <a:ext cx="5487924" cy="888957"/>
          </a:xfrm>
          <a:prstGeom prst="rect">
            <a:avLst/>
          </a:prstGeom>
          <a:solidFill>
            <a:srgbClr val="000000"/>
          </a:solidFill>
          <a:ln w="25400">
            <a:solidFill>
              <a:srgbClr val="000000"/>
            </a:solidFill>
            <a:miter lim="400000"/>
          </a:ln>
        </p:spPr>
        <p:txBody>
          <a:bodyPr lIns="71437" tIns="71437" rIns="71437" bIns="71437" anchor="ctr"/>
          <a:lstStyle>
            <a:lvl1pPr>
              <a:defRPr sz="2600">
                <a:solidFill>
                  <a:srgbClr val="FFFFFF"/>
                </a:solidFill>
                <a:latin typeface="Helvetica"/>
                <a:ea typeface="Helvetica"/>
                <a:cs typeface="Helvetica"/>
                <a:sym typeface="Helvetica"/>
              </a:defRPr>
            </a:lvl1pPr>
          </a:lstStyle>
          <a:p>
            <a:r>
              <a:t>Expression matrix generation</a:t>
            </a:r>
          </a:p>
        </p:txBody>
      </p:sp>
      <p:sp>
        <p:nvSpPr>
          <p:cNvPr id="845" name="a.Reads quality"/>
          <p:cNvSpPr/>
          <p:nvPr/>
        </p:nvSpPr>
        <p:spPr>
          <a:xfrm>
            <a:off x="965931" y="3808606"/>
            <a:ext cx="3724137" cy="448638"/>
          </a:xfrm>
          <a:prstGeom prst="rect">
            <a:avLst/>
          </a:prstGeom>
          <a:ln w="25400">
            <a:solidFill>
              <a:srgbClr val="000000"/>
            </a:solidFill>
            <a:miter lim="400000"/>
          </a:ln>
        </p:spPr>
        <p:txBody>
          <a:bodyPr lIns="71437" tIns="71437" rIns="71437" bIns="71437" anchor="ctr"/>
          <a:lstStyle>
            <a:lvl1pPr>
              <a:defRPr sz="1800">
                <a:solidFill>
                  <a:srgbClr val="C82506"/>
                </a:solidFill>
                <a:latin typeface="Helvetica"/>
                <a:ea typeface="Helvetica"/>
                <a:cs typeface="Helvetica"/>
                <a:sym typeface="Helvetica"/>
              </a:defRPr>
            </a:lvl1pPr>
          </a:lstStyle>
          <a:p>
            <a:r>
              <a:t>a.Reads quality</a:t>
            </a:r>
          </a:p>
        </p:txBody>
      </p:sp>
      <p:sp>
        <p:nvSpPr>
          <p:cNvPr id="846" name="b.Reads nucleotide composition"/>
          <p:cNvSpPr/>
          <p:nvPr/>
        </p:nvSpPr>
        <p:spPr>
          <a:xfrm>
            <a:off x="965931" y="4373309"/>
            <a:ext cx="3724137" cy="448638"/>
          </a:xfrm>
          <a:prstGeom prst="rect">
            <a:avLst/>
          </a:prstGeom>
          <a:ln w="25400">
            <a:solidFill>
              <a:srgbClr val="000000"/>
            </a:solidFill>
            <a:miter lim="400000"/>
          </a:ln>
        </p:spPr>
        <p:txBody>
          <a:bodyPr lIns="71437" tIns="71437" rIns="71437" bIns="71437" anchor="ctr"/>
          <a:lstStyle>
            <a:lvl1pPr>
              <a:defRPr sz="1800">
                <a:solidFill>
                  <a:srgbClr val="C82506"/>
                </a:solidFill>
                <a:latin typeface="Helvetica"/>
                <a:ea typeface="Helvetica"/>
                <a:cs typeface="Helvetica"/>
                <a:sym typeface="Helvetica"/>
              </a:defRPr>
            </a:lvl1pPr>
          </a:lstStyle>
          <a:p>
            <a:r>
              <a:t>b.Reads nucleotide composition</a:t>
            </a:r>
          </a:p>
        </p:txBody>
      </p:sp>
      <p:sp>
        <p:nvSpPr>
          <p:cNvPr id="847" name="c.Reads GC content"/>
          <p:cNvSpPr/>
          <p:nvPr/>
        </p:nvSpPr>
        <p:spPr>
          <a:xfrm>
            <a:off x="965931" y="4938011"/>
            <a:ext cx="3724137" cy="448638"/>
          </a:xfrm>
          <a:prstGeom prst="rect">
            <a:avLst/>
          </a:prstGeom>
          <a:ln w="25400">
            <a:solidFill>
              <a:srgbClr val="000000"/>
            </a:solidFill>
            <a:miter lim="400000"/>
          </a:ln>
        </p:spPr>
        <p:txBody>
          <a:bodyPr lIns="71437" tIns="71437" rIns="71437" bIns="71437" anchor="ctr"/>
          <a:lstStyle>
            <a:lvl1pPr>
              <a:defRPr sz="1800">
                <a:solidFill>
                  <a:srgbClr val="C82506"/>
                </a:solidFill>
                <a:latin typeface="Helvetica"/>
                <a:ea typeface="Helvetica"/>
                <a:cs typeface="Helvetica"/>
                <a:sym typeface="Helvetica"/>
              </a:defRPr>
            </a:lvl1pPr>
          </a:lstStyle>
          <a:p>
            <a:r>
              <a:t>c.Reads GC content</a:t>
            </a:r>
          </a:p>
        </p:txBody>
      </p:sp>
      <p:sp>
        <p:nvSpPr>
          <p:cNvPr id="848" name="Line"/>
          <p:cNvSpPr/>
          <p:nvPr/>
        </p:nvSpPr>
        <p:spPr>
          <a:xfrm>
            <a:off x="7769228" y="8698179"/>
            <a:ext cx="1" cy="330590"/>
          </a:xfrm>
          <a:prstGeom prst="line">
            <a:avLst/>
          </a:prstGeom>
          <a:ln w="25400">
            <a:solidFill>
              <a:srgbClr val="000000"/>
            </a:solidFill>
            <a:miter lim="400000"/>
            <a:tailEnd type="triangle"/>
          </a:ln>
        </p:spPr>
        <p:txBody>
          <a:bodyPr lIns="71437" tIns="71437" rIns="71437" bIns="71437" anchor="ctr"/>
          <a:lstStyle/>
          <a:p>
            <a:pPr>
              <a:defRPr sz="2800">
                <a:latin typeface="Helvetica"/>
                <a:ea typeface="Helvetica"/>
                <a:cs typeface="Helvetica"/>
                <a:sym typeface="Helvetica"/>
              </a:defRPr>
            </a:pPr>
            <a:endParaRPr sz="3200"/>
          </a:p>
        </p:txBody>
      </p:sp>
      <p:sp>
        <p:nvSpPr>
          <p:cNvPr id="849" name="Highly variable genes selection and informative cells selection"/>
          <p:cNvSpPr/>
          <p:nvPr/>
        </p:nvSpPr>
        <p:spPr>
          <a:xfrm>
            <a:off x="5025267" y="9007868"/>
            <a:ext cx="5487924" cy="888956"/>
          </a:xfrm>
          <a:prstGeom prst="rect">
            <a:avLst/>
          </a:prstGeom>
          <a:solidFill>
            <a:srgbClr val="000000"/>
          </a:solidFill>
          <a:ln w="25400">
            <a:solidFill>
              <a:srgbClr val="000000"/>
            </a:solidFill>
            <a:miter lim="400000"/>
          </a:ln>
        </p:spPr>
        <p:txBody>
          <a:bodyPr lIns="71437" tIns="71437" rIns="71437" bIns="71437" anchor="ctr"/>
          <a:lstStyle>
            <a:lvl1pPr>
              <a:defRPr sz="2600">
                <a:solidFill>
                  <a:srgbClr val="FFFFFF"/>
                </a:solidFill>
                <a:latin typeface="Helvetica"/>
                <a:ea typeface="Helvetica"/>
                <a:cs typeface="Helvetica"/>
                <a:sym typeface="Helvetica"/>
              </a:defRPr>
            </a:lvl1pPr>
          </a:lstStyle>
          <a:p>
            <a:r>
              <a:t>Highly variable genes selection and informative cells selection</a:t>
            </a:r>
          </a:p>
        </p:txBody>
      </p:sp>
      <p:sp>
        <p:nvSpPr>
          <p:cNvPr id="850" name="Dimensional reduction:…"/>
          <p:cNvSpPr/>
          <p:nvPr/>
        </p:nvSpPr>
        <p:spPr>
          <a:xfrm>
            <a:off x="5025268" y="10389531"/>
            <a:ext cx="5487923" cy="888956"/>
          </a:xfrm>
          <a:prstGeom prst="rect">
            <a:avLst/>
          </a:prstGeom>
          <a:solidFill>
            <a:srgbClr val="000000"/>
          </a:solidFill>
          <a:ln w="25400">
            <a:solidFill>
              <a:srgbClr val="000000"/>
            </a:solidFill>
            <a:miter lim="400000"/>
          </a:ln>
        </p:spPr>
        <p:txBody>
          <a:bodyPr lIns="71437" tIns="71437" rIns="71437" bIns="71437" anchor="ctr"/>
          <a:lstStyle/>
          <a:p>
            <a:pPr>
              <a:defRPr sz="2600">
                <a:solidFill>
                  <a:srgbClr val="FFFFFF"/>
                </a:solidFill>
                <a:latin typeface="Helvetica"/>
                <a:ea typeface="Helvetica"/>
                <a:cs typeface="Helvetica"/>
                <a:sym typeface="Helvetica"/>
              </a:defRPr>
            </a:pPr>
            <a:r>
              <a:rPr sz="3200"/>
              <a:t>Dimensional reduction:</a:t>
            </a:r>
          </a:p>
          <a:p>
            <a:pPr>
              <a:defRPr sz="2600">
                <a:solidFill>
                  <a:srgbClr val="FFFFFF"/>
                </a:solidFill>
                <a:latin typeface="Helvetica"/>
                <a:ea typeface="Helvetica"/>
                <a:cs typeface="Helvetica"/>
                <a:sym typeface="Helvetica"/>
              </a:defRPr>
            </a:pPr>
            <a:r>
              <a:rPr sz="3200"/>
              <a:t>PCA/t-SNE/SIMLR</a:t>
            </a:r>
          </a:p>
        </p:txBody>
      </p:sp>
      <p:sp>
        <p:nvSpPr>
          <p:cNvPr id="851" name="Line"/>
          <p:cNvSpPr/>
          <p:nvPr/>
        </p:nvSpPr>
        <p:spPr>
          <a:xfrm>
            <a:off x="7769229" y="10029128"/>
            <a:ext cx="1" cy="330590"/>
          </a:xfrm>
          <a:prstGeom prst="line">
            <a:avLst/>
          </a:prstGeom>
          <a:ln w="25400">
            <a:solidFill>
              <a:srgbClr val="000000"/>
            </a:solidFill>
            <a:miter lim="400000"/>
            <a:tailEnd type="triangle"/>
          </a:ln>
        </p:spPr>
        <p:txBody>
          <a:bodyPr lIns="71437" tIns="71437" rIns="71437" bIns="71437" anchor="ctr"/>
          <a:lstStyle/>
          <a:p>
            <a:pPr>
              <a:defRPr sz="2800">
                <a:latin typeface="Helvetica"/>
                <a:ea typeface="Helvetica"/>
                <a:cs typeface="Helvetica"/>
                <a:sym typeface="Helvetica"/>
              </a:defRPr>
            </a:pPr>
            <a:endParaRPr sz="3200"/>
          </a:p>
        </p:txBody>
      </p:sp>
      <p:sp>
        <p:nvSpPr>
          <p:cNvPr id="852" name="Cell clustering:…"/>
          <p:cNvSpPr/>
          <p:nvPr/>
        </p:nvSpPr>
        <p:spPr>
          <a:xfrm>
            <a:off x="5025267" y="11570054"/>
            <a:ext cx="5487924" cy="888957"/>
          </a:xfrm>
          <a:prstGeom prst="rect">
            <a:avLst/>
          </a:prstGeom>
          <a:solidFill>
            <a:srgbClr val="000000"/>
          </a:solidFill>
          <a:ln w="25400">
            <a:solidFill>
              <a:srgbClr val="000000"/>
            </a:solidFill>
            <a:miter lim="400000"/>
          </a:ln>
        </p:spPr>
        <p:txBody>
          <a:bodyPr lIns="71437" tIns="71437" rIns="71437" bIns="71437" anchor="ctr"/>
          <a:lstStyle/>
          <a:p>
            <a:pPr>
              <a:defRPr sz="2600">
                <a:solidFill>
                  <a:srgbClr val="FFFFFF"/>
                </a:solidFill>
                <a:latin typeface="Helvetica"/>
                <a:ea typeface="Helvetica"/>
                <a:cs typeface="Helvetica"/>
                <a:sym typeface="Helvetica"/>
              </a:defRPr>
            </a:pPr>
            <a:r>
              <a:rPr sz="3200"/>
              <a:t>Cell clustering:</a:t>
            </a:r>
          </a:p>
          <a:p>
            <a:pPr>
              <a:defRPr sz="2600">
                <a:solidFill>
                  <a:srgbClr val="FFFFFF"/>
                </a:solidFill>
                <a:latin typeface="Helvetica"/>
                <a:ea typeface="Helvetica"/>
                <a:cs typeface="Helvetica"/>
                <a:sym typeface="Helvetica"/>
              </a:defRPr>
            </a:pPr>
            <a:r>
              <a:rPr sz="3200"/>
              <a:t>dbscan/k-means</a:t>
            </a:r>
          </a:p>
        </p:txBody>
      </p:sp>
      <p:sp>
        <p:nvSpPr>
          <p:cNvPr id="853" name="Line"/>
          <p:cNvSpPr/>
          <p:nvPr/>
        </p:nvSpPr>
        <p:spPr>
          <a:xfrm>
            <a:off x="7769228" y="11262901"/>
            <a:ext cx="1" cy="330590"/>
          </a:xfrm>
          <a:prstGeom prst="line">
            <a:avLst/>
          </a:prstGeom>
          <a:ln w="25400">
            <a:solidFill>
              <a:srgbClr val="000000"/>
            </a:solidFill>
            <a:miter lim="400000"/>
            <a:tailEnd type="triangle"/>
          </a:ln>
        </p:spPr>
        <p:txBody>
          <a:bodyPr lIns="71437" tIns="71437" rIns="71437" bIns="71437" anchor="ctr"/>
          <a:lstStyle/>
          <a:p>
            <a:pPr>
              <a:defRPr sz="2800">
                <a:latin typeface="Helvetica"/>
                <a:ea typeface="Helvetica"/>
                <a:cs typeface="Helvetica"/>
                <a:sym typeface="Helvetica"/>
              </a:defRPr>
            </a:pPr>
            <a:endParaRPr sz="3200"/>
          </a:p>
        </p:txBody>
      </p:sp>
      <p:sp>
        <p:nvSpPr>
          <p:cNvPr id="854" name="d.Reads alignment summary"/>
          <p:cNvSpPr/>
          <p:nvPr/>
        </p:nvSpPr>
        <p:spPr>
          <a:xfrm>
            <a:off x="965931" y="6360835"/>
            <a:ext cx="3724137" cy="448637"/>
          </a:xfrm>
          <a:prstGeom prst="rect">
            <a:avLst/>
          </a:prstGeom>
          <a:ln w="25400">
            <a:solidFill>
              <a:srgbClr val="000000"/>
            </a:solidFill>
            <a:miter lim="400000"/>
          </a:ln>
        </p:spPr>
        <p:txBody>
          <a:bodyPr lIns="71437" tIns="71437" rIns="71437" bIns="71437" anchor="ctr"/>
          <a:lstStyle>
            <a:lvl1pPr>
              <a:defRPr sz="1800">
                <a:solidFill>
                  <a:srgbClr val="C82506"/>
                </a:solidFill>
                <a:latin typeface="Helvetica"/>
                <a:ea typeface="Helvetica"/>
                <a:cs typeface="Helvetica"/>
                <a:sym typeface="Helvetica"/>
              </a:defRPr>
            </a:lvl1pPr>
          </a:lstStyle>
          <a:p>
            <a:r>
              <a:t>d.Reads alignment summary</a:t>
            </a:r>
          </a:p>
        </p:txBody>
      </p:sp>
      <p:sp>
        <p:nvSpPr>
          <p:cNvPr id="855" name="e.Gene body coverage"/>
          <p:cNvSpPr/>
          <p:nvPr/>
        </p:nvSpPr>
        <p:spPr>
          <a:xfrm>
            <a:off x="965931" y="6901677"/>
            <a:ext cx="3724137" cy="448637"/>
          </a:xfrm>
          <a:prstGeom prst="rect">
            <a:avLst/>
          </a:prstGeom>
          <a:ln w="25400">
            <a:solidFill>
              <a:srgbClr val="000000"/>
            </a:solidFill>
            <a:miter lim="400000"/>
          </a:ln>
        </p:spPr>
        <p:txBody>
          <a:bodyPr lIns="71437" tIns="71437" rIns="71437" bIns="71437" anchor="ctr"/>
          <a:lstStyle>
            <a:lvl1pPr>
              <a:defRPr sz="1800">
                <a:solidFill>
                  <a:srgbClr val="C82506"/>
                </a:solidFill>
                <a:latin typeface="Helvetica"/>
                <a:ea typeface="Helvetica"/>
                <a:cs typeface="Helvetica"/>
                <a:sym typeface="Helvetica"/>
              </a:defRPr>
            </a:lvl1pPr>
          </a:lstStyle>
          <a:p>
            <a:r>
              <a:t>e.Gene body coverage</a:t>
            </a:r>
          </a:p>
        </p:txBody>
      </p:sp>
      <p:sp>
        <p:nvSpPr>
          <p:cNvPr id="856" name="Line"/>
          <p:cNvSpPr/>
          <p:nvPr/>
        </p:nvSpPr>
        <p:spPr>
          <a:xfrm flipH="1">
            <a:off x="4709824" y="4022949"/>
            <a:ext cx="303776" cy="1"/>
          </a:xfrm>
          <a:prstGeom prst="line">
            <a:avLst/>
          </a:prstGeom>
          <a:ln w="25400">
            <a:solidFill>
              <a:srgbClr val="000000"/>
            </a:solidFill>
            <a:miter lim="400000"/>
            <a:tailEnd type="triangle"/>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57" name="Line"/>
          <p:cNvSpPr/>
          <p:nvPr/>
        </p:nvSpPr>
        <p:spPr>
          <a:xfrm flipV="1">
            <a:off x="5039260" y="4035460"/>
            <a:ext cx="1" cy="1129468"/>
          </a:xfrm>
          <a:prstGeom prst="line">
            <a:avLst/>
          </a:prstGeom>
          <a:ln w="25400">
            <a:solidFill>
              <a:srgbClr val="000000"/>
            </a:solidFill>
            <a:miter lim="400000"/>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58" name="Line"/>
          <p:cNvSpPr/>
          <p:nvPr/>
        </p:nvSpPr>
        <p:spPr>
          <a:xfrm flipH="1">
            <a:off x="4732535" y="4616983"/>
            <a:ext cx="303776" cy="1"/>
          </a:xfrm>
          <a:prstGeom prst="line">
            <a:avLst/>
          </a:prstGeom>
          <a:ln w="25400">
            <a:solidFill>
              <a:srgbClr val="000000"/>
            </a:solidFill>
            <a:miter lim="400000"/>
            <a:tailEnd type="triangle"/>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59" name="Line"/>
          <p:cNvSpPr/>
          <p:nvPr/>
        </p:nvSpPr>
        <p:spPr>
          <a:xfrm flipH="1">
            <a:off x="4732535" y="5147508"/>
            <a:ext cx="303776" cy="1"/>
          </a:xfrm>
          <a:prstGeom prst="line">
            <a:avLst/>
          </a:prstGeom>
          <a:ln w="25400">
            <a:solidFill>
              <a:srgbClr val="000000"/>
            </a:solidFill>
            <a:miter lim="400000"/>
            <a:tailEnd type="triangle"/>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60" name="Line"/>
          <p:cNvSpPr/>
          <p:nvPr/>
        </p:nvSpPr>
        <p:spPr>
          <a:xfrm>
            <a:off x="4968217" y="4025857"/>
            <a:ext cx="1079565" cy="1"/>
          </a:xfrm>
          <a:prstGeom prst="line">
            <a:avLst/>
          </a:prstGeom>
          <a:ln w="25400">
            <a:solidFill>
              <a:srgbClr val="000000"/>
            </a:solidFill>
            <a:miter lim="400000"/>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61" name="Line"/>
          <p:cNvSpPr/>
          <p:nvPr/>
        </p:nvSpPr>
        <p:spPr>
          <a:xfrm flipH="1">
            <a:off x="4719517" y="6592436"/>
            <a:ext cx="303776" cy="1"/>
          </a:xfrm>
          <a:prstGeom prst="line">
            <a:avLst/>
          </a:prstGeom>
          <a:ln w="25400">
            <a:solidFill>
              <a:srgbClr val="000000"/>
            </a:solidFill>
            <a:miter lim="400000"/>
            <a:tailEnd type="triangle"/>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62" name="Line"/>
          <p:cNvSpPr/>
          <p:nvPr/>
        </p:nvSpPr>
        <p:spPr>
          <a:xfrm flipH="1">
            <a:off x="4719517" y="7015590"/>
            <a:ext cx="303776" cy="1"/>
          </a:xfrm>
          <a:prstGeom prst="line">
            <a:avLst/>
          </a:prstGeom>
          <a:ln w="25400">
            <a:solidFill>
              <a:srgbClr val="000000"/>
            </a:solidFill>
            <a:miter lim="400000"/>
            <a:tailEnd type="triangle"/>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63" name="2. Reads level QC"/>
          <p:cNvSpPr txBox="1"/>
          <p:nvPr/>
        </p:nvSpPr>
        <p:spPr>
          <a:xfrm>
            <a:off x="943019" y="3420539"/>
            <a:ext cx="2280890" cy="397682"/>
          </a:xfrm>
          <a:prstGeom prst="rect">
            <a:avLst/>
          </a:prstGeom>
          <a:ln w="12700">
            <a:miter lim="400000"/>
          </a:ln>
        </p:spPr>
        <p:txBody>
          <a:bodyPr lIns="71437" tIns="71437" rIns="71437" bIns="71437" anchor="ctr"/>
          <a:lstStyle>
            <a:lvl1pPr algn="l">
              <a:defRPr sz="1800">
                <a:solidFill>
                  <a:srgbClr val="C82506"/>
                </a:solidFill>
                <a:latin typeface="Helvetica"/>
                <a:ea typeface="Helvetica"/>
                <a:cs typeface="Helvetica"/>
                <a:sym typeface="Helvetica"/>
              </a:defRPr>
            </a:lvl1pPr>
          </a:lstStyle>
          <a:p>
            <a:r>
              <a:t>2. Reads level QC</a:t>
            </a:r>
          </a:p>
        </p:txBody>
      </p:sp>
      <p:sp>
        <p:nvSpPr>
          <p:cNvPr id="864" name="3. Bulk-cell level QC"/>
          <p:cNvSpPr txBox="1"/>
          <p:nvPr/>
        </p:nvSpPr>
        <p:spPr>
          <a:xfrm>
            <a:off x="943019" y="5980110"/>
            <a:ext cx="3769961" cy="397682"/>
          </a:xfrm>
          <a:prstGeom prst="rect">
            <a:avLst/>
          </a:prstGeom>
          <a:ln w="12700">
            <a:miter lim="400000"/>
          </a:ln>
        </p:spPr>
        <p:txBody>
          <a:bodyPr lIns="71437" tIns="71437" rIns="71437" bIns="71437" anchor="ctr"/>
          <a:lstStyle>
            <a:lvl1pPr algn="l">
              <a:defRPr sz="1800">
                <a:solidFill>
                  <a:srgbClr val="C82506"/>
                </a:solidFill>
                <a:latin typeface="Helvetica"/>
                <a:ea typeface="Helvetica"/>
                <a:cs typeface="Helvetica"/>
                <a:sym typeface="Helvetica"/>
              </a:defRPr>
            </a:lvl1pPr>
          </a:lstStyle>
          <a:p>
            <a:r>
              <a:t>3. Bulk-cell level QC</a:t>
            </a:r>
          </a:p>
        </p:txBody>
      </p:sp>
      <p:sp>
        <p:nvSpPr>
          <p:cNvPr id="865" name="4. Individual-cell level QC"/>
          <p:cNvSpPr txBox="1"/>
          <p:nvPr/>
        </p:nvSpPr>
        <p:spPr>
          <a:xfrm>
            <a:off x="946805" y="7596884"/>
            <a:ext cx="3769961" cy="397682"/>
          </a:xfrm>
          <a:prstGeom prst="rect">
            <a:avLst/>
          </a:prstGeom>
          <a:ln w="12700">
            <a:miter lim="400000"/>
          </a:ln>
        </p:spPr>
        <p:txBody>
          <a:bodyPr lIns="71437" tIns="71437" rIns="71437" bIns="71437" anchor="ctr"/>
          <a:lstStyle>
            <a:lvl1pPr algn="l">
              <a:defRPr sz="1800">
                <a:solidFill>
                  <a:srgbClr val="C82506"/>
                </a:solidFill>
                <a:latin typeface="Helvetica"/>
                <a:ea typeface="Helvetica"/>
                <a:cs typeface="Helvetica"/>
                <a:sym typeface="Helvetica"/>
              </a:defRPr>
            </a:lvl1pPr>
          </a:lstStyle>
          <a:p>
            <a:r>
              <a:t>4. Individual-cell level QC</a:t>
            </a:r>
          </a:p>
        </p:txBody>
      </p:sp>
      <p:sp>
        <p:nvSpPr>
          <p:cNvPr id="866" name="d.Duplicate rate distribution"/>
          <p:cNvSpPr/>
          <p:nvPr/>
        </p:nvSpPr>
        <p:spPr>
          <a:xfrm>
            <a:off x="965931" y="7983657"/>
            <a:ext cx="3724137" cy="448638"/>
          </a:xfrm>
          <a:prstGeom prst="rect">
            <a:avLst/>
          </a:prstGeom>
          <a:ln w="25400">
            <a:solidFill>
              <a:srgbClr val="000000"/>
            </a:solidFill>
            <a:miter lim="400000"/>
          </a:ln>
        </p:spPr>
        <p:txBody>
          <a:bodyPr lIns="71437" tIns="71437" rIns="71437" bIns="71437" anchor="ctr"/>
          <a:lstStyle>
            <a:lvl1pPr>
              <a:defRPr sz="1800">
                <a:solidFill>
                  <a:srgbClr val="C82506"/>
                </a:solidFill>
                <a:latin typeface="Helvetica"/>
                <a:ea typeface="Helvetica"/>
                <a:cs typeface="Helvetica"/>
                <a:sym typeface="Helvetica"/>
              </a:defRPr>
            </a:lvl1pPr>
          </a:lstStyle>
          <a:p>
            <a:r>
              <a:t>d.Duplicate rate distribution</a:t>
            </a:r>
          </a:p>
        </p:txBody>
      </p:sp>
      <p:sp>
        <p:nvSpPr>
          <p:cNvPr id="867" name="f.Covered gene number"/>
          <p:cNvSpPr/>
          <p:nvPr/>
        </p:nvSpPr>
        <p:spPr>
          <a:xfrm>
            <a:off x="965931" y="8620002"/>
            <a:ext cx="3724137" cy="448638"/>
          </a:xfrm>
          <a:prstGeom prst="rect">
            <a:avLst/>
          </a:prstGeom>
          <a:ln w="25400">
            <a:solidFill>
              <a:srgbClr val="000000"/>
            </a:solidFill>
            <a:miter lim="400000"/>
          </a:ln>
        </p:spPr>
        <p:txBody>
          <a:bodyPr lIns="71437" tIns="71437" rIns="71437" bIns="71437" anchor="ctr"/>
          <a:lstStyle>
            <a:lvl1pPr>
              <a:defRPr sz="1800">
                <a:solidFill>
                  <a:srgbClr val="C82506"/>
                </a:solidFill>
                <a:latin typeface="Helvetica"/>
                <a:ea typeface="Helvetica"/>
                <a:cs typeface="Helvetica"/>
                <a:sym typeface="Helvetica"/>
              </a:defRPr>
            </a:lvl1pPr>
          </a:lstStyle>
          <a:p>
            <a:r>
              <a:t>f.Covered gene number</a:t>
            </a:r>
          </a:p>
        </p:txBody>
      </p:sp>
      <p:sp>
        <p:nvSpPr>
          <p:cNvPr id="868" name="g.Intron rate distribution"/>
          <p:cNvSpPr/>
          <p:nvPr/>
        </p:nvSpPr>
        <p:spPr>
          <a:xfrm>
            <a:off x="965931" y="9234935"/>
            <a:ext cx="3724137" cy="448638"/>
          </a:xfrm>
          <a:prstGeom prst="rect">
            <a:avLst/>
          </a:prstGeom>
          <a:ln w="25400">
            <a:solidFill>
              <a:srgbClr val="000000"/>
            </a:solidFill>
            <a:miter lim="400000"/>
          </a:ln>
        </p:spPr>
        <p:txBody>
          <a:bodyPr lIns="71437" tIns="71437" rIns="71437" bIns="71437" anchor="ctr"/>
          <a:lstStyle>
            <a:lvl1pPr>
              <a:defRPr sz="1800">
                <a:solidFill>
                  <a:srgbClr val="C82506"/>
                </a:solidFill>
                <a:latin typeface="Helvetica"/>
                <a:ea typeface="Helvetica"/>
                <a:cs typeface="Helvetica"/>
                <a:sym typeface="Helvetica"/>
              </a:defRPr>
            </a:lvl1pPr>
          </a:lstStyle>
          <a:p>
            <a:r>
              <a:t>g.Intron rate distribution</a:t>
            </a:r>
          </a:p>
        </p:txBody>
      </p:sp>
      <p:sp>
        <p:nvSpPr>
          <p:cNvPr id="869" name="Line"/>
          <p:cNvSpPr/>
          <p:nvPr/>
        </p:nvSpPr>
        <p:spPr>
          <a:xfrm flipH="1">
            <a:off x="4709824" y="8236021"/>
            <a:ext cx="303776" cy="1"/>
          </a:xfrm>
          <a:prstGeom prst="line">
            <a:avLst/>
          </a:prstGeom>
          <a:ln w="25400">
            <a:solidFill>
              <a:srgbClr val="000000"/>
            </a:solidFill>
            <a:miter lim="400000"/>
            <a:tailEnd type="triangle"/>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70" name="Line"/>
          <p:cNvSpPr/>
          <p:nvPr/>
        </p:nvSpPr>
        <p:spPr>
          <a:xfrm flipH="1">
            <a:off x="4709824" y="9493796"/>
            <a:ext cx="303776" cy="1"/>
          </a:xfrm>
          <a:prstGeom prst="line">
            <a:avLst/>
          </a:prstGeom>
          <a:ln w="25400">
            <a:solidFill>
              <a:srgbClr val="000000"/>
            </a:solidFill>
            <a:miter lim="400000"/>
            <a:tailEnd type="triangle"/>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71" name="5. Cell-clustering level QC"/>
          <p:cNvSpPr txBox="1"/>
          <p:nvPr/>
        </p:nvSpPr>
        <p:spPr>
          <a:xfrm>
            <a:off x="943019" y="10287368"/>
            <a:ext cx="3769961" cy="397682"/>
          </a:xfrm>
          <a:prstGeom prst="rect">
            <a:avLst/>
          </a:prstGeom>
          <a:ln w="12700">
            <a:miter lim="400000"/>
          </a:ln>
        </p:spPr>
        <p:txBody>
          <a:bodyPr lIns="71437" tIns="71437" rIns="71437" bIns="71437" anchor="ctr"/>
          <a:lstStyle>
            <a:lvl1pPr algn="l">
              <a:defRPr sz="1800">
                <a:solidFill>
                  <a:srgbClr val="C82506"/>
                </a:solidFill>
                <a:latin typeface="Helvetica"/>
                <a:ea typeface="Helvetica"/>
                <a:cs typeface="Helvetica"/>
                <a:sym typeface="Helvetica"/>
              </a:defRPr>
            </a:lvl1pPr>
          </a:lstStyle>
          <a:p>
            <a:r>
              <a:t>5. Cell-clustering level QC</a:t>
            </a:r>
          </a:p>
        </p:txBody>
      </p:sp>
      <p:sp>
        <p:nvSpPr>
          <p:cNvPr id="872" name="h.Gap statistics score"/>
          <p:cNvSpPr/>
          <p:nvPr/>
        </p:nvSpPr>
        <p:spPr>
          <a:xfrm>
            <a:off x="965931" y="11389245"/>
            <a:ext cx="3724137" cy="448637"/>
          </a:xfrm>
          <a:prstGeom prst="rect">
            <a:avLst/>
          </a:prstGeom>
          <a:ln w="25400">
            <a:solidFill>
              <a:srgbClr val="000000"/>
            </a:solidFill>
            <a:miter lim="400000"/>
          </a:ln>
        </p:spPr>
        <p:txBody>
          <a:bodyPr lIns="71437" tIns="71437" rIns="71437" bIns="71437" anchor="ctr"/>
          <a:lstStyle>
            <a:lvl1pPr>
              <a:defRPr sz="1800">
                <a:solidFill>
                  <a:srgbClr val="C82506"/>
                </a:solidFill>
                <a:latin typeface="Helvetica"/>
                <a:ea typeface="Helvetica"/>
                <a:cs typeface="Helvetica"/>
                <a:sym typeface="Helvetica"/>
              </a:defRPr>
            </a:lvl1pPr>
          </a:lstStyle>
          <a:p>
            <a:r>
              <a:t>h.Gap statistics score</a:t>
            </a:r>
          </a:p>
        </p:txBody>
      </p:sp>
      <p:sp>
        <p:nvSpPr>
          <p:cNvPr id="873" name="i.Silhouette score"/>
          <p:cNvSpPr/>
          <p:nvPr/>
        </p:nvSpPr>
        <p:spPr>
          <a:xfrm>
            <a:off x="965706" y="11901106"/>
            <a:ext cx="3724137" cy="448637"/>
          </a:xfrm>
          <a:prstGeom prst="rect">
            <a:avLst/>
          </a:prstGeom>
          <a:ln w="25400">
            <a:solidFill>
              <a:srgbClr val="000000"/>
            </a:solidFill>
            <a:miter lim="400000"/>
          </a:ln>
        </p:spPr>
        <p:txBody>
          <a:bodyPr lIns="71437" tIns="71437" rIns="71437" bIns="71437" anchor="ctr"/>
          <a:lstStyle>
            <a:lvl1pPr>
              <a:defRPr sz="1800">
                <a:solidFill>
                  <a:srgbClr val="C82506"/>
                </a:solidFill>
                <a:latin typeface="Helvetica"/>
                <a:ea typeface="Helvetica"/>
                <a:cs typeface="Helvetica"/>
                <a:sym typeface="Helvetica"/>
              </a:defRPr>
            </a:lvl1pPr>
          </a:lstStyle>
          <a:p>
            <a:r>
              <a:t>i.Silhouette score</a:t>
            </a:r>
          </a:p>
        </p:txBody>
      </p:sp>
      <p:sp>
        <p:nvSpPr>
          <p:cNvPr id="874" name="Line"/>
          <p:cNvSpPr/>
          <p:nvPr/>
        </p:nvSpPr>
        <p:spPr>
          <a:xfrm flipH="1">
            <a:off x="4709824" y="11738147"/>
            <a:ext cx="303776" cy="1"/>
          </a:xfrm>
          <a:prstGeom prst="line">
            <a:avLst/>
          </a:prstGeom>
          <a:ln w="25400">
            <a:solidFill>
              <a:srgbClr val="000000"/>
            </a:solidFill>
            <a:miter lim="400000"/>
            <a:tailEnd type="triangle"/>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75" name="Line"/>
          <p:cNvSpPr/>
          <p:nvPr/>
        </p:nvSpPr>
        <p:spPr>
          <a:xfrm flipH="1">
            <a:off x="4709824" y="12114049"/>
            <a:ext cx="303776" cy="1"/>
          </a:xfrm>
          <a:prstGeom prst="line">
            <a:avLst/>
          </a:prstGeom>
          <a:ln w="25400">
            <a:solidFill>
              <a:srgbClr val="000000"/>
            </a:solidFill>
            <a:miter lim="400000"/>
            <a:tailEnd type="triangle"/>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76" name="Rectangle"/>
          <p:cNvSpPr/>
          <p:nvPr/>
        </p:nvSpPr>
        <p:spPr>
          <a:xfrm>
            <a:off x="892459" y="1663200"/>
            <a:ext cx="12171494" cy="1680463"/>
          </a:xfrm>
          <a:prstGeom prst="rect">
            <a:avLst/>
          </a:prstGeom>
          <a:ln w="25400">
            <a:solidFill>
              <a:srgbClr val="000000"/>
            </a:solidFill>
            <a:custDash>
              <a:ds d="200000" sp="200000"/>
            </a:custDash>
            <a:miter lim="400000"/>
          </a:ln>
        </p:spPr>
        <p:txBody>
          <a:bodyPr lIns="71437" tIns="71437" rIns="71437" bIns="71437" anchor="ctr"/>
          <a:lstStyle/>
          <a:p>
            <a:pPr>
              <a:defRPr sz="1600">
                <a:latin typeface="Helvetica"/>
                <a:ea typeface="Helvetica"/>
                <a:cs typeface="Helvetica"/>
                <a:sym typeface="Helvetica"/>
              </a:defRPr>
            </a:pPr>
            <a:endParaRPr sz="3200"/>
          </a:p>
        </p:txBody>
      </p:sp>
      <p:sp>
        <p:nvSpPr>
          <p:cNvPr id="877" name="Rectangle"/>
          <p:cNvSpPr/>
          <p:nvPr/>
        </p:nvSpPr>
        <p:spPr>
          <a:xfrm>
            <a:off x="892459" y="3429097"/>
            <a:ext cx="12171494" cy="2446226"/>
          </a:xfrm>
          <a:prstGeom prst="rect">
            <a:avLst/>
          </a:prstGeom>
          <a:ln w="25400">
            <a:solidFill>
              <a:srgbClr val="000000"/>
            </a:solidFill>
            <a:custDash>
              <a:ds d="200000" sp="200000"/>
            </a:custDash>
            <a:miter lim="400000"/>
          </a:ln>
        </p:spPr>
        <p:txBody>
          <a:bodyPr lIns="71437" tIns="71437" rIns="71437" bIns="71437" anchor="ctr"/>
          <a:lstStyle/>
          <a:p>
            <a:pPr>
              <a:defRPr sz="1600">
                <a:latin typeface="Helvetica"/>
                <a:ea typeface="Helvetica"/>
                <a:cs typeface="Helvetica"/>
                <a:sym typeface="Helvetica"/>
              </a:defRPr>
            </a:pPr>
            <a:endParaRPr sz="3200"/>
          </a:p>
        </p:txBody>
      </p:sp>
      <p:sp>
        <p:nvSpPr>
          <p:cNvPr id="878" name="Rectangle"/>
          <p:cNvSpPr/>
          <p:nvPr/>
        </p:nvSpPr>
        <p:spPr>
          <a:xfrm>
            <a:off x="892459" y="10141595"/>
            <a:ext cx="12171494" cy="2446226"/>
          </a:xfrm>
          <a:prstGeom prst="rect">
            <a:avLst/>
          </a:prstGeom>
          <a:ln w="25400">
            <a:solidFill>
              <a:srgbClr val="000000"/>
            </a:solidFill>
            <a:custDash>
              <a:ds d="200000" sp="200000"/>
            </a:custDash>
            <a:miter lim="400000"/>
          </a:ln>
        </p:spPr>
        <p:txBody>
          <a:bodyPr lIns="71437" tIns="71437" rIns="71437" bIns="71437" anchor="ctr"/>
          <a:lstStyle/>
          <a:p>
            <a:pPr>
              <a:defRPr sz="1600">
                <a:latin typeface="Helvetica"/>
                <a:ea typeface="Helvetica"/>
                <a:cs typeface="Helvetica"/>
                <a:sym typeface="Helvetica"/>
              </a:defRPr>
            </a:pPr>
            <a:endParaRPr sz="3200"/>
          </a:p>
        </p:txBody>
      </p:sp>
      <p:sp>
        <p:nvSpPr>
          <p:cNvPr id="880" name="Rectangle"/>
          <p:cNvSpPr/>
          <p:nvPr/>
        </p:nvSpPr>
        <p:spPr>
          <a:xfrm>
            <a:off x="892459" y="5957334"/>
            <a:ext cx="12171494" cy="1526711"/>
          </a:xfrm>
          <a:prstGeom prst="rect">
            <a:avLst/>
          </a:prstGeom>
          <a:ln w="25400">
            <a:solidFill>
              <a:srgbClr val="000000"/>
            </a:solidFill>
            <a:custDash>
              <a:ds d="200000" sp="200000"/>
            </a:custDash>
            <a:miter lim="400000"/>
          </a:ln>
        </p:spPr>
        <p:txBody>
          <a:bodyPr lIns="71437" tIns="71437" rIns="71437" bIns="71437" anchor="ctr"/>
          <a:lstStyle/>
          <a:p>
            <a:pPr>
              <a:defRPr sz="1600">
                <a:latin typeface="Helvetica"/>
                <a:ea typeface="Helvetica"/>
                <a:cs typeface="Helvetica"/>
                <a:sym typeface="Helvetica"/>
              </a:defRPr>
            </a:pPr>
            <a:endParaRPr sz="3200"/>
          </a:p>
        </p:txBody>
      </p:sp>
      <p:sp>
        <p:nvSpPr>
          <p:cNvPr id="881" name="Rectangle"/>
          <p:cNvSpPr/>
          <p:nvPr/>
        </p:nvSpPr>
        <p:spPr>
          <a:xfrm>
            <a:off x="892459" y="7608834"/>
            <a:ext cx="12171494" cy="2446227"/>
          </a:xfrm>
          <a:prstGeom prst="rect">
            <a:avLst/>
          </a:prstGeom>
          <a:ln w="25400">
            <a:solidFill>
              <a:srgbClr val="000000"/>
            </a:solidFill>
            <a:custDash>
              <a:ds d="200000" sp="200000"/>
            </a:custDash>
            <a:miter lim="400000"/>
          </a:ln>
        </p:spPr>
        <p:txBody>
          <a:bodyPr lIns="71437" tIns="71437" rIns="71437" bIns="71437" anchor="ctr"/>
          <a:lstStyle/>
          <a:p>
            <a:pPr>
              <a:defRPr sz="1600">
                <a:latin typeface="Helvetica"/>
                <a:ea typeface="Helvetica"/>
                <a:cs typeface="Helvetica"/>
                <a:sym typeface="Helvetica"/>
              </a:defRPr>
            </a:pPr>
            <a:endParaRPr sz="3200"/>
          </a:p>
        </p:txBody>
      </p:sp>
      <p:pic>
        <p:nvPicPr>
          <p:cNvPr id="5" name="图片 4"/>
          <p:cNvPicPr>
            <a:picLocks noChangeAspect="1"/>
          </p:cNvPicPr>
          <p:nvPr/>
        </p:nvPicPr>
        <p:blipFill>
          <a:blip r:embed="rId3"/>
          <a:stretch>
            <a:fillRect/>
          </a:stretch>
        </p:blipFill>
        <p:spPr>
          <a:xfrm>
            <a:off x="14754225" y="2641600"/>
            <a:ext cx="7597775" cy="8432165"/>
          </a:xfrm>
          <a:prstGeom prst="rect">
            <a:avLst/>
          </a:prstGeom>
        </p:spPr>
      </p:pic>
      <p:sp>
        <p:nvSpPr>
          <p:cNvPr id="112" name="文本框 111"/>
          <p:cNvSpPr txBox="1"/>
          <p:nvPr/>
        </p:nvSpPr>
        <p:spPr>
          <a:xfrm>
            <a:off x="14569440" y="1964055"/>
            <a:ext cx="2150745" cy="5118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dirty="0">
                <a:sym typeface="+mn-ea"/>
              </a:rPr>
              <a:t>Dr.seq</a:t>
            </a:r>
            <a:endParaRPr kumimoji="0" lang="en-US" altLang="en-US" sz="3200" b="1" i="0" u="none" strike="noStrike" cap="none" spc="0" normalizeH="0" baseline="0" dirty="0">
              <a:ln>
                <a:noFill/>
              </a:ln>
              <a:solidFill>
                <a:srgbClr val="000000"/>
              </a:solidFill>
              <a:effectLst/>
              <a:uFillTx/>
              <a:latin typeface="+mn-lt"/>
              <a:ea typeface="+mn-ea"/>
              <a:cs typeface="+mn-cs"/>
              <a:sym typeface="+mn-ea"/>
            </a:endParaRPr>
          </a:p>
        </p:txBody>
      </p:sp>
      <p:sp>
        <p:nvSpPr>
          <p:cNvPr id="11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4" name="文本框 3"/>
          <p:cNvSpPr txBox="1"/>
          <p:nvPr/>
        </p:nvSpPr>
        <p:spPr>
          <a:xfrm>
            <a:off x="0" y="12587605"/>
            <a:ext cx="1219200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000000"/>
                </a:solidFill>
                <a:effectLst/>
                <a:uFillTx/>
                <a:latin typeface="+mn-lt"/>
                <a:ea typeface="+mn-ea"/>
                <a:cs typeface="+mn-cs"/>
                <a:sym typeface="Helvetica"/>
              </a:rPr>
              <a:t>Huo Xiao, Sheng’en Hu, Chengchen Zhao, and Yong Zhang. Dr. seq: a quality control and analysis pipeline for droplet sequencing. Bioinformatics (2016): btw174.</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C273C-9CDC-A97D-C607-BA923D513EA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7C5CEB4-B862-DE16-3293-88F3071B52EE}"/>
              </a:ext>
            </a:extLst>
          </p:cNvPr>
          <p:cNvSpPr>
            <a:spLocks noGrp="1"/>
          </p:cNvSpPr>
          <p:nvPr>
            <p:ph type="body" idx="1"/>
          </p:nvPr>
        </p:nvSpPr>
        <p:spPr>
          <a:xfrm>
            <a:off x="1250315" y="1827530"/>
            <a:ext cx="6442075" cy="1037590"/>
          </a:xfrm>
        </p:spPr>
        <p:txBody>
          <a:bodyPr>
            <a:normAutofit/>
          </a:bodyPr>
          <a:lstStyle/>
          <a:p>
            <a:pPr marL="0" indent="0">
              <a:buNone/>
            </a:pPr>
            <a:r>
              <a:rPr lang="en-US" sz="3600" b="1" dirty="0"/>
              <a:t>- DrSeq2</a:t>
            </a:r>
            <a:r>
              <a:rPr lang="en-US" altLang="zh-CN" sz="3600" b="1" dirty="0"/>
              <a:t> Preprocess</a:t>
            </a:r>
            <a:endParaRPr lang="en-US" altLang="zh-CN" sz="3600" dirty="0"/>
          </a:p>
        </p:txBody>
      </p:sp>
      <p:sp>
        <p:nvSpPr>
          <p:cNvPr id="3" name="Title 2">
            <a:extLst>
              <a:ext uri="{FF2B5EF4-FFF2-40B4-BE49-F238E27FC236}">
                <a16:creationId xmlns:a16="http://schemas.microsoft.com/office/drawing/2014/main" id="{0A79A8A2-E193-2667-FFBF-CF9DAF6A425B}"/>
              </a:ext>
            </a:extLst>
          </p:cNvPr>
          <p:cNvSpPr>
            <a:spLocks noGrp="1"/>
          </p:cNvSpPr>
          <p:nvPr>
            <p:ph type="title"/>
          </p:nvPr>
        </p:nvSpPr>
        <p:spPr/>
        <p:txBody>
          <a:bodyPr/>
          <a:lstStyle/>
          <a:p>
            <a:r>
              <a:rPr lang="en-US" dirty="0">
                <a:sym typeface="+mn-ea"/>
              </a:rPr>
              <a:t>Pre-process</a:t>
            </a:r>
            <a:endParaRPr lang="zh-CN" altLang="en-US" sz="4400" dirty="0"/>
          </a:p>
        </p:txBody>
      </p:sp>
      <p:sp>
        <p:nvSpPr>
          <p:cNvPr id="4" name="文本框 3">
            <a:extLst>
              <a:ext uri="{FF2B5EF4-FFF2-40B4-BE49-F238E27FC236}">
                <a16:creationId xmlns:a16="http://schemas.microsoft.com/office/drawing/2014/main" id="{525500A5-F5E3-A1EA-2DC9-E36274507F3D}"/>
              </a:ext>
            </a:extLst>
          </p:cNvPr>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DB832C6D-10F5-32E1-E7A9-5CE7B5D6DF76}"/>
              </a:ext>
            </a:extLst>
          </p:cNvPr>
          <p:cNvSpPr txBox="1"/>
          <p:nvPr/>
        </p:nvSpPr>
        <p:spPr>
          <a:xfrm>
            <a:off x="1758950" y="4521835"/>
            <a:ext cx="10433050" cy="1394819"/>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scRNA</a:t>
            </a:r>
            <a:r>
              <a:rPr lang="en-US" altLang="zh-CN" sz="2400" dirty="0"/>
              <a:t> preprocess </a:t>
            </a:r>
            <a:r>
              <a:rPr lang="en-US" altLang="zh-CN" sz="2400" dirty="0" err="1"/>
              <a:t>drseq</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/data/2.scRNA/1.preprocess/10x \</a:t>
            </a:r>
          </a:p>
          <a:p>
            <a:pPr algn="l" defTabSz="584200">
              <a:defRPr sz="1800" b="0">
                <a:solidFill>
                  <a:srgbClr val="FFFFFF"/>
                </a:solidFill>
                <a:latin typeface="Monaco"/>
                <a:ea typeface="Monaco"/>
                <a:cs typeface="Monaco"/>
                <a:sym typeface="Monaco"/>
              </a:defRPr>
            </a:pPr>
            <a:r>
              <a:rPr lang="en-US" altLang="zh-CN" sz="2400" dirty="0"/>
              <a:t>-s susScr11 -o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/result/2.scRNA/1.preprocess -t 100</a:t>
            </a:r>
          </a:p>
        </p:txBody>
      </p:sp>
      <p:sp>
        <p:nvSpPr>
          <p:cNvPr id="8" name="Content Placeholder 2">
            <a:extLst>
              <a:ext uri="{FF2B5EF4-FFF2-40B4-BE49-F238E27FC236}">
                <a16:creationId xmlns:a16="http://schemas.microsoft.com/office/drawing/2014/main" id="{E0A12E4F-3E22-EBF9-8442-3D5D1594A9E4}"/>
              </a:ext>
            </a:extLst>
          </p:cNvPr>
          <p:cNvSpPr>
            <a:spLocks noGrp="1"/>
          </p:cNvSpPr>
          <p:nvPr/>
        </p:nvSpPr>
        <p:spPr>
          <a:xfrm>
            <a:off x="1597660" y="646894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C5B2E38B-EF81-5954-6FAC-A023BB1CF13D}"/>
              </a:ext>
            </a:extLst>
          </p:cNvPr>
          <p:cNvSpPr>
            <a:spLocks noGrp="1"/>
          </p:cNvSpPr>
          <p:nvPr/>
        </p:nvSpPr>
        <p:spPr>
          <a:xfrm>
            <a:off x="1758950" y="369887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7" name="表格 6">
            <a:extLst>
              <a:ext uri="{FF2B5EF4-FFF2-40B4-BE49-F238E27FC236}">
                <a16:creationId xmlns:a16="http://schemas.microsoft.com/office/drawing/2014/main" id="{47472D69-8D6A-E19C-C50E-63E239A9BE8A}"/>
              </a:ext>
            </a:extLst>
          </p:cNvPr>
          <p:cNvGraphicFramePr>
            <a:graphicFrameLocks noGrp="1"/>
          </p:cNvGraphicFramePr>
          <p:nvPr>
            <p:extLst>
              <p:ext uri="{D42A27DB-BD31-4B8C-83A1-F6EECF244321}">
                <p14:modId xmlns:p14="http://schemas.microsoft.com/office/powerpoint/2010/main" val="831874758"/>
              </p:ext>
            </p:extLst>
          </p:nvPr>
        </p:nvGraphicFramePr>
        <p:xfrm>
          <a:off x="1951990" y="7506374"/>
          <a:ext cx="10032337" cy="3465282"/>
        </p:xfrm>
        <a:graphic>
          <a:graphicData uri="http://schemas.openxmlformats.org/drawingml/2006/table">
            <a:tbl>
              <a:tblPr>
                <a:tableStyleId>{5940675A-B579-460E-94D1-54222C63F5DA}</a:tableStyleId>
              </a:tblPr>
              <a:tblGrid>
                <a:gridCol w="1462349">
                  <a:extLst>
                    <a:ext uri="{9D8B030D-6E8A-4147-A177-3AD203B41FA5}">
                      <a16:colId xmlns:a16="http://schemas.microsoft.com/office/drawing/2014/main" val="225720834"/>
                    </a:ext>
                  </a:extLst>
                </a:gridCol>
                <a:gridCol w="5628482">
                  <a:extLst>
                    <a:ext uri="{9D8B030D-6E8A-4147-A177-3AD203B41FA5}">
                      <a16:colId xmlns:a16="http://schemas.microsoft.com/office/drawing/2014/main" val="1353820109"/>
                    </a:ext>
                  </a:extLst>
                </a:gridCol>
                <a:gridCol w="2941506">
                  <a:extLst>
                    <a:ext uri="{9D8B030D-6E8A-4147-A177-3AD203B41FA5}">
                      <a16:colId xmlns:a16="http://schemas.microsoft.com/office/drawing/2014/main" val="1360369185"/>
                    </a:ext>
                  </a:extLst>
                </a:gridCol>
              </a:tblGrid>
              <a:tr h="496123">
                <a:tc>
                  <a:txBody>
                    <a:bodyPr/>
                    <a:lstStyle/>
                    <a:p>
                      <a:pPr marL="0" marR="0" algn="ctr">
                        <a:buNone/>
                      </a:pPr>
                      <a:r>
                        <a:rPr lang="zh-CN" altLang="en-US" sz="2400" b="0" kern="100">
                          <a:effectLst/>
                        </a:rPr>
                        <a:t>参数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0" kern="100" dirty="0">
                          <a:effectLst/>
                        </a:rPr>
                        <a:t>描述</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0" kern="100" dirty="0">
                          <a:effectLst/>
                        </a:rPr>
                        <a:t>默认值</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3395477305"/>
                  </a:ext>
                </a:extLst>
              </a:tr>
              <a:tr h="1141081">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fastq</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单细胞数据输入文件夹，格式</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X_1.fastq X_2.fastq</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20161743"/>
                  </a:ext>
                </a:extLst>
              </a:tr>
              <a:tr h="811839">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物种信息</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s-E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mm10,hg38,rn7,galGal6,susScr11</a:t>
                      </a:r>
                      <a:endParaRPr lang="es-E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114526125"/>
                  </a:ext>
                </a:extLst>
              </a:tr>
              <a:tr h="508995">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输出结果存放位置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39863477"/>
                  </a:ext>
                </a:extLst>
              </a:tr>
              <a:tr h="496123">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指定线程数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8</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809117364"/>
                  </a:ext>
                </a:extLst>
              </a:tr>
            </a:tbl>
          </a:graphicData>
        </a:graphic>
      </p:graphicFrame>
      <p:pic>
        <p:nvPicPr>
          <p:cNvPr id="5" name="图片 4">
            <a:extLst>
              <a:ext uri="{FF2B5EF4-FFF2-40B4-BE49-F238E27FC236}">
                <a16:creationId xmlns:a16="http://schemas.microsoft.com/office/drawing/2014/main" id="{99D9B151-8DEE-1866-48F1-27A4D83636B3}"/>
              </a:ext>
            </a:extLst>
          </p:cNvPr>
          <p:cNvPicPr>
            <a:picLocks noChangeAspect="1"/>
          </p:cNvPicPr>
          <p:nvPr/>
        </p:nvPicPr>
        <p:blipFill>
          <a:blip r:embed="rId3"/>
          <a:stretch>
            <a:fillRect/>
          </a:stretch>
        </p:blipFill>
        <p:spPr>
          <a:xfrm>
            <a:off x="16128100" y="4227195"/>
            <a:ext cx="4954799" cy="5465445"/>
          </a:xfrm>
          <a:prstGeom prst="rect">
            <a:avLst/>
          </a:prstGeom>
          <a:noFill/>
          <a:ln>
            <a:noFill/>
          </a:ln>
        </p:spPr>
      </p:pic>
    </p:spTree>
    <p:extLst>
      <p:ext uri="{BB962C8B-B14F-4D97-AF65-F5344CB8AC3E}">
        <p14:creationId xmlns:p14="http://schemas.microsoft.com/office/powerpoint/2010/main" val="64628213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altLang="zh-CN"/>
              <a:t>Smart-seq2</a:t>
            </a:r>
            <a:r>
              <a:rPr lang="en-US" dirty="0"/>
              <a:t> Introduction</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38</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pic>
        <p:nvPicPr>
          <p:cNvPr id="5" name="图片 4"/>
          <p:cNvPicPr>
            <a:picLocks noChangeAspect="1"/>
          </p:cNvPicPr>
          <p:nvPr/>
        </p:nvPicPr>
        <p:blipFill>
          <a:blip r:embed="rId3"/>
          <a:stretch>
            <a:fillRect/>
          </a:stretch>
        </p:blipFill>
        <p:spPr>
          <a:xfrm>
            <a:off x="2155190" y="4040505"/>
            <a:ext cx="9700260" cy="5202555"/>
          </a:xfrm>
          <a:prstGeom prst="rect">
            <a:avLst/>
          </a:prstGeom>
        </p:spPr>
      </p:pic>
      <p:sp>
        <p:nvSpPr>
          <p:cNvPr id="2" name="文本框 1"/>
          <p:cNvSpPr txBox="1"/>
          <p:nvPr/>
        </p:nvSpPr>
        <p:spPr>
          <a:xfrm>
            <a:off x="12216130" y="6324600"/>
            <a:ext cx="12192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a:rPr>
              <a:t>Consistent with RNA-seq upstream analysis</a:t>
            </a:r>
            <a:endParaRPr kumimoji="0" lang="zh-CN" alt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2" name="文本框 11"/>
          <p:cNvSpPr txBox="1"/>
          <p:nvPr/>
        </p:nvSpPr>
        <p:spPr>
          <a:xfrm>
            <a:off x="962025" y="11532235"/>
            <a:ext cx="880491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Macosko et al., Highly Parallel Genome-wide Expression Profiling, Cell, 2015</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altLang="zh-CN"/>
              <a:t>Singleron </a:t>
            </a:r>
            <a:r>
              <a:rPr lang="en-US" dirty="0"/>
              <a:t>Introduction</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39</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pic>
        <p:nvPicPr>
          <p:cNvPr id="7" name="图片 6"/>
          <p:cNvPicPr>
            <a:picLocks noChangeAspect="1"/>
          </p:cNvPicPr>
          <p:nvPr/>
        </p:nvPicPr>
        <p:blipFill>
          <a:blip r:embed="rId3"/>
          <a:stretch>
            <a:fillRect/>
          </a:stretch>
        </p:blipFill>
        <p:spPr>
          <a:xfrm>
            <a:off x="13737590" y="1654810"/>
            <a:ext cx="10280650" cy="10678160"/>
          </a:xfrm>
          <a:prstGeom prst="rect">
            <a:avLst/>
          </a:prstGeom>
        </p:spPr>
      </p:pic>
      <p:pic>
        <p:nvPicPr>
          <p:cNvPr id="8" name="图片 7"/>
          <p:cNvPicPr>
            <a:picLocks noChangeAspect="1"/>
          </p:cNvPicPr>
          <p:nvPr/>
        </p:nvPicPr>
        <p:blipFill>
          <a:blip r:embed="rId4"/>
          <a:stretch>
            <a:fillRect/>
          </a:stretch>
        </p:blipFill>
        <p:spPr>
          <a:xfrm>
            <a:off x="0" y="5404485"/>
            <a:ext cx="13736955" cy="4547870"/>
          </a:xfrm>
          <a:prstGeom prst="rect">
            <a:avLst/>
          </a:prstGeom>
        </p:spPr>
      </p:pic>
      <p:pic>
        <p:nvPicPr>
          <p:cNvPr id="9" name="图片 8"/>
          <p:cNvPicPr>
            <a:picLocks noChangeAspect="1"/>
          </p:cNvPicPr>
          <p:nvPr/>
        </p:nvPicPr>
        <p:blipFill>
          <a:blip r:embed="rId5"/>
          <a:stretch>
            <a:fillRect/>
          </a:stretch>
        </p:blipFill>
        <p:spPr>
          <a:xfrm>
            <a:off x="0" y="4824730"/>
            <a:ext cx="1950720" cy="579755"/>
          </a:xfrm>
          <a:prstGeom prst="rect">
            <a:avLst/>
          </a:prstGeom>
        </p:spPr>
      </p:pic>
      <p:sp>
        <p:nvSpPr>
          <p:cNvPr id="10" name="文本框 9"/>
          <p:cNvSpPr txBox="1"/>
          <p:nvPr/>
        </p:nvSpPr>
        <p:spPr>
          <a:xfrm>
            <a:off x="-397510" y="12332970"/>
            <a:ext cx="1254569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Singleron Biotechnologies (https://www.singleron.bio)</a:t>
            </a:r>
          </a:p>
        </p:txBody>
      </p:sp>
      <p:sp>
        <p:nvSpPr>
          <p:cNvPr id="1444" name="We conducted a k-means clustering based on t-SNE dimensional reduction output to measure sample’s ability to be separated to different cell subtypes.…"/>
          <p:cNvSpPr txBox="1">
            <a:spLocks noGrp="1"/>
          </p:cNvSpPr>
          <p:nvPr>
            <p:ph type="body" sz="half" idx="1"/>
          </p:nvPr>
        </p:nvSpPr>
        <p:spPr>
          <a:xfrm>
            <a:off x="0" y="2008505"/>
            <a:ext cx="13120370" cy="2122805"/>
          </a:xfrm>
          <a:prstGeom prst="rect">
            <a:avLst/>
          </a:prstGeom>
        </p:spPr>
        <p:txBody>
          <a:bodyPr>
            <a:normAutofit/>
          </a:bodyPr>
          <a:lstStyle/>
          <a:p>
            <a:pPr defTabSz="657225">
              <a:spcBef>
                <a:spcPts val="2400"/>
              </a:spcBef>
              <a:defRPr sz="3520"/>
            </a:pPr>
            <a:r>
              <a:rPr lang="en-US" altLang="zh-CN"/>
              <a:t>Singleron is a series of single-cell system products developed based on an exclusive patent licensed from Yale University.</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sym typeface="+mn-ea"/>
              </a:rPr>
              <a:t>Experiment Overview </a:t>
            </a:r>
            <a:r>
              <a:rPr lang="en-US" altLang="zh-CN" dirty="0">
                <a:ea typeface="微软雅黑" panose="020B0503020204020204" charset="-122"/>
                <a:sym typeface="+mn-ea"/>
              </a:rPr>
              <a:t>–</a:t>
            </a:r>
            <a:r>
              <a:rPr lang="zh-CN" dirty="0">
                <a:ea typeface="微软雅黑" panose="020B0503020204020204" charset="-122"/>
                <a:sym typeface="+mn-ea"/>
              </a:rPr>
              <a:t> </a:t>
            </a:r>
            <a:r>
              <a:rPr lang="en-US" dirty="0">
                <a:sym typeface="+mn-ea"/>
              </a:rPr>
              <a:t>1 </a:t>
            </a:r>
            <a:r>
              <a:rPr lang="en-US" altLang="zh-CN" dirty="0">
                <a:sym typeface="+mn-ea"/>
              </a:rPr>
              <a:t>Introduction</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
        <p:nvSpPr>
          <p:cNvPr id="2" name="Experiment Overview…"/>
          <p:cNvSpPr txBox="1">
            <a:spLocks noGrp="1"/>
          </p:cNvSpPr>
          <p:nvPr>
            <p:ph type="body" idx="1"/>
          </p:nvPr>
        </p:nvSpPr>
        <p:spPr>
          <a:xfrm>
            <a:off x="2032000" y="2066097"/>
            <a:ext cx="20320000" cy="10160001"/>
          </a:xfrm>
          <a:prstGeom prst="rect">
            <a:avLst/>
          </a:prstGeom>
        </p:spPr>
        <p:txBody>
          <a:bodyPr>
            <a:normAutofit lnSpcReduction="10000"/>
          </a:bodyPr>
          <a:lstStyle/>
          <a:p>
            <a:r>
              <a:rPr lang="zh-CN" altLang="en-US" sz="4000" dirty="0"/>
              <a:t> What is bulk RNA-seq</a:t>
            </a:r>
          </a:p>
          <a:p>
            <a:pPr lvl="1" algn="l">
              <a:spcBef>
                <a:spcPts val="1200"/>
              </a:spcBef>
            </a:pPr>
            <a:r>
              <a:rPr lang="zh-CN" altLang="en-US" sz="4000" dirty="0">
                <a:sym typeface="+mn-ea"/>
              </a:rPr>
              <a:t>RNA-seq is used in samples composed of cell mixtures, called bulk RNA-seq, and is often used to study transcriptome differences between control/diseased and wild-type/mutant.                                                                                                                                                                                                                                                                                                                                                               However,  using bulk RNA-seq, we can only estimate the average expression level of each gene in the cell population, without considering the heterogeneity of gene expression in individual cells in the sample</a:t>
            </a:r>
            <a:endParaRPr lang="zh-CN" altLang="en-US" sz="4000" dirty="0"/>
          </a:p>
          <a:p>
            <a:endParaRPr lang="en-US" sz="4000" dirty="0"/>
          </a:p>
          <a:p>
            <a:r>
              <a:rPr lang="zh-CN" altLang="en-US" sz="4000" dirty="0">
                <a:sym typeface="+mn-ea"/>
              </a:rPr>
              <a:t>What is </a:t>
            </a:r>
            <a:r>
              <a:rPr lang="en-US" altLang="zh-CN" sz="4000" dirty="0">
                <a:sym typeface="+mn-ea"/>
              </a:rPr>
              <a:t>single-cell</a:t>
            </a:r>
            <a:r>
              <a:rPr lang="zh-CN" altLang="en-US" sz="4000" dirty="0">
                <a:sym typeface="+mn-ea"/>
              </a:rPr>
              <a:t> RNA-seq</a:t>
            </a:r>
            <a:endParaRPr lang="en-US" sz="4000" dirty="0"/>
          </a:p>
          <a:p>
            <a:pPr lvl="1">
              <a:spcBef>
                <a:spcPts val="1200"/>
              </a:spcBef>
            </a:pPr>
            <a:r>
              <a:rPr lang="zh-CN" altLang="en-US" sz="4000" dirty="0">
                <a:sym typeface="+mn-ea"/>
              </a:rPr>
              <a:t>To solve the problem of heterogeneity, single-cell RNA-seq</a:t>
            </a:r>
            <a:r>
              <a:rPr lang="en-US" altLang="zh-CN" sz="4000" dirty="0">
                <a:sym typeface="+mn-ea"/>
              </a:rPr>
              <a:t> </a:t>
            </a:r>
            <a:r>
              <a:rPr lang="zh-CN" altLang="en-US" sz="4000" dirty="0">
                <a:sym typeface="+mn-ea"/>
              </a:rPr>
              <a:t>was first reported in 2009.</a:t>
            </a:r>
            <a:r>
              <a:rPr lang="en-US" altLang="zh-CN" sz="4000" dirty="0">
                <a:sym typeface="+mn-ea"/>
              </a:rPr>
              <a:t>Unlike bulk RNA-seq, scRNA-seq can evaluate the expression level distribution of each gene in different cell populations. It successfully solved the problem of cell-specific changes in the transcriptome. It can discover new or rare cell types, identify differential cell composition between control/diseased tissues, or understand cell differentiation during development.</a:t>
            </a:r>
            <a:r>
              <a:rPr lang="zh-CN" altLang="en-US" sz="4000" dirty="0"/>
              <a:t> </a:t>
            </a:r>
            <a:endParaRPr lang="en-US" sz="4000"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altLang="zh-CN"/>
              <a:t>Singleron </a:t>
            </a:r>
            <a:r>
              <a:rPr lang="en-US" dirty="0"/>
              <a:t>Introduction</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40</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10" name="文本框 9"/>
          <p:cNvSpPr txBox="1"/>
          <p:nvPr/>
        </p:nvSpPr>
        <p:spPr>
          <a:xfrm>
            <a:off x="-397510" y="12332970"/>
            <a:ext cx="1254569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Singleron Biotechnologies (https://www.singleron.bio)</a:t>
            </a:r>
          </a:p>
        </p:txBody>
      </p:sp>
      <p:sp>
        <p:nvSpPr>
          <p:cNvPr id="2" name="文本占位符 1"/>
          <p:cNvSpPr>
            <a:spLocks noGrp="1"/>
          </p:cNvSpPr>
          <p:nvPr>
            <p:ph type="body" sz="half" idx="1"/>
          </p:nvPr>
        </p:nvSpPr>
        <p:spPr>
          <a:xfrm>
            <a:off x="255270" y="1723390"/>
            <a:ext cx="23733760" cy="4569460"/>
          </a:xfrm>
        </p:spPr>
        <p:txBody>
          <a:bodyPr>
            <a:noAutofit/>
          </a:bodyPr>
          <a:lstStyle/>
          <a:p>
            <a:r>
              <a:rPr lang="en-US" altLang="zh-CN" sz="3200"/>
              <a:t>CeleScope</a:t>
            </a:r>
            <a:r>
              <a:rPr lang="en-US" altLang="en-US" sz="3200"/>
              <a:t>™</a:t>
            </a:r>
            <a:r>
              <a:rPr lang="en-US" altLang="zh-CN" sz="3200"/>
              <a:t> bioinformatics analysis software</a:t>
            </a:r>
          </a:p>
          <a:p>
            <a:pPr lvl="1"/>
            <a:r>
              <a:rPr lang="en-US" altLang="zh-CN" sz="3050"/>
              <a:t>Open-source bioinformatics software developed for processing sequencing data generated by Singleron’s single-cell product series.</a:t>
            </a:r>
          </a:p>
          <a:p>
            <a:pPr lvl="1"/>
            <a:r>
              <a:rPr lang="en-US" altLang="zh-CN" sz="3050"/>
              <a:t>Starting from raw FASTQ data from next-generation sequencing, provides functions including data demultiplexing, alignment, quantification, expression matrix generation, and clustering.</a:t>
            </a:r>
          </a:p>
          <a:p>
            <a:pPr lvl="1"/>
            <a:r>
              <a:rPr lang="en-US" altLang="zh-CN" sz="3050"/>
              <a:t>Offers diverse analysis pipelines, including single-cell transcriptomics, immune repertoire profiling, transcriptional dynamics, multi-omics, single-cell targeted sequencing, and glycosylation analysis.</a:t>
            </a:r>
          </a:p>
        </p:txBody>
      </p:sp>
      <p:pic>
        <p:nvPicPr>
          <p:cNvPr id="5" name="图片 4"/>
          <p:cNvPicPr>
            <a:picLocks noChangeAspect="1"/>
          </p:cNvPicPr>
          <p:nvPr/>
        </p:nvPicPr>
        <p:blipFill>
          <a:blip r:embed="rId3"/>
          <a:stretch>
            <a:fillRect/>
          </a:stretch>
        </p:blipFill>
        <p:spPr>
          <a:xfrm>
            <a:off x="8569960" y="6620510"/>
            <a:ext cx="15814040" cy="5386070"/>
          </a:xfrm>
          <a:prstGeom prst="rect">
            <a:avLst/>
          </a:prstGeom>
        </p:spPr>
      </p:pic>
      <p:sp>
        <p:nvSpPr>
          <p:cNvPr id="77" name="圆角矩形 7"/>
          <p:cNvSpPr/>
          <p:nvPr/>
        </p:nvSpPr>
        <p:spPr>
          <a:xfrm>
            <a:off x="457835" y="6858000"/>
            <a:ext cx="7475855" cy="1722755"/>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lgn="l">
              <a:lnSpc>
                <a:spcPct val="150000"/>
              </a:lnSpc>
              <a:buFont typeface="Arial" panose="020B0604020202020204" pitchFamily="34" charset="0"/>
              <a:buChar char="•"/>
            </a:pPr>
            <a:r>
              <a:rPr lang="en-US" altLang="zh-CN" sz="2800" dirty="0" err="1">
                <a:solidFill>
                  <a:schemeClr val="tx1"/>
                </a:solidFill>
                <a:cs typeface="+mn-lt"/>
              </a:rPr>
              <a:t>Data input</a:t>
            </a:r>
          </a:p>
          <a:p>
            <a:pPr algn="l">
              <a:lnSpc>
                <a:spcPct val="150000"/>
              </a:lnSpc>
              <a:buFont typeface="+mj-ea"/>
            </a:pPr>
            <a:r>
              <a:rPr lang="en-US" altLang="zh-CN" sz="2800" b="0" dirty="0" err="1">
                <a:solidFill>
                  <a:schemeClr val="tx1"/>
                </a:solidFill>
                <a:cs typeface="+mn-lt"/>
              </a:rPr>
              <a:t>paired-ended FASTQ files from sequencing</a:t>
            </a:r>
          </a:p>
        </p:txBody>
      </p:sp>
      <p:sp>
        <p:nvSpPr>
          <p:cNvPr id="7" name="圆角矩形 7"/>
          <p:cNvSpPr/>
          <p:nvPr/>
        </p:nvSpPr>
        <p:spPr>
          <a:xfrm>
            <a:off x="457835" y="9399905"/>
            <a:ext cx="7475855" cy="2150745"/>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lgn="l">
              <a:lnSpc>
                <a:spcPct val="150000"/>
              </a:lnSpc>
              <a:buFont typeface="Arial" panose="020B0604020202020204" pitchFamily="34" charset="0"/>
              <a:buChar char="•"/>
            </a:pPr>
            <a:r>
              <a:rPr lang="en-US" altLang="zh-CN" sz="2800" dirty="0" err="1">
                <a:solidFill>
                  <a:schemeClr val="tx1"/>
                </a:solidFill>
                <a:cs typeface="+mn-lt"/>
              </a:rPr>
              <a:t>Data output</a:t>
            </a:r>
          </a:p>
          <a:p>
            <a:pPr algn="l">
              <a:lnSpc>
                <a:spcPct val="150000"/>
              </a:lnSpc>
              <a:buFont typeface="+mj-ea"/>
            </a:pPr>
            <a:r>
              <a:rPr lang="en-US" altLang="zh-CN" sz="2800" b="0" dirty="0" err="1">
                <a:solidFill>
                  <a:schemeClr val="tx1"/>
                </a:solidFill>
                <a:cs typeface="+mn-lt"/>
              </a:rPr>
              <a:t>Bam file and gene expression matrix files for downstream analysis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altLang="zh-CN">
                <a:sym typeface="+mn-ea"/>
              </a:rPr>
              <a:t>CeleScope Installation</a:t>
            </a:r>
            <a:endParaRPr lang="en-US"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41</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11" name="文本框 10"/>
          <p:cNvSpPr txBox="1"/>
          <p:nvPr/>
        </p:nvSpPr>
        <p:spPr>
          <a:xfrm>
            <a:off x="385721" y="1603023"/>
            <a:ext cx="9605010"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1. Clone the CeleScope repository from GitHub  </a:t>
            </a:r>
          </a:p>
        </p:txBody>
      </p:sp>
      <p:sp>
        <p:nvSpPr>
          <p:cNvPr id="30" name="Rectangle 7"/>
          <p:cNvSpPr>
            <a:spLocks noChangeArrowheads="1"/>
          </p:cNvSpPr>
          <p:nvPr/>
        </p:nvSpPr>
        <p:spPr bwMode="auto">
          <a:xfrm rot="10800000" flipH="1" flipV="1">
            <a:off x="485112" y="2286940"/>
            <a:ext cx="20320000" cy="49212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git clone https://github.com/singleron-RD/CeleScope.git</a:t>
            </a:r>
          </a:p>
        </p:txBody>
      </p:sp>
      <p:sp>
        <p:nvSpPr>
          <p:cNvPr id="15" name="文本框 14"/>
          <p:cNvSpPr txBox="1"/>
          <p:nvPr/>
        </p:nvSpPr>
        <p:spPr>
          <a:xfrm>
            <a:off x="385721" y="3563903"/>
            <a:ext cx="9605010"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2. Create CeleScope conda environment  </a:t>
            </a:r>
          </a:p>
        </p:txBody>
      </p:sp>
      <p:sp>
        <p:nvSpPr>
          <p:cNvPr id="16" name="Rectangle 7"/>
          <p:cNvSpPr>
            <a:spLocks noChangeArrowheads="1"/>
          </p:cNvSpPr>
          <p:nvPr/>
        </p:nvSpPr>
        <p:spPr bwMode="auto">
          <a:xfrm rot="10800000" flipH="1" flipV="1">
            <a:off x="485112" y="4247821"/>
            <a:ext cx="20320000" cy="49212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conda create -n celescope -y --file conda_pkgs.txt </a:t>
            </a:r>
          </a:p>
        </p:txBody>
      </p:sp>
      <p:sp>
        <p:nvSpPr>
          <p:cNvPr id="17" name="文本框 16"/>
          <p:cNvSpPr txBox="1"/>
          <p:nvPr/>
        </p:nvSpPr>
        <p:spPr>
          <a:xfrm>
            <a:off x="512721" y="5524783"/>
            <a:ext cx="9605010"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3. Install CeleScope</a:t>
            </a:r>
          </a:p>
        </p:txBody>
      </p:sp>
      <p:sp>
        <p:nvSpPr>
          <p:cNvPr id="18" name="Rectangle 7"/>
          <p:cNvSpPr>
            <a:spLocks noChangeArrowheads="1"/>
          </p:cNvSpPr>
          <p:nvPr/>
        </p:nvSpPr>
        <p:spPr bwMode="auto">
          <a:xfrm rot="10800000" flipH="1" flipV="1">
            <a:off x="512445" y="6088380"/>
            <a:ext cx="20293330" cy="156908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conda activate celescope</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pip install celescope #or </a:t>
            </a:r>
            <a:r>
              <a:rPr lang="en-US" altLang="zh-CN" b="0" dirty="0">
                <a:solidFill>
                  <a:srgbClr val="F8F8F2"/>
                </a:solidFill>
                <a:latin typeface="Consolas" panose="020B0609020204030204" pitchFamily="49" charset="0"/>
                <a:ea typeface="BitstreamVeraSansMonoRoman"/>
                <a:sym typeface="+mn-ea"/>
              </a:rPr>
              <a:t>try other mirrors </a:t>
            </a:r>
            <a:endPar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pip install celescope --default-timeout=100 -i https://pypi.tuna.tsinghua.edu.cn/simple</a:t>
            </a:r>
          </a:p>
        </p:txBody>
      </p:sp>
      <p:sp>
        <p:nvSpPr>
          <p:cNvPr id="19" name="文本框 18"/>
          <p:cNvSpPr txBox="1"/>
          <p:nvPr/>
        </p:nvSpPr>
        <p:spPr>
          <a:xfrm>
            <a:off x="512721" y="8125108"/>
            <a:ext cx="9605010"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4. Check</a:t>
            </a:r>
          </a:p>
        </p:txBody>
      </p:sp>
      <p:sp>
        <p:nvSpPr>
          <p:cNvPr id="20" name="Rectangle 7"/>
          <p:cNvSpPr>
            <a:spLocks noChangeArrowheads="1"/>
          </p:cNvSpPr>
          <p:nvPr/>
        </p:nvSpPr>
        <p:spPr bwMode="auto">
          <a:xfrm rot="10800000" flipH="1" flipV="1">
            <a:off x="512445" y="8688705"/>
            <a:ext cx="4302125" cy="156908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which celescope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celescope --help</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celescope  -v </a:t>
            </a:r>
          </a:p>
        </p:txBody>
      </p:sp>
      <p:pic>
        <p:nvPicPr>
          <p:cNvPr id="21" name="图片 20"/>
          <p:cNvPicPr>
            <a:picLocks noChangeAspect="1"/>
          </p:cNvPicPr>
          <p:nvPr/>
        </p:nvPicPr>
        <p:blipFill>
          <a:blip r:embed="rId3"/>
          <a:stretch>
            <a:fillRect/>
          </a:stretch>
        </p:blipFill>
        <p:spPr>
          <a:xfrm>
            <a:off x="8055610" y="8441690"/>
            <a:ext cx="13920470" cy="343789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altLang="zh-CN">
                <a:sym typeface="+mn-ea"/>
              </a:rPr>
              <a:t>CeleScope multiple assay analysis</a:t>
            </a:r>
            <a:endParaRPr lang="en-US"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42</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pic>
        <p:nvPicPr>
          <p:cNvPr id="22" name="图片 21"/>
          <p:cNvPicPr>
            <a:picLocks noChangeAspect="1"/>
          </p:cNvPicPr>
          <p:nvPr/>
        </p:nvPicPr>
        <p:blipFill>
          <a:blip r:embed="rId3"/>
          <a:stretch>
            <a:fillRect/>
          </a:stretch>
        </p:blipFill>
        <p:spPr>
          <a:xfrm>
            <a:off x="0" y="3109595"/>
            <a:ext cx="14074140" cy="6196330"/>
          </a:xfrm>
          <a:prstGeom prst="rect">
            <a:avLst/>
          </a:prstGeom>
        </p:spPr>
      </p:pic>
      <p:sp>
        <p:nvSpPr>
          <p:cNvPr id="24" name="Rectangle 7"/>
          <p:cNvSpPr>
            <a:spLocks noChangeArrowheads="1"/>
          </p:cNvSpPr>
          <p:nvPr/>
        </p:nvSpPr>
        <p:spPr bwMode="auto">
          <a:xfrm rot="10800000" flipH="1" flipV="1">
            <a:off x="14074140" y="2111375"/>
            <a:ext cx="10309860" cy="8675370"/>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multi_rna</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usage: rna multi-samples [-h] --mapfile MAPFILE [--mod {sjm,shell}]</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[--queue QUEUE] [--rm_files] [--steps_run STEPS_RUN]</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[--outdir OUTDIR] [--thread THREAD] [--debug]</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[--chemistry {auto,scopeV1,scopeV2.0.0,scopeV2.0.1,scopeV2.1.0,scopeV2.1.1,scopeV2.2.1,scopeV3.0.1,flv_rna,flv,customized}]</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[--pattern PATTERN] [--whitelist WHITELIST]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[--linker LINKER] [--lowQual LOWQUAL]</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[--lowNum LOWNUM] [--nopolyT] [--noLinker]</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[--allowNoPolyT] [--allowNoLinker] [--output_R1]</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[--gzip] [--adapter_fasta ADAPTER_FASTA]</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[--minimum_length MINIMUM_LENGTH]</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[--nextseq_trim NEXTSEQ_TRIM] [--overlap OVERLAP]</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[--insert INSERT] [--cutadapt_param CUTADAPT_PARAM]</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[--outFilterMatchNmin OUTFILTERMATCHNMIN]</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[--out_unmapped] [--STAR_param STAR_PARAM]</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[--outFilterMultimapNmax OUTFILTERMULTIMAPNMAX]</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[--starMem STARMEM] [--gtf_type {exon,gene}]</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[--featureCounts_param FEATURECOUNTS_PARAM]</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[--expected_cell_num EXPECTED_CELL_NUM]</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[--cell_calling_method {auto,EmptyDrops_CR}]</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8F8F2"/>
                </a:solidFill>
                <a:effectLst/>
                <a:latin typeface="Consolas" panose="020B0609020204030204" pitchFamily="49" charset="0"/>
                <a:ea typeface="BitstreamVeraSansMonoRoman"/>
              </a:rPr>
              <a:t>                         --genomeDir GENOMEDIR [--save_rds]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altLang="zh-CN">
                <a:sym typeface="+mn-ea"/>
              </a:rPr>
              <a:t>CeleScope </a:t>
            </a:r>
            <a:r>
              <a:rPr lang="en-US" altLang="zh-CN"/>
              <a:t>rna pipeline</a:t>
            </a:r>
          </a:p>
        </p:txBody>
      </p:sp>
      <p:pic>
        <p:nvPicPr>
          <p:cNvPr id="4" name="图片 3"/>
          <p:cNvPicPr>
            <a:picLocks noChangeAspect="1"/>
          </p:cNvPicPr>
          <p:nvPr/>
        </p:nvPicPr>
        <p:blipFill>
          <a:blip r:embed="rId3"/>
          <a:stretch>
            <a:fillRect/>
          </a:stretch>
        </p:blipFill>
        <p:spPr>
          <a:xfrm>
            <a:off x="7766050" y="2614930"/>
            <a:ext cx="9833610" cy="2867660"/>
          </a:xfrm>
          <a:prstGeom prst="rect">
            <a:avLst/>
          </a:prstGeom>
        </p:spPr>
      </p:pic>
      <p:pic>
        <p:nvPicPr>
          <p:cNvPr id="5" name="图片 4" descr="Celescope rna pipeline contains 8 main instructions"/>
          <p:cNvPicPr>
            <a:picLocks noChangeAspect="1"/>
          </p:cNvPicPr>
          <p:nvPr/>
        </p:nvPicPr>
        <p:blipFill>
          <a:blip r:embed="rId4"/>
          <a:stretch>
            <a:fillRect/>
          </a:stretch>
        </p:blipFill>
        <p:spPr>
          <a:xfrm>
            <a:off x="0" y="6858000"/>
            <a:ext cx="24384000" cy="4481195"/>
          </a:xfrm>
          <a:prstGeom prst="rect">
            <a:avLst/>
          </a:prstGeom>
        </p:spPr>
      </p:pic>
      <p:sp>
        <p:nvSpPr>
          <p:cNvPr id="7"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altLang="zh-CN">
                <a:sym typeface="+mn-ea"/>
              </a:rPr>
              <a:t>CeleScope </a:t>
            </a:r>
            <a:r>
              <a:rPr lang="en-US" altLang="zh-CN"/>
              <a:t>rna pipeline - mkref</a:t>
            </a:r>
          </a:p>
        </p:txBody>
      </p:sp>
      <p:sp>
        <p:nvSpPr>
          <p:cNvPr id="30" name="Rectangle 7"/>
          <p:cNvSpPr>
            <a:spLocks noChangeArrowheads="1"/>
          </p:cNvSpPr>
          <p:nvPr/>
        </p:nvSpPr>
        <p:spPr bwMode="auto">
          <a:xfrm rot="10800000" flipH="1" flipV="1">
            <a:off x="485112" y="2168830"/>
            <a:ext cx="20320000" cy="295465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celescope rna mkref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    --genome_name gg_ncbi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    --fasta /mnt/zhaochengchen/Data/Gal6/galGal6.fa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    --gtf /mnt/zhaochengchen/Data/Gal6/galGal6.ncbiRefSeq.gtf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    --mt_gene_list Gallus_gallus.ncbi.MTGenes.txt \ # Mitochondria gene list file name</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    --thread 10</a:t>
            </a:r>
          </a:p>
        </p:txBody>
      </p:sp>
      <p:pic>
        <p:nvPicPr>
          <p:cNvPr id="3" name="图片 2"/>
          <p:cNvPicPr>
            <a:picLocks noChangeAspect="1"/>
          </p:cNvPicPr>
          <p:nvPr/>
        </p:nvPicPr>
        <p:blipFill>
          <a:blip r:embed="rId3"/>
          <a:stretch>
            <a:fillRect/>
          </a:stretch>
        </p:blipFill>
        <p:spPr>
          <a:xfrm>
            <a:off x="7615555" y="5720715"/>
            <a:ext cx="4213225" cy="6731635"/>
          </a:xfrm>
          <a:prstGeom prst="rect">
            <a:avLst/>
          </a:prstGeom>
        </p:spPr>
      </p:pic>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altLang="zh-CN">
                <a:sym typeface="+mn-ea"/>
              </a:rPr>
              <a:t>CeleScope </a:t>
            </a:r>
            <a:r>
              <a:rPr lang="en-US" altLang="zh-CN"/>
              <a:t>rna pipeline - multi_rna</a:t>
            </a:r>
          </a:p>
        </p:txBody>
      </p:sp>
      <p:sp>
        <p:nvSpPr>
          <p:cNvPr id="11" name="文本框 10"/>
          <p:cNvSpPr txBox="1"/>
          <p:nvPr/>
        </p:nvSpPr>
        <p:spPr>
          <a:xfrm>
            <a:off x="385445" y="1749425"/>
            <a:ext cx="22764115"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1. Prepare a tab-split mapfile file containing path information for sequencing data </a:t>
            </a:r>
          </a:p>
        </p:txBody>
      </p:sp>
      <p:sp>
        <p:nvSpPr>
          <p:cNvPr id="4" name="Rectangle 7"/>
          <p:cNvSpPr>
            <a:spLocks noChangeArrowheads="1"/>
          </p:cNvSpPr>
          <p:nvPr/>
        </p:nvSpPr>
        <p:spPr bwMode="auto">
          <a:xfrm rot="10800000" flipH="1" flipV="1">
            <a:off x="385417" y="5013313"/>
            <a:ext cx="20320000" cy="1477010"/>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$cat rna.mapfile</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D0      /mnt/zhaochengchen/Work/OTHER/03.WXM/3.WXM_cPGCscRNAseq/data/D0        D0</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D4      /mnt/zhaochengchen/Work/OTHER/03.WXM/3.WXM_cPGCscRNAseq/data/D4        D4</a:t>
            </a:r>
          </a:p>
        </p:txBody>
      </p:sp>
      <p:sp>
        <p:nvSpPr>
          <p:cNvPr id="5" name="文本框 4"/>
          <p:cNvSpPr txBox="1"/>
          <p:nvPr/>
        </p:nvSpPr>
        <p:spPr>
          <a:xfrm>
            <a:off x="613410" y="2409190"/>
            <a:ext cx="14288770" cy="26041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Mapfile is a tab-delimited text file with as least three columns. </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Each line of mapfile represents paired-end fastq files.</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1st column: Fastq file prefix.</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2nd column: Fastq file directory path.</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3rd column: Sample name, which is the prefix of all output files.</a:t>
            </a:r>
          </a:p>
        </p:txBody>
      </p:sp>
      <p:sp>
        <p:nvSpPr>
          <p:cNvPr id="3" name="文本框 2"/>
          <p:cNvSpPr txBox="1"/>
          <p:nvPr/>
        </p:nvSpPr>
        <p:spPr>
          <a:xfrm>
            <a:off x="384175" y="6871970"/>
            <a:ext cx="22764115"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2. Build a shell script for celescope rna analysis with multi_rna</a:t>
            </a:r>
          </a:p>
        </p:txBody>
      </p:sp>
      <p:sp>
        <p:nvSpPr>
          <p:cNvPr id="6" name="Rectangle 7"/>
          <p:cNvSpPr>
            <a:spLocks noChangeArrowheads="1"/>
          </p:cNvSpPr>
          <p:nvPr/>
        </p:nvSpPr>
        <p:spPr bwMode="auto">
          <a:xfrm rot="10800000" flipH="1" flipV="1">
            <a:off x="385445" y="7706996"/>
            <a:ext cx="23080345" cy="295465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multi_rna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    --mapfile /mnt/zhaochengchen/Work/OTHER/03.WXM/3.WXM_cPGCscRNAseq/result/0.mapping/rna.mapfile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    --genomeDir /mnt/zhaochengchen/Work/OTHER/03.WXM/3.WXM_cPGCscRNAseq/result/0.mapping/gg_ncbi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    --thread 10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    --mod shell \ # Which type of script to generate</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    --starMem 100 # Maximum memory that STAR can use</a:t>
            </a:r>
          </a:p>
        </p:txBody>
      </p:sp>
      <p:sp>
        <p:nvSpPr>
          <p:cNvPr id="15" name="文本框 14"/>
          <p:cNvSpPr txBox="1"/>
          <p:nvPr/>
        </p:nvSpPr>
        <p:spPr>
          <a:xfrm>
            <a:off x="384175" y="10673715"/>
            <a:ext cx="17048480" cy="2112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multi_rna is the software that generates the CeleScope RNA analysis script.</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Integrates most of the parameters from the 8 commands.</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Generate a {sample}.sh, {sample} corresponds to the 3rd column in the mapfile.</a:t>
            </a:r>
          </a:p>
        </p:txBody>
      </p:sp>
      <p:sp>
        <p:nvSpPr>
          <p:cNvPr id="7"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altLang="zh-CN">
                <a:sym typeface="+mn-ea"/>
              </a:rPr>
              <a:t>CeleScope </a:t>
            </a:r>
            <a:r>
              <a:rPr lang="en-US" altLang="zh-CN"/>
              <a:t>rna pipeline - multi_rna</a:t>
            </a:r>
          </a:p>
        </p:txBody>
      </p:sp>
      <p:sp>
        <p:nvSpPr>
          <p:cNvPr id="13" name="Rectangle 7"/>
          <p:cNvSpPr>
            <a:spLocks noChangeArrowheads="1"/>
          </p:cNvSpPr>
          <p:nvPr/>
        </p:nvSpPr>
        <p:spPr bwMode="auto">
          <a:xfrm rot="10800000" flipH="1" flipV="1">
            <a:off x="651510" y="2164715"/>
            <a:ext cx="23080345" cy="98488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nohup bash ./shell/D0.sh &gt; D0.log</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F8F8F2"/>
                </a:solidFill>
                <a:effectLst/>
                <a:latin typeface="Consolas" panose="020B0609020204030204" pitchFamily="49" charset="0"/>
                <a:ea typeface="BitstreamVeraSansMonoRoman"/>
              </a:rPr>
              <a:t>nohup bash ./shell/D4.sh &gt; D4.log</a:t>
            </a:r>
          </a:p>
        </p:txBody>
      </p:sp>
      <p:sp>
        <p:nvSpPr>
          <p:cNvPr id="14" name="文本框 13"/>
          <p:cNvSpPr txBox="1"/>
          <p:nvPr/>
        </p:nvSpPr>
        <p:spPr>
          <a:xfrm>
            <a:off x="650240" y="1560195"/>
            <a:ext cx="22764115" cy="715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2800" dirty="0">
                <a:sym typeface="+mn-ea"/>
              </a:rPr>
              <a:t>3. Run the shell script generated by multi_rna</a:t>
            </a:r>
          </a:p>
        </p:txBody>
      </p:sp>
      <p:sp>
        <p:nvSpPr>
          <p:cNvPr id="16" name="Rectangle 7"/>
          <p:cNvSpPr>
            <a:spLocks noChangeArrowheads="1"/>
          </p:cNvSpPr>
          <p:nvPr/>
        </p:nvSpPr>
        <p:spPr bwMode="auto">
          <a:xfrm rot="10800000" flipH="1" flipV="1">
            <a:off x="651510" y="3241675"/>
            <a:ext cx="23080345" cy="909256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3000" b="0" i="0" strike="noStrike" cap="none" normalizeH="0" baseline="0" dirty="0">
                <a:ln>
                  <a:noFill/>
                </a:ln>
                <a:solidFill>
                  <a:srgbClr val="F8F8F2"/>
                </a:solidFill>
                <a:effectLst/>
                <a:latin typeface="Consolas" panose="020B0609020204030204" pitchFamily="49" charset="0"/>
                <a:ea typeface="BitstreamVeraSansMonoRoman"/>
              </a:rPr>
              <a:t>$ cat ./shell/D0.sh</a:t>
            </a:r>
          </a:p>
          <a:p>
            <a:pPr marR="0" lvl="0" algn="l" defTabSz="914400" rtl="0">
              <a:lnSpc>
                <a:spcPct val="50000"/>
              </a:lnSpc>
              <a:spcBef>
                <a:spcPct val="0"/>
              </a:spcBef>
              <a:spcAft>
                <a:spcPct val="0"/>
              </a:spcAft>
              <a:buClrTx/>
              <a:buSzTx/>
              <a:buFontTx/>
              <a:buNone/>
            </a:pPr>
            <a:endParaRPr kumimoji="0" lang="en-US" altLang="zh-CN" sz="3000" b="0" i="0" strike="noStrike" cap="none" normalizeH="0" baseline="0" dirty="0">
              <a:ln>
                <a:noFill/>
              </a:ln>
              <a:solidFill>
                <a:srgbClr val="F8F8F2"/>
              </a:solidFill>
              <a:effectLst/>
              <a:latin typeface="Consolas" panose="020B0609020204030204" pitchFamily="49" charset="0"/>
              <a:ea typeface="BitstreamVeraSansMonoRoman"/>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sng" strike="noStrike" cap="none" normalizeH="0" baseline="0" dirty="0">
                <a:ln>
                  <a:noFill/>
                </a:ln>
                <a:solidFill>
                  <a:srgbClr val="F8F8F2"/>
                </a:solidFill>
                <a:effectLst/>
                <a:latin typeface="Consolas" panose="020B0609020204030204" pitchFamily="49" charset="0"/>
                <a:ea typeface="BitstreamVeraSansMonoRoman"/>
              </a:rPr>
              <a:t>celescope rna sample</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--outdir .//D0/00.sample --sample D0 --assay rna --thread 10 --chemistry auto  --fq1 /data/zhaochengchen/Work/OTHER/03.WXM/8.WXM_cPGCscRNAseq/data/D0/D0_1.fq.gz</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sng" strike="noStrike" cap="none" normalizeH="0" baseline="0" dirty="0">
                <a:ln>
                  <a:noFill/>
                </a:ln>
                <a:solidFill>
                  <a:srgbClr val="F8F8F2"/>
                </a:solidFill>
                <a:effectLst/>
                <a:latin typeface="Consolas" panose="020B0609020204030204" pitchFamily="49" charset="0"/>
                <a:ea typeface="BitstreamVeraSansMonoRoman"/>
              </a:rPr>
              <a:t>celescope rna barcode</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--outdir .//D0/01.barcode --sample D0 --assay rna --thread 10 --chemistry auto --lowNum 2 --gzip  --fq1 /data/zhaochengchen/Work/OTHER/03.WXM/8.WXM_cPGCscRNAseq/data/D0/D0_1.fq.gz --fq2 /data/zhaochengchen/Work/OTHER/03.WXM/8.WXM_cPGCscRNAseq/data/D0/D0_2.fq.gz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sng" strike="noStrike" cap="none" normalizeH="0" baseline="0" dirty="0">
                <a:ln>
                  <a:noFill/>
                </a:ln>
                <a:solidFill>
                  <a:srgbClr val="F8F8F2"/>
                </a:solidFill>
                <a:effectLst/>
                <a:latin typeface="Consolas" panose="020B0609020204030204" pitchFamily="49" charset="0"/>
                <a:ea typeface="BitstreamVeraSansMonoRoman"/>
              </a:rPr>
              <a:t>celescope rna cutadapt</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--outdir .//D0/02.cutadapt --sample D0 --assay rna --thread 10 --gzip --minimum_length 20 --nextseq_trim 20 --overlap 10 --insert 150  --fq .//D0/01.barcode/D0_2.fq.gz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sng" strike="noStrike" cap="none" normalizeH="0" baseline="0" dirty="0">
                <a:ln>
                  <a:noFill/>
                </a:ln>
                <a:solidFill>
                  <a:srgbClr val="F8F8F2"/>
                </a:solidFill>
                <a:effectLst/>
                <a:latin typeface="Consolas" panose="020B0609020204030204" pitchFamily="49" charset="0"/>
                <a:ea typeface="BitstreamVeraSansMonoRoman"/>
              </a:rPr>
              <a:t>celescope rna star</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--outdir .//D0/03.star --sample D0 --assay rna --thread 10 --genomeDir /data/zhaochengchen/Work/OTHER/03.WXM/8.WXM_cPGCscRNAseq/result/0.mapping/gg_ncbi --outFilterMultimapNmax 1 --starMem 100  --fq .//D0/02.cutadapt/D0_clean_2.fq.gz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sng" strike="noStrike" cap="none" normalizeH="0" baseline="0" dirty="0">
                <a:ln>
                  <a:noFill/>
                </a:ln>
                <a:solidFill>
                  <a:srgbClr val="F8F8F2"/>
                </a:solidFill>
                <a:effectLst/>
                <a:latin typeface="Consolas" panose="020B0609020204030204" pitchFamily="49" charset="0"/>
                <a:ea typeface="BitstreamVeraSansMonoRoman"/>
              </a:rPr>
              <a:t>celescope rna featureCounts</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--outdir .//D0/04.featureCounts --sample D0 --assay rna --thread 10 --gtf_type exon --genomeDir /data/zhaochengchen/Work/OTHER/03.WXM/8.WXM_cPGCscRNAseq/result/0.mapping/gg_ncbi  --input .//D0/03.star/D0_Aligned.sortedByCoord.out.bam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sng" strike="noStrike" cap="none" normalizeH="0" baseline="0" dirty="0">
                <a:ln>
                  <a:noFill/>
                </a:ln>
                <a:solidFill>
                  <a:srgbClr val="F8F8F2"/>
                </a:solidFill>
                <a:effectLst/>
                <a:latin typeface="Consolas" panose="020B0609020204030204" pitchFamily="49" charset="0"/>
                <a:ea typeface="BitstreamVeraSansMonoRoman"/>
              </a:rPr>
              <a:t>celescope rna count</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--outdir .//D0/05.count --sample D0 --assay rna --thread 10 --genomeDir /data/zhaochengchen/Work/OTHER/03.WXM/8.WXM_cPGCscRNAseq/result/0.mapping/gg_ncbi --expected_cell_num 3000 --</a:t>
            </a:r>
            <a:r>
              <a:rPr kumimoji="0" lang="en-US" altLang="zh-CN" sz="2800" b="0" i="0" u="sng" strike="noStrike" cap="none" normalizeH="0" baseline="0" dirty="0">
                <a:ln>
                  <a:noFill/>
                </a:ln>
                <a:solidFill>
                  <a:srgbClr val="F8F8F2"/>
                </a:solidFill>
                <a:effectLst/>
                <a:latin typeface="Consolas" panose="020B0609020204030204" pitchFamily="49" charset="0"/>
                <a:ea typeface="BitstreamVeraSansMonoRoman"/>
              </a:rPr>
              <a:t>cell_calling_method auto</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--bam .//D0/04.featureCounts/D0_name_sorted.bam --force_cell_num None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sng" strike="noStrike" cap="none" normalizeH="0" baseline="0" dirty="0">
                <a:ln>
                  <a:noFill/>
                </a:ln>
                <a:solidFill>
                  <a:srgbClr val="F8F8F2"/>
                </a:solidFill>
                <a:effectLst/>
                <a:latin typeface="Consolas" panose="020B0609020204030204" pitchFamily="49" charset="0"/>
                <a:ea typeface="BitstreamVeraSansMonoRoman"/>
              </a:rPr>
              <a:t>celescope rna analysis</a:t>
            </a:r>
            <a:r>
              <a:rPr kumimoji="0" lang="en-US" altLang="zh-CN" sz="2800" b="0" i="0" u="none" strike="noStrike" cap="none" normalizeH="0" baseline="0" dirty="0">
                <a:ln>
                  <a:noFill/>
                </a:ln>
                <a:solidFill>
                  <a:srgbClr val="F8F8F2"/>
                </a:solidFill>
                <a:effectLst/>
                <a:latin typeface="Consolas" panose="020B0609020204030204" pitchFamily="49" charset="0"/>
                <a:ea typeface="BitstreamVeraSansMonoRoman"/>
              </a:rPr>
              <a:t> --outdir .//D0/06.analysis --sample D0 --assay rna --thread 10 --genomeDir /data/zhaochengchen/Work/OTHER/03.WXM/8.WXM_cPGCscRNAseq/result/0.mapping/gg_ncbi  --matrix_file .//D0/05.count/D0_matrix_10</a:t>
            </a:r>
          </a:p>
        </p:txBody>
      </p:sp>
      <p:sp>
        <p:nvSpPr>
          <p:cNvPr id="20"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altLang="zh-CN">
                <a:sym typeface="+mn-ea"/>
              </a:rPr>
              <a:t>CeleScope </a:t>
            </a:r>
            <a:r>
              <a:rPr lang="en-US" altLang="zh-CN"/>
              <a:t>rna pipeline result</a:t>
            </a:r>
          </a:p>
        </p:txBody>
      </p:sp>
      <p:sp>
        <p:nvSpPr>
          <p:cNvPr id="5" name="文本框 4"/>
          <p:cNvSpPr txBox="1"/>
          <p:nvPr/>
        </p:nvSpPr>
        <p:spPr>
          <a:xfrm>
            <a:off x="0" y="1598295"/>
            <a:ext cx="15986125" cy="50666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R="0" algn="l" defTabSz="821690" rtl="0" fontAlgn="auto" latinLnBrk="0" hangingPunct="0">
              <a:lnSpc>
                <a:spcPct val="100000"/>
              </a:lnSpc>
              <a:spcBef>
                <a:spcPts val="0"/>
              </a:spcBef>
              <a:spcAft>
                <a:spcPts val="0"/>
              </a:spcAft>
              <a:buClrTx/>
              <a:buSzTx/>
              <a:buFont typeface="Arial" panose="020B0604020202020204" pitchFamily="34" charset="0"/>
            </a:pPr>
            <a:r>
              <a:rPr kumimoji="0" lang="en-US" altLang="zh-CN" sz="3200" b="0" i="0" u="none" strike="noStrike" cap="none" spc="0" normalizeH="0" baseline="0">
                <a:ln>
                  <a:noFill/>
                </a:ln>
                <a:solidFill>
                  <a:srgbClr val="000000"/>
                </a:solidFill>
                <a:effectLst/>
                <a:uFillTx/>
                <a:latin typeface="+mn-lt"/>
                <a:ea typeface="+mn-ea"/>
                <a:cs typeface="+mn-cs"/>
                <a:sym typeface="Helvetica"/>
              </a:rPr>
              <a:t>Obtain a web report for the single-cell transcriptome which includes:</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3200" b="0" i="0" u="none" strike="noStrike" cap="none" spc="0" normalizeH="0" baseline="0">
              <a:ln>
                <a:noFill/>
              </a:ln>
              <a:solidFill>
                <a:srgbClr val="000000"/>
              </a:solidFill>
              <a:effectLst/>
              <a:uFillTx/>
              <a:latin typeface="+mn-lt"/>
              <a:ea typeface="+mn-ea"/>
              <a:cs typeface="+mn-cs"/>
              <a:sym typeface="Helvetica"/>
            </a:endParaRP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Sample and software basic information in the quality control report</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Data quality control information</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Genome alignment information</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Cell and gene quantification details</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Preliminary dimensionality reduction and clustering results</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Differential analysis between subgroups</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0" i="0" u="none" strike="noStrike" cap="none" spc="0" normalizeH="0" baseline="0">
                <a:ln>
                  <a:noFill/>
                </a:ln>
                <a:solidFill>
                  <a:srgbClr val="000000"/>
                </a:solidFill>
                <a:effectLst/>
                <a:uFillTx/>
                <a:latin typeface="+mn-lt"/>
                <a:ea typeface="+mn-ea"/>
                <a:cs typeface="+mn-cs"/>
                <a:sym typeface="Helvetica"/>
              </a:rPr>
              <a:t>The obtained expression matrix can be uploaded to the SynEcoSys single-cell clinical database (https://www.synecosys.cn/) for cell annotation and analysis</a:t>
            </a:r>
          </a:p>
        </p:txBody>
      </p:sp>
      <p:pic>
        <p:nvPicPr>
          <p:cNvPr id="2" name="图片 1"/>
          <p:cNvPicPr>
            <a:picLocks noChangeAspect="1"/>
          </p:cNvPicPr>
          <p:nvPr/>
        </p:nvPicPr>
        <p:blipFill>
          <a:blip r:embed="rId3"/>
          <a:stretch>
            <a:fillRect/>
          </a:stretch>
        </p:blipFill>
        <p:spPr>
          <a:xfrm>
            <a:off x="16918305" y="1783080"/>
            <a:ext cx="6946265" cy="3685540"/>
          </a:xfrm>
          <a:prstGeom prst="rect">
            <a:avLst/>
          </a:prstGeom>
        </p:spPr>
      </p:pic>
      <p:pic>
        <p:nvPicPr>
          <p:cNvPr id="3" name="图片 2"/>
          <p:cNvPicPr>
            <a:picLocks noChangeAspect="1"/>
          </p:cNvPicPr>
          <p:nvPr/>
        </p:nvPicPr>
        <p:blipFill>
          <a:blip r:embed="rId4"/>
          <a:stretch>
            <a:fillRect/>
          </a:stretch>
        </p:blipFill>
        <p:spPr>
          <a:xfrm>
            <a:off x="17426940" y="5680710"/>
            <a:ext cx="6549390" cy="3585845"/>
          </a:xfrm>
          <a:prstGeom prst="rect">
            <a:avLst/>
          </a:prstGeom>
        </p:spPr>
      </p:pic>
      <p:pic>
        <p:nvPicPr>
          <p:cNvPr id="4" name="图片 3"/>
          <p:cNvPicPr>
            <a:picLocks noChangeAspect="1"/>
          </p:cNvPicPr>
          <p:nvPr/>
        </p:nvPicPr>
        <p:blipFill>
          <a:blip r:embed="rId5"/>
          <a:stretch>
            <a:fillRect/>
          </a:stretch>
        </p:blipFill>
        <p:spPr>
          <a:xfrm>
            <a:off x="10421620" y="6534785"/>
            <a:ext cx="6151245" cy="4048760"/>
          </a:xfrm>
          <a:prstGeom prst="rect">
            <a:avLst/>
          </a:prstGeom>
        </p:spPr>
      </p:pic>
      <p:pic>
        <p:nvPicPr>
          <p:cNvPr id="6" name="图片 5"/>
          <p:cNvPicPr>
            <a:picLocks noChangeAspect="1"/>
          </p:cNvPicPr>
          <p:nvPr/>
        </p:nvPicPr>
        <p:blipFill>
          <a:blip r:embed="rId6"/>
          <a:stretch>
            <a:fillRect/>
          </a:stretch>
        </p:blipFill>
        <p:spPr>
          <a:xfrm>
            <a:off x="10604500" y="10583545"/>
            <a:ext cx="5243830" cy="2548890"/>
          </a:xfrm>
          <a:prstGeom prst="rect">
            <a:avLst/>
          </a:prstGeom>
        </p:spPr>
      </p:pic>
      <p:pic>
        <p:nvPicPr>
          <p:cNvPr id="7" name="图片 6"/>
          <p:cNvPicPr>
            <a:picLocks noChangeAspect="1"/>
          </p:cNvPicPr>
          <p:nvPr/>
        </p:nvPicPr>
        <p:blipFill>
          <a:blip r:embed="rId7"/>
          <a:stretch>
            <a:fillRect/>
          </a:stretch>
        </p:blipFill>
        <p:spPr>
          <a:xfrm>
            <a:off x="362585" y="7866380"/>
            <a:ext cx="6985635" cy="3941445"/>
          </a:xfrm>
          <a:prstGeom prst="rect">
            <a:avLst/>
          </a:prstGeom>
        </p:spPr>
      </p:pic>
      <p:sp>
        <p:nvSpPr>
          <p:cNvPr id="8"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10" name="文本框 9"/>
          <p:cNvSpPr txBox="1"/>
          <p:nvPr/>
        </p:nvSpPr>
        <p:spPr>
          <a:xfrm>
            <a:off x="-397510" y="12332970"/>
            <a:ext cx="1254569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Singleron Biotechnologies (https://www.singleron.bio)</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0315" y="1827530"/>
            <a:ext cx="6442075" cy="1037590"/>
          </a:xfrm>
        </p:spPr>
        <p:txBody>
          <a:bodyPr>
            <a:normAutofit/>
          </a:bodyPr>
          <a:lstStyle/>
          <a:p>
            <a:pPr marL="0" indent="0">
              <a:buNone/>
            </a:pPr>
            <a:r>
              <a:rPr lang="en-US" sz="3600" b="1" dirty="0"/>
              <a:t>- </a:t>
            </a:r>
            <a:r>
              <a:rPr lang="en-US" sz="3600" b="1" dirty="0" err="1"/>
              <a:t>Singleron</a:t>
            </a:r>
            <a:r>
              <a:rPr lang="en-US" sz="3600" b="1" dirty="0"/>
              <a:t> </a:t>
            </a:r>
            <a:r>
              <a:rPr lang="en-US" altLang="zh-CN" sz="3600" b="1" dirty="0"/>
              <a:t>Preprocess</a:t>
            </a:r>
            <a:endParaRPr lang="en-US" altLang="zh-CN" sz="3600" dirty="0"/>
          </a:p>
        </p:txBody>
      </p:sp>
      <p:sp>
        <p:nvSpPr>
          <p:cNvPr id="3" name="Title 2"/>
          <p:cNvSpPr>
            <a:spLocks noGrp="1"/>
          </p:cNvSpPr>
          <p:nvPr>
            <p:ph type="title"/>
          </p:nvPr>
        </p:nvSpPr>
        <p:spPr/>
        <p:txBody>
          <a:bodyPr/>
          <a:lstStyle/>
          <a:p>
            <a:r>
              <a:rPr lang="en-US" dirty="0">
                <a:sym typeface="+mn-ea"/>
              </a:rPr>
              <a:t>Pre-process</a:t>
            </a:r>
            <a:endParaRPr lang="zh-CN" altLang="en-US" sz="4400" dirty="0"/>
          </a:p>
        </p:txBody>
      </p:sp>
      <p:sp>
        <p:nvSpPr>
          <p:cNvPr id="4" name="文本框 3"/>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p:cNvSpPr txBox="1"/>
          <p:nvPr/>
        </p:nvSpPr>
        <p:spPr>
          <a:xfrm>
            <a:off x="1758950" y="4521835"/>
            <a:ext cx="10433050" cy="1394819"/>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scRNA</a:t>
            </a:r>
            <a:r>
              <a:rPr lang="en-US" altLang="zh-CN" sz="2400" dirty="0"/>
              <a:t> preprocess </a:t>
            </a:r>
            <a:r>
              <a:rPr lang="en-US" altLang="zh-CN" sz="2400" dirty="0" err="1"/>
              <a:t>singleron</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/data/2.scRNA/1.preprocess/</a:t>
            </a:r>
            <a:r>
              <a:rPr lang="en-US" altLang="zh-CN" sz="2400" dirty="0" err="1"/>
              <a:t>celescope</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-s galGal6 -o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/result/2.scRNA/1.preprocess -t 100</a:t>
            </a:r>
          </a:p>
        </p:txBody>
      </p:sp>
      <p:sp>
        <p:nvSpPr>
          <p:cNvPr id="8" name="Content Placeholder 2"/>
          <p:cNvSpPr>
            <a:spLocks noGrp="1"/>
          </p:cNvSpPr>
          <p:nvPr/>
        </p:nvSpPr>
        <p:spPr>
          <a:xfrm>
            <a:off x="1758950" y="6328134"/>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p:cNvSpPr>
            <a:spLocks noGrp="1"/>
          </p:cNvSpPr>
          <p:nvPr/>
        </p:nvSpPr>
        <p:spPr>
          <a:xfrm>
            <a:off x="1758950" y="369887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p:cNvGraphicFramePr/>
          <p:nvPr>
            <p:custDataLst>
              <p:tags r:id="rId1"/>
            </p:custDataLst>
            <p:extLst>
              <p:ext uri="{D42A27DB-BD31-4B8C-83A1-F6EECF244321}">
                <p14:modId xmlns:p14="http://schemas.microsoft.com/office/powerpoint/2010/main" val="716088459"/>
              </p:ext>
            </p:extLst>
          </p:nvPr>
        </p:nvGraphicFramePr>
        <p:xfrm>
          <a:off x="1644291" y="7349386"/>
          <a:ext cx="12096198" cy="3353539"/>
        </p:xfrm>
        <a:graphic>
          <a:graphicData uri="http://schemas.openxmlformats.org/drawingml/2006/table">
            <a:tbl>
              <a:tblPr>
                <a:tableStyleId>{5940675A-B579-460E-94D1-54222C63F5DA}</a:tableStyleId>
              </a:tblPr>
              <a:tblGrid>
                <a:gridCol w="2310164">
                  <a:extLst>
                    <a:ext uri="{9D8B030D-6E8A-4147-A177-3AD203B41FA5}">
                      <a16:colId xmlns:a16="http://schemas.microsoft.com/office/drawing/2014/main" val="20000"/>
                    </a:ext>
                  </a:extLst>
                </a:gridCol>
                <a:gridCol w="5280785">
                  <a:extLst>
                    <a:ext uri="{9D8B030D-6E8A-4147-A177-3AD203B41FA5}">
                      <a16:colId xmlns:a16="http://schemas.microsoft.com/office/drawing/2014/main" val="20001"/>
                    </a:ext>
                  </a:extLst>
                </a:gridCol>
                <a:gridCol w="4505249">
                  <a:extLst>
                    <a:ext uri="{9D8B030D-6E8A-4147-A177-3AD203B41FA5}">
                      <a16:colId xmlns:a16="http://schemas.microsoft.com/office/drawing/2014/main" val="20002"/>
                    </a:ext>
                  </a:extLst>
                </a:gridCol>
              </a:tblGrid>
              <a:tr h="496161">
                <a:tc>
                  <a:txBody>
                    <a:bodyPr/>
                    <a:lstStyle/>
                    <a:p>
                      <a:pPr marL="0" indent="0" algn="ctr">
                        <a:spcBef>
                          <a:spcPct val="0"/>
                        </a:spcBef>
                        <a:spcAft>
                          <a:spcPct val="0"/>
                        </a:spcAft>
                      </a:pPr>
                      <a:r>
                        <a:rPr lang="zh-CN" sz="2000" b="1" dirty="0">
                          <a:solidFill>
                            <a:srgbClr val="000000"/>
                          </a:solidFill>
                        </a:rPr>
                        <a:t>参数（</a:t>
                      </a:r>
                      <a:r>
                        <a:rPr lang="en-US" altLang="zh-CN" sz="2000" b="1" baseline="30000" dirty="0">
                          <a:solidFill>
                            <a:srgbClr val="000000"/>
                          </a:solidFill>
                        </a:rPr>
                        <a:t>√</a:t>
                      </a:r>
                      <a:r>
                        <a:rPr lang="zh-CN" sz="2000" b="1" dirty="0">
                          <a:solidFill>
                            <a:srgbClr val="000000"/>
                          </a:solidFill>
                        </a:rPr>
                        <a:t>必须参数）</a:t>
                      </a:r>
                      <a:endParaRPr lang="zh-CN" sz="2000" b="1" dirty="0">
                        <a:solidFill>
                          <a:srgbClr val="000000"/>
                        </a:solidFill>
                        <a:ea typeface="等线" panose="02010600030101010101" charset="-122"/>
                        <a:cs typeface="+mn-lt"/>
                      </a:endParaRPr>
                    </a:p>
                  </a:txBody>
                  <a:tcPr marL="68580" marR="68580" marT="0" marB="0" anchor="ctr">
                    <a:solidFill>
                      <a:schemeClr val="bg2"/>
                    </a:solidFill>
                  </a:tcPr>
                </a:tc>
                <a:tc>
                  <a:txBody>
                    <a:bodyPr/>
                    <a:lstStyle/>
                    <a:p>
                      <a:pPr marL="0" indent="0" algn="ctr">
                        <a:spcBef>
                          <a:spcPct val="0"/>
                        </a:spcBef>
                        <a:spcAft>
                          <a:spcPct val="0"/>
                        </a:spcAft>
                      </a:pPr>
                      <a:r>
                        <a:rPr lang="zh-CN" sz="2000" b="1">
                          <a:solidFill>
                            <a:srgbClr val="000000"/>
                          </a:solidFill>
                        </a:rPr>
                        <a:t>描述</a:t>
                      </a:r>
                      <a:endParaRPr lang="zh-CN" sz="2000" b="1">
                        <a:solidFill>
                          <a:srgbClr val="000000"/>
                        </a:solidFill>
                        <a:ea typeface="等线" panose="02010600030101010101" charset="-122"/>
                      </a:endParaRPr>
                    </a:p>
                  </a:txBody>
                  <a:tcPr marL="68580" marR="68580" marT="0" marB="0" anchor="ctr">
                    <a:solidFill>
                      <a:schemeClr val="bg2"/>
                    </a:solidFill>
                  </a:tcPr>
                </a:tc>
                <a:tc>
                  <a:txBody>
                    <a:bodyPr/>
                    <a:lstStyle/>
                    <a:p>
                      <a:pPr marL="0" indent="0" algn="ctr">
                        <a:spcBef>
                          <a:spcPct val="0"/>
                        </a:spcBef>
                        <a:spcAft>
                          <a:spcPct val="0"/>
                        </a:spcAft>
                      </a:pPr>
                      <a:r>
                        <a:rPr lang="zh-CN" sz="2000" b="1" dirty="0">
                          <a:solidFill>
                            <a:srgbClr val="000000"/>
                          </a:solidFill>
                        </a:rPr>
                        <a:t>默认值</a:t>
                      </a:r>
                      <a:endParaRPr lang="zh-CN" sz="2000" b="1" dirty="0">
                        <a:solidFill>
                          <a:srgbClr val="000000"/>
                        </a:solidFill>
                        <a:ea typeface="等线" panose="02010600030101010101" charset="-122"/>
                      </a:endParaRPr>
                    </a:p>
                  </a:txBody>
                  <a:tcPr marL="68580" marR="68580" marT="0" marB="0" anchor="ctr">
                    <a:solidFill>
                      <a:schemeClr val="bg2"/>
                    </a:solidFill>
                  </a:tcPr>
                </a:tc>
                <a:extLst>
                  <a:ext uri="{0D108BD9-81ED-4DB2-BD59-A6C34878D82A}">
                    <a16:rowId xmlns:a16="http://schemas.microsoft.com/office/drawing/2014/main" val="10000"/>
                  </a:ext>
                </a:extLst>
              </a:tr>
              <a:tr h="826739">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fastq.gz/fq.gz</a:t>
                      </a:r>
                      <a:r>
                        <a:rPr lang="zh-CN" alt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单细胞数据输入文件夹，格式</a:t>
                      </a: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X_1.fastq(</a:t>
                      </a:r>
                      <a:r>
                        <a:rPr lang="en-US" sz="2400" b="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fq</a:t>
                      </a: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sz="2400" b="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gz</a:t>
                      </a:r>
                      <a:r>
                        <a:rPr lang="en-US"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X_2.fastq(fq).gz</a:t>
                      </a:r>
                      <a:endParaRPr 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001"/>
                  </a:ext>
                </a:extLst>
              </a:tr>
              <a:tr h="826739">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物种信息</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s-E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mm10,hg38,rn7,galGal6,susScr11</a:t>
                      </a:r>
                      <a:endParaRPr lang="es-E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002"/>
                  </a:ext>
                </a:extLst>
              </a:tr>
              <a:tr h="744600">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输出结果存放位置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003"/>
                  </a:ext>
                </a:extLst>
              </a:tr>
              <a:tr h="459300">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指定线程数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8</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004"/>
                  </a:ext>
                </a:extLst>
              </a:tr>
            </a:tbl>
          </a:graphicData>
        </a:graphic>
      </p:graphicFrame>
      <p:pic>
        <p:nvPicPr>
          <p:cNvPr id="10" name="图片 9">
            <a:extLst>
              <a:ext uri="{FF2B5EF4-FFF2-40B4-BE49-F238E27FC236}">
                <a16:creationId xmlns:a16="http://schemas.microsoft.com/office/drawing/2014/main" id="{FF13E577-16D6-78AE-B564-F33BE7C9FB4F}"/>
              </a:ext>
            </a:extLst>
          </p:cNvPr>
          <p:cNvPicPr>
            <a:picLocks noChangeAspect="1"/>
          </p:cNvPicPr>
          <p:nvPr/>
        </p:nvPicPr>
        <p:blipFill>
          <a:blip r:embed="rId4"/>
          <a:stretch>
            <a:fillRect/>
          </a:stretch>
        </p:blipFill>
        <p:spPr>
          <a:xfrm>
            <a:off x="17849297" y="3881577"/>
            <a:ext cx="3837886" cy="6418252"/>
          </a:xfrm>
          <a:prstGeom prst="rect">
            <a:avLst/>
          </a:prstGeom>
          <a:noFill/>
          <a:ln>
            <a:noFill/>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684B-BA79-21FB-69B6-7BB8110BBE6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D0B6C9-06EE-3138-DF65-D85E178A9B29}"/>
              </a:ext>
            </a:extLst>
          </p:cNvPr>
          <p:cNvSpPr>
            <a:spLocks noGrp="1"/>
          </p:cNvSpPr>
          <p:nvPr>
            <p:ph type="body" idx="1"/>
          </p:nvPr>
        </p:nvSpPr>
        <p:spPr>
          <a:xfrm>
            <a:off x="1250315" y="1827530"/>
            <a:ext cx="6442075" cy="1037590"/>
          </a:xfrm>
        </p:spPr>
        <p:txBody>
          <a:bodyPr>
            <a:normAutofit/>
          </a:bodyPr>
          <a:lstStyle/>
          <a:p>
            <a:pPr marL="0" indent="0">
              <a:buNone/>
            </a:pPr>
            <a:r>
              <a:rPr lang="en-US" sz="3600" b="1" dirty="0"/>
              <a:t>- </a:t>
            </a:r>
            <a:r>
              <a:rPr lang="en-US" sz="3600" b="1" dirty="0" err="1"/>
              <a:t>Huada</a:t>
            </a:r>
            <a:r>
              <a:rPr lang="en-US" sz="3600" b="1" dirty="0"/>
              <a:t> </a:t>
            </a:r>
            <a:r>
              <a:rPr lang="en-US" altLang="zh-CN" sz="3600" b="1" dirty="0"/>
              <a:t>Preprocess</a:t>
            </a:r>
            <a:endParaRPr lang="en-US" altLang="zh-CN" sz="3600" dirty="0"/>
          </a:p>
        </p:txBody>
      </p:sp>
      <p:sp>
        <p:nvSpPr>
          <p:cNvPr id="3" name="Title 2">
            <a:extLst>
              <a:ext uri="{FF2B5EF4-FFF2-40B4-BE49-F238E27FC236}">
                <a16:creationId xmlns:a16="http://schemas.microsoft.com/office/drawing/2014/main" id="{C2F91985-478F-EA64-AAD4-9D4D7B9A49DA}"/>
              </a:ext>
            </a:extLst>
          </p:cNvPr>
          <p:cNvSpPr>
            <a:spLocks noGrp="1"/>
          </p:cNvSpPr>
          <p:nvPr>
            <p:ph type="title"/>
          </p:nvPr>
        </p:nvSpPr>
        <p:spPr/>
        <p:txBody>
          <a:bodyPr/>
          <a:lstStyle/>
          <a:p>
            <a:r>
              <a:rPr lang="en-US" dirty="0">
                <a:sym typeface="+mn-ea"/>
              </a:rPr>
              <a:t>Pre-process</a:t>
            </a:r>
            <a:endParaRPr lang="zh-CN" altLang="en-US" sz="4400" dirty="0"/>
          </a:p>
        </p:txBody>
      </p:sp>
      <p:sp>
        <p:nvSpPr>
          <p:cNvPr id="4" name="文本框 3">
            <a:extLst>
              <a:ext uri="{FF2B5EF4-FFF2-40B4-BE49-F238E27FC236}">
                <a16:creationId xmlns:a16="http://schemas.microsoft.com/office/drawing/2014/main" id="{9A5FC6D6-7B11-3BC3-B450-4C9D1EA86FE4}"/>
              </a:ext>
            </a:extLst>
          </p:cNvPr>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FA2B733E-2BA6-3096-EA86-CFFCFF57E14E}"/>
              </a:ext>
            </a:extLst>
          </p:cNvPr>
          <p:cNvSpPr txBox="1"/>
          <p:nvPr/>
        </p:nvSpPr>
        <p:spPr>
          <a:xfrm>
            <a:off x="1758950" y="4521835"/>
            <a:ext cx="10433050" cy="1394819"/>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scRNA</a:t>
            </a:r>
            <a:r>
              <a:rPr lang="en-US" altLang="zh-CN" sz="2400" dirty="0"/>
              <a:t> preprocess </a:t>
            </a:r>
            <a:r>
              <a:rPr lang="en-US" altLang="zh-CN" sz="2400" dirty="0" err="1"/>
              <a:t>dnbc</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/data/2.scRNA/1.preprocess/</a:t>
            </a:r>
            <a:r>
              <a:rPr lang="en-US" altLang="zh-CN" sz="2400" dirty="0" err="1"/>
              <a:t>huada_test.tsv</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-s hg38 -o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/result/2.scRNA/1.preprocess -t 100</a:t>
            </a:r>
          </a:p>
        </p:txBody>
      </p:sp>
      <p:sp>
        <p:nvSpPr>
          <p:cNvPr id="8" name="Content Placeholder 2">
            <a:extLst>
              <a:ext uri="{FF2B5EF4-FFF2-40B4-BE49-F238E27FC236}">
                <a16:creationId xmlns:a16="http://schemas.microsoft.com/office/drawing/2014/main" id="{64621D07-9804-A4A3-AF3D-E150BF331BC9}"/>
              </a:ext>
            </a:extLst>
          </p:cNvPr>
          <p:cNvSpPr>
            <a:spLocks noGrp="1"/>
          </p:cNvSpPr>
          <p:nvPr/>
        </p:nvSpPr>
        <p:spPr>
          <a:xfrm>
            <a:off x="1758950" y="6328134"/>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D3812C47-35D4-5751-AB84-4E97AAA66FC0}"/>
              </a:ext>
            </a:extLst>
          </p:cNvPr>
          <p:cNvSpPr>
            <a:spLocks noGrp="1"/>
          </p:cNvSpPr>
          <p:nvPr/>
        </p:nvSpPr>
        <p:spPr>
          <a:xfrm>
            <a:off x="1758950" y="369887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a:extLst>
              <a:ext uri="{FF2B5EF4-FFF2-40B4-BE49-F238E27FC236}">
                <a16:creationId xmlns:a16="http://schemas.microsoft.com/office/drawing/2014/main" id="{49C5AC6D-DAAF-1400-6ECC-A2B5DFFFDCDF}"/>
              </a:ext>
            </a:extLst>
          </p:cNvPr>
          <p:cNvGraphicFramePr/>
          <p:nvPr>
            <p:custDataLst>
              <p:tags r:id="rId1"/>
            </p:custDataLst>
            <p:extLst>
              <p:ext uri="{D42A27DB-BD31-4B8C-83A1-F6EECF244321}">
                <p14:modId xmlns:p14="http://schemas.microsoft.com/office/powerpoint/2010/main" val="2616161454"/>
              </p:ext>
            </p:extLst>
          </p:nvPr>
        </p:nvGraphicFramePr>
        <p:xfrm>
          <a:off x="1758950" y="7349386"/>
          <a:ext cx="12096198" cy="3353539"/>
        </p:xfrm>
        <a:graphic>
          <a:graphicData uri="http://schemas.openxmlformats.org/drawingml/2006/table">
            <a:tbl>
              <a:tblPr>
                <a:tableStyleId>{5940675A-B579-460E-94D1-54222C63F5DA}</a:tableStyleId>
              </a:tblPr>
              <a:tblGrid>
                <a:gridCol w="2310164">
                  <a:extLst>
                    <a:ext uri="{9D8B030D-6E8A-4147-A177-3AD203B41FA5}">
                      <a16:colId xmlns:a16="http://schemas.microsoft.com/office/drawing/2014/main" val="20000"/>
                    </a:ext>
                  </a:extLst>
                </a:gridCol>
                <a:gridCol w="5280785">
                  <a:extLst>
                    <a:ext uri="{9D8B030D-6E8A-4147-A177-3AD203B41FA5}">
                      <a16:colId xmlns:a16="http://schemas.microsoft.com/office/drawing/2014/main" val="20001"/>
                    </a:ext>
                  </a:extLst>
                </a:gridCol>
                <a:gridCol w="4505249">
                  <a:extLst>
                    <a:ext uri="{9D8B030D-6E8A-4147-A177-3AD203B41FA5}">
                      <a16:colId xmlns:a16="http://schemas.microsoft.com/office/drawing/2014/main" val="20002"/>
                    </a:ext>
                  </a:extLst>
                </a:gridCol>
              </a:tblGrid>
              <a:tr h="496161">
                <a:tc>
                  <a:txBody>
                    <a:bodyPr/>
                    <a:lstStyle/>
                    <a:p>
                      <a:pPr marL="0" indent="0" algn="ctr">
                        <a:spcBef>
                          <a:spcPct val="0"/>
                        </a:spcBef>
                        <a:spcAft>
                          <a:spcPct val="0"/>
                        </a:spcAft>
                      </a:pPr>
                      <a:r>
                        <a:rPr lang="zh-CN" sz="2000" b="1" dirty="0">
                          <a:solidFill>
                            <a:srgbClr val="000000"/>
                          </a:solidFill>
                        </a:rPr>
                        <a:t>参数（</a:t>
                      </a:r>
                      <a:r>
                        <a:rPr lang="en-US" altLang="zh-CN" sz="2000" b="1" baseline="30000" dirty="0">
                          <a:solidFill>
                            <a:srgbClr val="000000"/>
                          </a:solidFill>
                        </a:rPr>
                        <a:t>√</a:t>
                      </a:r>
                      <a:r>
                        <a:rPr lang="zh-CN" sz="2000" b="1" dirty="0">
                          <a:solidFill>
                            <a:srgbClr val="000000"/>
                          </a:solidFill>
                        </a:rPr>
                        <a:t>必须参数）</a:t>
                      </a:r>
                      <a:endParaRPr lang="zh-CN" sz="2000" b="1" dirty="0">
                        <a:solidFill>
                          <a:srgbClr val="000000"/>
                        </a:solidFill>
                        <a:ea typeface="等线" panose="02010600030101010101" charset="-122"/>
                        <a:cs typeface="+mn-lt"/>
                      </a:endParaRPr>
                    </a:p>
                  </a:txBody>
                  <a:tcPr marL="68580" marR="68580" marT="0" marB="0" anchor="ctr">
                    <a:solidFill>
                      <a:schemeClr val="bg2"/>
                    </a:solidFill>
                  </a:tcPr>
                </a:tc>
                <a:tc>
                  <a:txBody>
                    <a:bodyPr/>
                    <a:lstStyle/>
                    <a:p>
                      <a:pPr marL="0" indent="0" algn="ctr">
                        <a:spcBef>
                          <a:spcPct val="0"/>
                        </a:spcBef>
                        <a:spcAft>
                          <a:spcPct val="0"/>
                        </a:spcAft>
                      </a:pPr>
                      <a:r>
                        <a:rPr lang="zh-CN" sz="2000" b="1" dirty="0">
                          <a:solidFill>
                            <a:srgbClr val="000000"/>
                          </a:solidFill>
                        </a:rPr>
                        <a:t>描述</a:t>
                      </a:r>
                      <a:endParaRPr lang="zh-CN" sz="2000" b="1" dirty="0">
                        <a:solidFill>
                          <a:srgbClr val="000000"/>
                        </a:solidFill>
                        <a:ea typeface="等线" panose="02010600030101010101" charset="-122"/>
                      </a:endParaRPr>
                    </a:p>
                  </a:txBody>
                  <a:tcPr marL="68580" marR="68580" marT="0" marB="0" anchor="ctr">
                    <a:solidFill>
                      <a:schemeClr val="bg2"/>
                    </a:solidFill>
                  </a:tcPr>
                </a:tc>
                <a:tc>
                  <a:txBody>
                    <a:bodyPr/>
                    <a:lstStyle/>
                    <a:p>
                      <a:pPr marL="0" indent="0" algn="ctr">
                        <a:spcBef>
                          <a:spcPct val="0"/>
                        </a:spcBef>
                        <a:spcAft>
                          <a:spcPct val="0"/>
                        </a:spcAft>
                      </a:pPr>
                      <a:r>
                        <a:rPr lang="zh-CN" sz="2000" b="1" dirty="0">
                          <a:solidFill>
                            <a:srgbClr val="000000"/>
                          </a:solidFill>
                        </a:rPr>
                        <a:t>默认值</a:t>
                      </a:r>
                      <a:endParaRPr lang="zh-CN" sz="2000" b="1" dirty="0">
                        <a:solidFill>
                          <a:srgbClr val="000000"/>
                        </a:solidFill>
                        <a:ea typeface="等线" panose="02010600030101010101" charset="-122"/>
                      </a:endParaRPr>
                    </a:p>
                  </a:txBody>
                  <a:tcPr marL="68580" marR="68580" marT="0" marB="0" anchor="ctr">
                    <a:solidFill>
                      <a:schemeClr val="bg2"/>
                    </a:solidFill>
                  </a:tcPr>
                </a:tc>
                <a:extLst>
                  <a:ext uri="{0D108BD9-81ED-4DB2-BD59-A6C34878D82A}">
                    <a16:rowId xmlns:a16="http://schemas.microsoft.com/office/drawing/2014/main" val="10000"/>
                  </a:ext>
                </a:extLst>
              </a:tr>
              <a:tr h="826739">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指定输入</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tsv</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001"/>
                  </a:ext>
                </a:extLst>
              </a:tr>
              <a:tr h="826739">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物种信息</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s-E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mm10,hg38,rn7,galGal6,susScr11</a:t>
                      </a:r>
                      <a:endParaRPr lang="es-E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002"/>
                  </a:ext>
                </a:extLst>
              </a:tr>
              <a:tr h="744600">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输出结果存放位置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003"/>
                  </a:ext>
                </a:extLst>
              </a:tr>
              <a:tr h="459300">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指定线程数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8</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004"/>
                  </a:ext>
                </a:extLst>
              </a:tr>
            </a:tbl>
          </a:graphicData>
        </a:graphic>
      </p:graphicFrame>
      <p:pic>
        <p:nvPicPr>
          <p:cNvPr id="5" name="图片 4">
            <a:extLst>
              <a:ext uri="{FF2B5EF4-FFF2-40B4-BE49-F238E27FC236}">
                <a16:creationId xmlns:a16="http://schemas.microsoft.com/office/drawing/2014/main" id="{E33ED70C-9D32-E658-019B-882725ABD741}"/>
              </a:ext>
            </a:extLst>
          </p:cNvPr>
          <p:cNvPicPr>
            <a:picLocks noChangeAspect="1"/>
          </p:cNvPicPr>
          <p:nvPr/>
        </p:nvPicPr>
        <p:blipFill>
          <a:blip r:embed="rId4"/>
          <a:stretch>
            <a:fillRect/>
          </a:stretch>
        </p:blipFill>
        <p:spPr>
          <a:xfrm>
            <a:off x="17844328" y="3355352"/>
            <a:ext cx="3822976" cy="7347573"/>
          </a:xfrm>
          <a:prstGeom prst="rect">
            <a:avLst/>
          </a:prstGeom>
          <a:noFill/>
          <a:ln>
            <a:noFill/>
          </a:ln>
        </p:spPr>
      </p:pic>
    </p:spTree>
    <p:extLst>
      <p:ext uri="{BB962C8B-B14F-4D97-AF65-F5344CB8AC3E}">
        <p14:creationId xmlns:p14="http://schemas.microsoft.com/office/powerpoint/2010/main" val="234973332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sym typeface="+mn-ea"/>
              </a:rPr>
              <a:t>Experiment Overview </a:t>
            </a:r>
            <a:r>
              <a:rPr lang="en-US" altLang="zh-CN" dirty="0">
                <a:ea typeface="微软雅黑" panose="020B0503020204020204" charset="-122"/>
                <a:sym typeface="+mn-ea"/>
              </a:rPr>
              <a:t>–</a:t>
            </a:r>
            <a:r>
              <a:rPr lang="zh-CN" dirty="0">
                <a:ea typeface="微软雅黑" panose="020B0503020204020204" charset="-122"/>
                <a:sym typeface="+mn-ea"/>
              </a:rPr>
              <a:t> </a:t>
            </a:r>
            <a:r>
              <a:rPr lang="en-US" dirty="0">
                <a:sym typeface="+mn-ea"/>
              </a:rPr>
              <a:t>2.1 </a:t>
            </a:r>
            <a:r>
              <a:rPr lang="en-US" altLang="zh-CN" dirty="0">
                <a:sym typeface="+mn-ea"/>
              </a:rPr>
              <a:t>Single-cell sequencing workflow</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a:t>
            </a:fld>
            <a:endParaRPr dirty="0"/>
          </a:p>
        </p:txBody>
      </p:sp>
      <p:pic>
        <p:nvPicPr>
          <p:cNvPr id="9" name="图片 8"/>
          <p:cNvPicPr>
            <a:picLocks noChangeAspect="1"/>
          </p:cNvPicPr>
          <p:nvPr/>
        </p:nvPicPr>
        <p:blipFill>
          <a:blip r:embed="rId2"/>
          <a:stretch>
            <a:fillRect/>
          </a:stretch>
        </p:blipFill>
        <p:spPr>
          <a:xfrm>
            <a:off x="2282190" y="1712595"/>
            <a:ext cx="17753330" cy="10621645"/>
          </a:xfrm>
          <a:prstGeom prst="rect">
            <a:avLst/>
          </a:prstGeom>
        </p:spPr>
      </p:pic>
      <p:sp>
        <p:nvSpPr>
          <p:cNvPr id="10" name="文本框 9"/>
          <p:cNvSpPr txBox="1"/>
          <p:nvPr/>
        </p:nvSpPr>
        <p:spPr>
          <a:xfrm>
            <a:off x="2874010" y="12475845"/>
            <a:ext cx="766508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http://learn.gencore.bio.nyu.edu</a:t>
            </a:r>
          </a:p>
        </p:txBody>
      </p:sp>
      <p:sp>
        <p:nvSpPr>
          <p:cNvPr id="11"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50</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
        <p:nvSpPr>
          <p:cNvPr id="2" name="Experiment Overview…"/>
          <p:cNvSpPr txBox="1">
            <a:spLocks noGrp="1"/>
          </p:cNvSpPr>
          <p:nvPr>
            <p:ph type="body" idx="1"/>
          </p:nvPr>
        </p:nvSpPr>
        <p:spPr>
          <a:xfrm>
            <a:off x="2092960" y="2472690"/>
            <a:ext cx="20259040" cy="9440545"/>
          </a:xfrm>
          <a:prstGeom prst="rect">
            <a:avLst/>
          </a:prstGeom>
        </p:spPr>
        <p:txBody>
          <a:bodyPr>
            <a:normAutofit/>
          </a:bodyPr>
          <a:lstStyle/>
          <a:p>
            <a:r>
              <a:rPr lang="zh-CN" altLang="en-US" dirty="0"/>
              <a:t> </a:t>
            </a:r>
            <a:r>
              <a:rPr lang="en-US" altLang="zh-CN" dirty="0">
                <a:sym typeface="+mn-ea"/>
              </a:rPr>
              <a:t>Droplet-based</a:t>
            </a:r>
            <a:r>
              <a:rPr lang="zh-CN" altLang="en-US" dirty="0">
                <a:sym typeface="+mn-ea"/>
              </a:rPr>
              <a:t> </a:t>
            </a:r>
            <a:r>
              <a:rPr lang="en-US" altLang="zh-CN" dirty="0">
                <a:sym typeface="+mn-ea"/>
              </a:rPr>
              <a:t>scRNA-seq</a:t>
            </a:r>
            <a:r>
              <a:rPr lang="zh-CN" altLang="en-US" dirty="0">
                <a:sym typeface="+mn-ea"/>
              </a:rPr>
              <a:t> </a:t>
            </a:r>
            <a:r>
              <a:rPr lang="en-US" altLang="zh-CN" dirty="0">
                <a:sym typeface="+mn-ea"/>
              </a:rPr>
              <a:t>(Drop-seq,</a:t>
            </a:r>
            <a:r>
              <a:rPr lang="zh-CN" altLang="en-US" dirty="0">
                <a:sym typeface="+mn-ea"/>
              </a:rPr>
              <a:t> </a:t>
            </a:r>
            <a:r>
              <a:rPr lang="en-US" altLang="zh-CN" dirty="0">
                <a:sym typeface="+mn-ea"/>
              </a:rPr>
              <a:t>10x)</a:t>
            </a:r>
            <a:endParaRPr lang="en-US" dirty="0"/>
          </a:p>
          <a:p>
            <a:pPr lvl="1">
              <a:spcBef>
                <a:spcPts val="1200"/>
              </a:spcBef>
            </a:pPr>
            <a:r>
              <a:rPr lang="en-US" altLang="zh-CN" sz="3900" dirty="0" err="1">
                <a:sym typeface="+mn-ea"/>
              </a:rPr>
              <a:t>Dr.seq</a:t>
            </a:r>
            <a:endParaRPr lang="en-US" altLang="zh-CN" sz="3900" dirty="0"/>
          </a:p>
          <a:p>
            <a:pPr lvl="1">
              <a:spcBef>
                <a:spcPts val="1200"/>
              </a:spcBef>
            </a:pPr>
            <a:r>
              <a:rPr lang="en-US" altLang="zh-CN" sz="3900" dirty="0" err="1">
                <a:sym typeface="+mn-ea"/>
              </a:rPr>
              <a:t>CellRanger</a:t>
            </a:r>
            <a:endParaRPr lang="en-US" sz="3900" dirty="0"/>
          </a:p>
          <a:p>
            <a:r>
              <a:rPr lang="en-US" dirty="0">
                <a:sym typeface="+mn-ea"/>
              </a:rPr>
              <a:t>Microwell</a:t>
            </a:r>
            <a:r>
              <a:rPr lang="en-US" altLang="zh-CN" dirty="0">
                <a:sym typeface="+mn-ea"/>
              </a:rPr>
              <a:t>-based</a:t>
            </a:r>
            <a:r>
              <a:rPr lang="zh-CN" altLang="en-US" dirty="0">
                <a:sym typeface="+mn-ea"/>
              </a:rPr>
              <a:t> </a:t>
            </a:r>
            <a:r>
              <a:rPr lang="en-US" altLang="zh-CN" dirty="0">
                <a:sym typeface="+mn-ea"/>
              </a:rPr>
              <a:t>scRNA-seq</a:t>
            </a:r>
            <a:r>
              <a:rPr lang="zh-CN" altLang="en-US" dirty="0">
                <a:sym typeface="+mn-ea"/>
              </a:rPr>
              <a:t> </a:t>
            </a:r>
            <a:r>
              <a:rPr lang="en-US" altLang="zh-CN" dirty="0">
                <a:sym typeface="+mn-ea"/>
              </a:rPr>
              <a:t>(</a:t>
            </a:r>
            <a:r>
              <a:rPr lang="en-US" dirty="0">
                <a:sym typeface="+mn-ea"/>
              </a:rPr>
              <a:t>Sma</a:t>
            </a:r>
            <a:r>
              <a:rPr lang="en-US" altLang="zh-CN" dirty="0">
                <a:sym typeface="+mn-ea"/>
              </a:rPr>
              <a:t>rt-seq)</a:t>
            </a:r>
            <a:r>
              <a:rPr lang="zh-CN" altLang="en-US" dirty="0"/>
              <a:t> </a:t>
            </a:r>
          </a:p>
          <a:p>
            <a:pPr marL="914400" lvl="3"/>
            <a:r>
              <a:rPr lang="en-US" altLang="zh-CN" sz="3770" dirty="0">
                <a:sym typeface="+mn-ea"/>
              </a:rPr>
              <a:t>RNA-seq</a:t>
            </a:r>
            <a:r>
              <a:rPr lang="zh-CN" altLang="en-US" sz="3770" dirty="0">
                <a:sym typeface="+mn-ea"/>
              </a:rPr>
              <a:t> </a:t>
            </a:r>
            <a:r>
              <a:rPr lang="en-US" altLang="zh-CN" sz="3770" dirty="0">
                <a:sym typeface="+mn-ea"/>
              </a:rPr>
              <a:t>pipeline</a:t>
            </a:r>
            <a:endParaRPr lang="en-US"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51</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Dr.seq</a:t>
            </a:r>
            <a:endParaRPr lang="en-US" dirty="0"/>
          </a:p>
        </p:txBody>
      </p:sp>
      <p:pic>
        <p:nvPicPr>
          <p:cNvPr id="1375" name="Picture 2" descr="Picture 2"/>
          <p:cNvPicPr/>
          <p:nvPr/>
        </p:nvPicPr>
        <p:blipFill>
          <a:blip r:embed="rId2"/>
          <a:stretch>
            <a:fillRect/>
          </a:stretch>
        </p:blipFill>
        <p:spPr>
          <a:xfrm>
            <a:off x="1573530" y="3011805"/>
            <a:ext cx="10649585" cy="9906635"/>
          </a:xfrm>
          <a:prstGeom prst="rect">
            <a:avLst/>
          </a:prstGeom>
          <a:effectLst>
            <a:outerShdw blurRad="50800" dist="63500" dir="2700000" rotWithShape="0">
              <a:srgbClr val="000000">
                <a:alpha val="50000"/>
              </a:srgbClr>
            </a:outerShdw>
          </a:effectLst>
        </p:spPr>
      </p:pic>
      <p:sp>
        <p:nvSpPr>
          <p:cNvPr id="3" name="文本框 2"/>
          <p:cNvSpPr txBox="1"/>
          <p:nvPr/>
        </p:nvSpPr>
        <p:spPr>
          <a:xfrm>
            <a:off x="13221970" y="5245100"/>
            <a:ext cx="9271000" cy="4523105"/>
          </a:xfrm>
          <a:prstGeom prst="rect">
            <a:avLst/>
          </a:prstGeom>
        </p:spPr>
        <p:txBody>
          <a:bodyPr wrap="square">
            <a:spAutoFit/>
          </a:bodyPr>
          <a:lstStyle/>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Reads quality is one of the basic reads level quality control methods.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Color in the heatmap represented frequency of this quality score observed at this position.</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Red represented higher frequency while blue was lower frequency.</a:t>
            </a:r>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52</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Dr.seq</a:t>
            </a:r>
            <a:endParaRPr lang="en-US" dirty="0"/>
          </a:p>
        </p:txBody>
      </p:sp>
      <p:sp>
        <p:nvSpPr>
          <p:cNvPr id="3" name="文本框 2"/>
          <p:cNvSpPr txBox="1"/>
          <p:nvPr/>
        </p:nvSpPr>
        <p:spPr>
          <a:xfrm>
            <a:off x="13221970" y="4376420"/>
            <a:ext cx="10135870" cy="7293610"/>
          </a:xfrm>
          <a:prstGeom prst="rect">
            <a:avLst/>
          </a:prstGeom>
        </p:spPr>
        <p:txBody>
          <a:bodyPr wrap="square">
            <a:spAutoFit/>
          </a:bodyPr>
          <a:lstStyle/>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We assessed the nucleotide composition bias of a sample.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The proportion of four different nucleotides was calculated at each position of reads.</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Theoretically four nucleotides had similar proportion at each position of reads.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You may observe higher A/T count at 3’end of reads because of the 3’end polyA tail generated in sequencing cDNA libaray, otherwise the A/T count should be closer to C/G count. </a:t>
            </a:r>
          </a:p>
        </p:txBody>
      </p:sp>
      <p:pic>
        <p:nvPicPr>
          <p:cNvPr id="1383" name="图片 3" descr="图片 3"/>
          <p:cNvPicPr/>
          <p:nvPr/>
        </p:nvPicPr>
        <p:blipFill>
          <a:blip r:embed="rId2"/>
          <a:stretch>
            <a:fillRect/>
          </a:stretch>
        </p:blipFill>
        <p:spPr>
          <a:xfrm>
            <a:off x="1530985" y="3357245"/>
            <a:ext cx="10405745" cy="8602980"/>
          </a:xfrm>
          <a:prstGeom prst="rect">
            <a:avLst/>
          </a:prstGeom>
          <a:effectLst>
            <a:outerShdw blurRad="50800" dist="63500" dir="2700000" rotWithShape="0">
              <a:srgbClr val="000000">
                <a:alpha val="50000"/>
              </a:srgbClr>
            </a:outerShdw>
          </a:effectLst>
        </p:spPr>
      </p:pic>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53</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Dr.seq</a:t>
            </a:r>
            <a:endParaRPr lang="en-US" dirty="0"/>
          </a:p>
        </p:txBody>
      </p:sp>
      <p:sp>
        <p:nvSpPr>
          <p:cNvPr id="3" name="文本框 2"/>
          <p:cNvSpPr txBox="1"/>
          <p:nvPr/>
        </p:nvSpPr>
        <p:spPr>
          <a:xfrm>
            <a:off x="12715240" y="3640455"/>
            <a:ext cx="10135870" cy="7847330"/>
          </a:xfrm>
          <a:prstGeom prst="rect">
            <a:avLst/>
          </a:prstGeom>
        </p:spPr>
        <p:txBody>
          <a:bodyPr wrap="square">
            <a:spAutoFit/>
          </a:bodyPr>
          <a:lstStyle/>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Distribution of GC content of each read. This module measures the general quality of the library.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If the distribution looks different from a single bell(too sharp or too broad) then there may be a problem with the library.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Sharp peaks on an otherwise smooth distribution are normally the result of a specific contaminant (adapter dimers for example), which may well be picked up by the overrepresented sequences module.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Broader peaks may represent contamination with a different species.</a:t>
            </a:r>
          </a:p>
        </p:txBody>
      </p:sp>
      <p:pic>
        <p:nvPicPr>
          <p:cNvPr id="4" name="图片 3"/>
          <p:cNvPicPr>
            <a:picLocks noChangeAspect="1"/>
          </p:cNvPicPr>
          <p:nvPr/>
        </p:nvPicPr>
        <p:blipFill>
          <a:blip r:embed="rId2"/>
          <a:stretch>
            <a:fillRect/>
          </a:stretch>
        </p:blipFill>
        <p:spPr>
          <a:xfrm>
            <a:off x="1933575" y="3411220"/>
            <a:ext cx="9672955" cy="8705215"/>
          </a:xfrm>
          <a:prstGeom prst="rect">
            <a:avLst/>
          </a:prstGeom>
          <a:noFill/>
          <a:ln>
            <a:noFill/>
          </a:ln>
        </p:spPr>
      </p:pic>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54</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Dr.seq</a:t>
            </a:r>
            <a:endParaRPr lang="en-US" dirty="0"/>
          </a:p>
        </p:txBody>
      </p:sp>
      <p:sp>
        <p:nvSpPr>
          <p:cNvPr id="3" name="文本框 2"/>
          <p:cNvSpPr txBox="1"/>
          <p:nvPr/>
        </p:nvSpPr>
        <p:spPr>
          <a:xfrm>
            <a:off x="12715240" y="3640455"/>
            <a:ext cx="10135870" cy="7847330"/>
          </a:xfrm>
          <a:prstGeom prst="rect">
            <a:avLst/>
          </a:prstGeom>
        </p:spPr>
        <p:txBody>
          <a:bodyPr wrap="square">
            <a:spAutoFit/>
          </a:bodyPr>
          <a:lstStyle/>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Aggregate plot of reads coverage on all genes. This module measures the general quality of Drop-seq data.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Theoretically we observe a unimodal(single bell) distribution, but for Drop-seq sample an enrichment at 3’end is observed due to library preparation using oligo-dT primers.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In any case you should observed a smooth distritbuion. If loss of reads or spike were observed in certain part of gene body (e.g. middle or 3’end of gene body), poor quality of your library was indicated.</a:t>
            </a:r>
          </a:p>
        </p:txBody>
      </p:sp>
      <p:pic>
        <p:nvPicPr>
          <p:cNvPr id="5" name="图片 4"/>
          <p:cNvPicPr>
            <a:picLocks noChangeAspect="1"/>
          </p:cNvPicPr>
          <p:nvPr/>
        </p:nvPicPr>
        <p:blipFill>
          <a:blip r:embed="rId2"/>
          <a:stretch>
            <a:fillRect/>
          </a:stretch>
        </p:blipFill>
        <p:spPr>
          <a:xfrm>
            <a:off x="1770380" y="3640455"/>
            <a:ext cx="9406255" cy="8620125"/>
          </a:xfrm>
          <a:prstGeom prst="rect">
            <a:avLst/>
          </a:prstGeom>
          <a:noFill/>
          <a:ln>
            <a:noFill/>
          </a:ln>
        </p:spPr>
      </p:pic>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55</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Dr.seq</a:t>
            </a:r>
            <a:endParaRPr lang="en-US" dirty="0"/>
          </a:p>
        </p:txBody>
      </p:sp>
      <p:sp>
        <p:nvSpPr>
          <p:cNvPr id="3" name="文本框 2"/>
          <p:cNvSpPr txBox="1"/>
          <p:nvPr/>
        </p:nvSpPr>
        <p:spPr>
          <a:xfrm>
            <a:off x="12715240" y="3640455"/>
            <a:ext cx="10135870" cy="5631180"/>
          </a:xfrm>
          <a:prstGeom prst="rect">
            <a:avLst/>
          </a:prstGeom>
        </p:spPr>
        <p:txBody>
          <a:bodyPr wrap="square">
            <a:spAutoFit/>
          </a:bodyPr>
          <a:lstStyle/>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Drop-seq technology has an innate advantage of detect duplicate reads and amplification bias because of the barcode and UMI information.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This module displays the distribution of duplicate rate in each cell barcode and helps to discard cell barcodes with low duplicate rate.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We plotted the distribution of duplicate rate in each cell barcode.</a:t>
            </a:r>
          </a:p>
        </p:txBody>
      </p:sp>
      <p:pic>
        <p:nvPicPr>
          <p:cNvPr id="8" name="图片 3"/>
          <p:cNvPicPr>
            <a:picLocks noChangeAspect="1"/>
          </p:cNvPicPr>
          <p:nvPr/>
        </p:nvPicPr>
        <p:blipFill>
          <a:blip r:embed="rId2"/>
          <a:stretch>
            <a:fillRect/>
          </a:stretch>
        </p:blipFill>
        <p:spPr>
          <a:xfrm>
            <a:off x="1838325" y="3640455"/>
            <a:ext cx="8785860" cy="8357235"/>
          </a:xfrm>
          <a:prstGeom prst="rect">
            <a:avLst/>
          </a:prstGeom>
          <a:noFill/>
          <a:ln>
            <a:noFill/>
          </a:ln>
        </p:spPr>
      </p:pic>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56</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Dr.seq</a:t>
            </a:r>
            <a:endParaRPr lang="en-US" dirty="0"/>
          </a:p>
        </p:txBody>
      </p:sp>
      <p:sp>
        <p:nvSpPr>
          <p:cNvPr id="3" name="文本框 2"/>
          <p:cNvSpPr txBox="1"/>
          <p:nvPr/>
        </p:nvSpPr>
        <p:spPr>
          <a:xfrm>
            <a:off x="12486005" y="2397760"/>
            <a:ext cx="11162030" cy="10063480"/>
          </a:xfrm>
          <a:prstGeom prst="rect">
            <a:avLst/>
          </a:prstGeom>
        </p:spPr>
        <p:txBody>
          <a:bodyPr wrap="square">
            <a:spAutoFit/>
          </a:bodyPr>
          <a:lstStyle/>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Reads duplicate rate versus cumulative covered gene numbers.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This module measures whether each of your single cell was sequenced and was clearly separated from empty cell barcodes.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Cell barcodes were ranked by the number of covered genes.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The duplicate rate (y-axis, left side) was plotted as a function of ranked cell barcode. Red curve represented the number of genes covered by top N cell barcodes (y-axis, right side). N was showed by x-axis.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Theoretically you will observed a “knee” on your cumulative curve (slope = 1 on the curve) and the cutoff of your selected STAMPs (dash line) should be close to the “knee”.</a:t>
            </a:r>
          </a:p>
        </p:txBody>
      </p:sp>
      <p:pic>
        <p:nvPicPr>
          <p:cNvPr id="9" name="图片 4"/>
          <p:cNvPicPr>
            <a:picLocks noChangeAspect="1"/>
          </p:cNvPicPr>
          <p:nvPr/>
        </p:nvPicPr>
        <p:blipFill>
          <a:blip r:embed="rId2"/>
          <a:stretch>
            <a:fillRect/>
          </a:stretch>
        </p:blipFill>
        <p:spPr>
          <a:xfrm>
            <a:off x="1630045" y="3350260"/>
            <a:ext cx="10156825" cy="8816340"/>
          </a:xfrm>
          <a:prstGeom prst="rect">
            <a:avLst/>
          </a:prstGeom>
          <a:noFill/>
          <a:ln>
            <a:noFill/>
          </a:ln>
        </p:spPr>
      </p:pic>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57</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Dr.seq</a:t>
            </a:r>
            <a:endParaRPr lang="en-US" dirty="0"/>
          </a:p>
        </p:txBody>
      </p:sp>
      <p:sp>
        <p:nvSpPr>
          <p:cNvPr id="3" name="文本框 2"/>
          <p:cNvSpPr txBox="1"/>
          <p:nvPr/>
        </p:nvSpPr>
        <p:spPr>
          <a:xfrm>
            <a:off x="12256770" y="3592195"/>
            <a:ext cx="11162030" cy="7293610"/>
          </a:xfrm>
          <a:prstGeom prst="rect">
            <a:avLst/>
          </a:prstGeom>
        </p:spPr>
        <p:txBody>
          <a:bodyPr wrap="square">
            <a:spAutoFit/>
          </a:bodyPr>
          <a:lstStyle/>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Covered gene number was plotted as a function of the number of UMI (i.e. unique read).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This module measures the quality of Drop-seq experiment and helps to distinguish STAMPs from empty cell barcodes.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We observed a clearly different pattern for two groups of cell barcodes with different reads duplicate rate (blue dots versus red and purple dots). Purple dots represented the selected STAMPs for the cell-clustering analysis. By default we select STAMPs with 1000 gene covered after discarding low duplicate cell barcodes.</a:t>
            </a:r>
          </a:p>
        </p:txBody>
      </p:sp>
      <p:pic>
        <p:nvPicPr>
          <p:cNvPr id="10" name="图片 5"/>
          <p:cNvPicPr>
            <a:picLocks noChangeAspect="1"/>
          </p:cNvPicPr>
          <p:nvPr/>
        </p:nvPicPr>
        <p:blipFill>
          <a:blip r:embed="rId2"/>
          <a:stretch>
            <a:fillRect/>
          </a:stretch>
        </p:blipFill>
        <p:spPr>
          <a:xfrm>
            <a:off x="1352550" y="3468370"/>
            <a:ext cx="9857740" cy="8992870"/>
          </a:xfrm>
          <a:prstGeom prst="rect">
            <a:avLst/>
          </a:prstGeom>
          <a:noFill/>
          <a:ln>
            <a:noFill/>
          </a:ln>
        </p:spPr>
      </p:pic>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58</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Dr.seq</a:t>
            </a:r>
            <a:endParaRPr lang="en-US" dirty="0"/>
          </a:p>
        </p:txBody>
      </p:sp>
      <p:sp>
        <p:nvSpPr>
          <p:cNvPr id="3" name="文本框 2"/>
          <p:cNvSpPr txBox="1"/>
          <p:nvPr/>
        </p:nvSpPr>
        <p:spPr>
          <a:xfrm>
            <a:off x="11713845" y="4690110"/>
            <a:ext cx="11162030" cy="5077460"/>
          </a:xfrm>
          <a:prstGeom prst="rect">
            <a:avLst/>
          </a:prstGeom>
        </p:spPr>
        <p:txBody>
          <a:bodyPr wrap="square">
            <a:spAutoFit/>
          </a:bodyPr>
          <a:lstStyle/>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Histogram of covered gene number of selected STAMPs.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The module tell you whether the selected STAMPs have sufficient reads coverage. By default Dr.seq select STAMPs with cell barcodes with &gt;= 1000 genes covered.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If you select STAMPs with highest reads count (“select cell measure” = 2), then you should check this figure to make sure the STAMPs you select have enough gene covered.</a:t>
            </a:r>
            <a:endParaRPr lang="zh-CN" altLang="en-US" sz="3600" b="0">
              <a:latin typeface="Times New Roman" panose="02020603050405020304" charset="0"/>
              <a:ea typeface="宋体" panose="02010600030101010101" pitchFamily="2" charset="-122"/>
              <a:cs typeface="Times New Roman" panose="02020603050405020304" charset="0"/>
            </a:endParaRPr>
          </a:p>
        </p:txBody>
      </p:sp>
      <p:pic>
        <p:nvPicPr>
          <p:cNvPr id="11" name="图片 6"/>
          <p:cNvPicPr>
            <a:picLocks noChangeAspect="1"/>
          </p:cNvPicPr>
          <p:nvPr/>
        </p:nvPicPr>
        <p:blipFill>
          <a:blip r:embed="rId2"/>
          <a:stretch>
            <a:fillRect/>
          </a:stretch>
        </p:blipFill>
        <p:spPr>
          <a:xfrm>
            <a:off x="1415415" y="3559810"/>
            <a:ext cx="9460230" cy="8618855"/>
          </a:xfrm>
          <a:prstGeom prst="rect">
            <a:avLst/>
          </a:prstGeom>
          <a:noFill/>
          <a:ln>
            <a:noFill/>
          </a:ln>
        </p:spPr>
      </p:pic>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59</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Dr.seq</a:t>
            </a:r>
            <a:endParaRPr lang="en-US" dirty="0"/>
          </a:p>
        </p:txBody>
      </p:sp>
      <p:sp>
        <p:nvSpPr>
          <p:cNvPr id="3" name="文本框 2"/>
          <p:cNvSpPr txBox="1"/>
          <p:nvPr/>
        </p:nvSpPr>
        <p:spPr>
          <a:xfrm>
            <a:off x="11516360" y="3559810"/>
            <a:ext cx="11162030" cy="7847330"/>
          </a:xfrm>
          <a:prstGeom prst="rect">
            <a:avLst/>
          </a:prstGeom>
        </p:spPr>
        <p:txBody>
          <a:bodyPr wrap="square">
            <a:spAutoFit/>
          </a:bodyPr>
          <a:lstStyle/>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Intron rate is an effective method to measure the quality of a RNA-seq sample.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We plotted a histogram of intron rate of every STAMP barcodes to check whether reads from each STAMPs enriched in the exon region.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High intron rate (e.g. &gt;= 30%) indicates low quality of cDNA in each STAMPs (the low quality could be caused by different problem, for example contaminant). </a:t>
            </a:r>
          </a:p>
          <a:p>
            <a:pPr marL="0" indent="0" algn="just" defTabSz="266700">
              <a:spcBef>
                <a:spcPct val="0"/>
              </a:spcBef>
              <a:spcAft>
                <a:spcPct val="0"/>
              </a:spcAft>
            </a:pPr>
            <a:endParaRPr lang="en-US" altLang="zh-CN" sz="3600" b="0">
              <a:latin typeface="Times New Roman" panose="02020603050405020304" charset="0"/>
              <a:ea typeface="宋体" panose="02010600030101010101" pitchFamily="2" charset="-122"/>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We suggest redo the experiment if most of selected STAMPs have high intron rate and low covered gene number.</a:t>
            </a:r>
          </a:p>
        </p:txBody>
      </p:sp>
      <p:pic>
        <p:nvPicPr>
          <p:cNvPr id="12" name="图片 7"/>
          <p:cNvPicPr>
            <a:picLocks noChangeAspect="1"/>
          </p:cNvPicPr>
          <p:nvPr/>
        </p:nvPicPr>
        <p:blipFill>
          <a:blip r:embed="rId2"/>
          <a:stretch>
            <a:fillRect/>
          </a:stretch>
        </p:blipFill>
        <p:spPr>
          <a:xfrm>
            <a:off x="1456690" y="3559810"/>
            <a:ext cx="9415780" cy="8231505"/>
          </a:xfrm>
          <a:prstGeom prst="rect">
            <a:avLst/>
          </a:prstGeom>
          <a:noFill/>
          <a:ln>
            <a:noFill/>
          </a:ln>
        </p:spPr>
      </p:pic>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sym typeface="+mn-ea"/>
              </a:rPr>
              <a:t>Experiment Overview </a:t>
            </a:r>
            <a:r>
              <a:rPr lang="en-US" altLang="zh-CN" dirty="0">
                <a:ea typeface="微软雅黑" panose="020B0503020204020204" charset="-122"/>
                <a:sym typeface="+mn-ea"/>
              </a:rPr>
              <a:t>–</a:t>
            </a:r>
            <a:r>
              <a:rPr lang="zh-CN" dirty="0">
                <a:ea typeface="微软雅黑" panose="020B0503020204020204" charset="-122"/>
                <a:sym typeface="+mn-ea"/>
              </a:rPr>
              <a:t> </a:t>
            </a:r>
            <a:r>
              <a:rPr lang="en-US" dirty="0">
                <a:sym typeface="+mn-ea"/>
              </a:rPr>
              <a:t>2.2 </a:t>
            </a:r>
            <a:r>
              <a:rPr lang="en-US" altLang="zh-CN" dirty="0">
                <a:sym typeface="+mn-ea"/>
              </a:rPr>
              <a:t>Technical Development of scRNA-seq</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a:t>
            </a:fld>
            <a:endParaRPr dirty="0"/>
          </a:p>
        </p:txBody>
      </p:sp>
      <p:grpSp>
        <p:nvGrpSpPr>
          <p:cNvPr id="3" name="组合 2"/>
          <p:cNvGrpSpPr/>
          <p:nvPr/>
        </p:nvGrpSpPr>
        <p:grpSpPr>
          <a:xfrm>
            <a:off x="2032000" y="2084705"/>
            <a:ext cx="20041235" cy="9808210"/>
            <a:chOff x="4095" y="3024"/>
            <a:chExt cx="30374" cy="14865"/>
          </a:xfrm>
        </p:grpSpPr>
        <p:pic>
          <p:nvPicPr>
            <p:cNvPr id="5" name="图片 4"/>
            <p:cNvPicPr>
              <a:picLocks noChangeAspect="1"/>
            </p:cNvPicPr>
            <p:nvPr/>
          </p:nvPicPr>
          <p:blipFill>
            <a:blip r:embed="rId2"/>
            <a:srcRect l="8577" b="68825"/>
            <a:stretch>
              <a:fillRect/>
            </a:stretch>
          </p:blipFill>
          <p:spPr>
            <a:xfrm>
              <a:off x="4095" y="3024"/>
              <a:ext cx="30375" cy="5064"/>
            </a:xfrm>
            <a:prstGeom prst="rect">
              <a:avLst/>
            </a:prstGeom>
          </p:spPr>
        </p:pic>
        <p:pic>
          <p:nvPicPr>
            <p:cNvPr id="4" name="图片 3"/>
            <p:cNvPicPr>
              <a:picLocks noChangeAspect="1"/>
            </p:cNvPicPr>
            <p:nvPr/>
          </p:nvPicPr>
          <p:blipFill>
            <a:blip r:embed="rId3"/>
            <a:stretch>
              <a:fillRect/>
            </a:stretch>
          </p:blipFill>
          <p:spPr>
            <a:xfrm>
              <a:off x="4095" y="8089"/>
              <a:ext cx="30210" cy="9800"/>
            </a:xfrm>
            <a:prstGeom prst="rect">
              <a:avLst/>
            </a:prstGeom>
          </p:spPr>
        </p:pic>
      </p:grpSp>
      <p:sp>
        <p:nvSpPr>
          <p:cNvPr id="7" name="文本框 6"/>
          <p:cNvSpPr txBox="1"/>
          <p:nvPr/>
        </p:nvSpPr>
        <p:spPr>
          <a:xfrm>
            <a:off x="2233295" y="12284075"/>
            <a:ext cx="880491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Svensson et al. NATURE PROTOCOLS, 2018</a:t>
            </a:r>
          </a:p>
        </p:txBody>
      </p:sp>
      <p:sp>
        <p:nvSpPr>
          <p:cNvPr id="8"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60</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CellRanger</a:t>
            </a:r>
            <a:endParaRPr lang="en-US" dirty="0"/>
          </a:p>
        </p:txBody>
      </p:sp>
      <p:sp>
        <p:nvSpPr>
          <p:cNvPr id="3" name="文本框 2"/>
          <p:cNvSpPr txBox="1"/>
          <p:nvPr/>
        </p:nvSpPr>
        <p:spPr>
          <a:xfrm>
            <a:off x="2057400" y="10394950"/>
            <a:ext cx="20680045" cy="1753235"/>
          </a:xfrm>
          <a:prstGeom prst="rect">
            <a:avLst/>
          </a:prstGeom>
        </p:spPr>
        <p:txBody>
          <a:bodyPr wrap="square">
            <a:spAutoFit/>
          </a:bodyPr>
          <a:lstStyle/>
          <a:p>
            <a:pPr marL="0" indent="0" algn="just" defTabSz="266700">
              <a:spcBef>
                <a:spcPct val="0"/>
              </a:spcBef>
              <a:spcAft>
                <a:spcPct val="0"/>
              </a:spcAft>
            </a:pPr>
            <a:r>
              <a:rPr lang="en-US" altLang="zh-CN" sz="3600">
                <a:latin typeface="Times New Roman" panose="02020603050405020304" charset="0"/>
                <a:ea typeface="宋体" panose="02010600030101010101" pitchFamily="2" charset="-122"/>
                <a:cs typeface="Times New Roman" panose="02020603050405020304" charset="0"/>
              </a:rPr>
              <a:t>Sequencing Saturation</a:t>
            </a: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Better between 60% and 80%. Higher saturation indicates that most of the useful information (genes, transcripts) has already been captured, and additional sequencing depth will not significantly increase new data.</a:t>
            </a:r>
          </a:p>
        </p:txBody>
      </p:sp>
      <p:pic>
        <p:nvPicPr>
          <p:cNvPr id="4" name="图片 3"/>
          <p:cNvPicPr>
            <a:picLocks noChangeAspect="1"/>
          </p:cNvPicPr>
          <p:nvPr/>
        </p:nvPicPr>
        <p:blipFill>
          <a:blip r:embed="rId2"/>
          <a:stretch>
            <a:fillRect/>
          </a:stretch>
        </p:blipFill>
        <p:spPr>
          <a:xfrm>
            <a:off x="4040505" y="2971800"/>
            <a:ext cx="6260465" cy="3658870"/>
          </a:xfrm>
          <a:prstGeom prst="rect">
            <a:avLst/>
          </a:prstGeom>
        </p:spPr>
      </p:pic>
      <p:pic>
        <p:nvPicPr>
          <p:cNvPr id="5" name="图片 4"/>
          <p:cNvPicPr>
            <a:picLocks noChangeAspect="1"/>
          </p:cNvPicPr>
          <p:nvPr/>
        </p:nvPicPr>
        <p:blipFill>
          <a:blip r:embed="rId3"/>
          <a:stretch>
            <a:fillRect/>
          </a:stretch>
        </p:blipFill>
        <p:spPr>
          <a:xfrm>
            <a:off x="4124960" y="6775450"/>
            <a:ext cx="6089015" cy="3595370"/>
          </a:xfrm>
          <a:prstGeom prst="rect">
            <a:avLst/>
          </a:prstGeom>
        </p:spPr>
      </p:pic>
      <p:pic>
        <p:nvPicPr>
          <p:cNvPr id="7" name="图片 6"/>
          <p:cNvPicPr>
            <a:picLocks noChangeAspect="1"/>
          </p:cNvPicPr>
          <p:nvPr/>
        </p:nvPicPr>
        <p:blipFill>
          <a:blip r:embed="rId4"/>
          <a:stretch>
            <a:fillRect/>
          </a:stretch>
        </p:blipFill>
        <p:spPr>
          <a:xfrm>
            <a:off x="10864215" y="3540125"/>
            <a:ext cx="9187815" cy="6673215"/>
          </a:xfrm>
          <a:prstGeom prst="rect">
            <a:avLst/>
          </a:prstGeom>
        </p:spPr>
      </p:pic>
      <p:sp>
        <p:nvSpPr>
          <p:cNvPr id="8"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61</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CellRanger</a:t>
            </a:r>
            <a:endParaRPr lang="en-US" dirty="0"/>
          </a:p>
        </p:txBody>
      </p:sp>
      <p:sp>
        <p:nvSpPr>
          <p:cNvPr id="3" name="文本框 2"/>
          <p:cNvSpPr txBox="1"/>
          <p:nvPr/>
        </p:nvSpPr>
        <p:spPr>
          <a:xfrm>
            <a:off x="11540490" y="4862830"/>
            <a:ext cx="11162030" cy="1198880"/>
          </a:xfrm>
          <a:prstGeom prst="rect">
            <a:avLst/>
          </a:prstGeom>
        </p:spPr>
        <p:txBody>
          <a:bodyPr wrap="square">
            <a:spAutoFit/>
          </a:bodyPr>
          <a:lstStyle/>
          <a:p>
            <a:pPr marL="0" indent="0" algn="just" defTabSz="266700">
              <a:spcBef>
                <a:spcPct val="0"/>
              </a:spcBef>
              <a:spcAft>
                <a:spcPct val="0"/>
              </a:spcAft>
            </a:pPr>
            <a:r>
              <a:rPr lang="en-US" altLang="zh-CN" sz="3600">
                <a:latin typeface="Times New Roman" panose="02020603050405020304" charset="0"/>
                <a:ea typeface="宋体" panose="02010600030101010101" pitchFamily="2" charset="-122"/>
                <a:cs typeface="Times New Roman" panose="02020603050405020304" charset="0"/>
              </a:rPr>
              <a:t>Reads Mapped Confidently to Transcriptome</a:t>
            </a: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Ideally, more than 30%.</a:t>
            </a:r>
          </a:p>
        </p:txBody>
      </p:sp>
      <p:pic>
        <p:nvPicPr>
          <p:cNvPr id="4" name="图片 3"/>
          <p:cNvPicPr>
            <a:picLocks noChangeAspect="1"/>
          </p:cNvPicPr>
          <p:nvPr/>
        </p:nvPicPr>
        <p:blipFill>
          <a:blip r:embed="rId2"/>
          <a:stretch>
            <a:fillRect/>
          </a:stretch>
        </p:blipFill>
        <p:spPr>
          <a:xfrm>
            <a:off x="2198370" y="3994150"/>
            <a:ext cx="9093200" cy="5961380"/>
          </a:xfrm>
          <a:prstGeom prst="rect">
            <a:avLst/>
          </a:prstGeom>
        </p:spPr>
      </p:pic>
      <p:sp>
        <p:nvSpPr>
          <p:cNvPr id="8" name="文本框 7"/>
          <p:cNvSpPr txBox="1"/>
          <p:nvPr/>
        </p:nvSpPr>
        <p:spPr>
          <a:xfrm>
            <a:off x="11540490" y="7000240"/>
            <a:ext cx="11162030" cy="1753235"/>
          </a:xfrm>
          <a:prstGeom prst="rect">
            <a:avLst/>
          </a:prstGeom>
        </p:spPr>
        <p:txBody>
          <a:bodyPr wrap="square">
            <a:spAutoFit/>
          </a:bodyPr>
          <a:lstStyle/>
          <a:p>
            <a:pPr marL="0" indent="0" algn="just" defTabSz="266700">
              <a:spcBef>
                <a:spcPct val="0"/>
              </a:spcBef>
              <a:spcAft>
                <a:spcPct val="0"/>
              </a:spcAft>
            </a:pPr>
            <a:r>
              <a:rPr lang="en-US" altLang="zh-CN" sz="3600">
                <a:latin typeface="Times New Roman" panose="02020603050405020304" charset="0"/>
                <a:cs typeface="Times New Roman" panose="02020603050405020304" charset="0"/>
                <a:sym typeface="+mn-ea"/>
              </a:rPr>
              <a:t>Reads Mapped Confidently to Exonic Regions</a:t>
            </a:r>
            <a:endParaRPr lang="en-US" altLang="zh-CN" sz="3600">
              <a:latin typeface="Times New Roman" panose="02020603050405020304" charset="0"/>
              <a:cs typeface="Times New Roman" panose="02020603050405020304" charset="0"/>
            </a:endParaRPr>
          </a:p>
          <a:p>
            <a:pPr marL="0" indent="0" algn="just" defTabSz="266700">
              <a:spcBef>
                <a:spcPct val="0"/>
              </a:spcBef>
              <a:spcAft>
                <a:spcPct val="0"/>
              </a:spcAft>
            </a:pPr>
            <a:r>
              <a:rPr lang="en-US" altLang="zh-CN" sz="3600" b="0">
                <a:latin typeface="Times New Roman" panose="02020603050405020304" charset="0"/>
                <a:cs typeface="Times New Roman" panose="02020603050405020304" charset="0"/>
                <a:sym typeface="+mn-ea"/>
              </a:rPr>
              <a:t>Typically, 80%-90% of reads mapped to exonic regions indicate good data quality.</a:t>
            </a:r>
            <a:endParaRPr lang="en-US" altLang="zh-CN" sz="3600" b="0">
              <a:latin typeface="Times New Roman" panose="02020603050405020304" charset="0"/>
              <a:ea typeface="宋体" panose="02010600030101010101" pitchFamily="2" charset="-122"/>
              <a:cs typeface="Times New Roman" panose="02020603050405020304" charset="0"/>
            </a:endParaRPr>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62</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err="1">
                <a:sym typeface="+mn-ea"/>
              </a:rPr>
              <a:t>CellRanger</a:t>
            </a:r>
            <a:endParaRPr lang="en-US" dirty="0"/>
          </a:p>
        </p:txBody>
      </p:sp>
      <p:sp>
        <p:nvSpPr>
          <p:cNvPr id="3" name="文本框 2"/>
          <p:cNvSpPr txBox="1"/>
          <p:nvPr/>
        </p:nvSpPr>
        <p:spPr>
          <a:xfrm>
            <a:off x="11985625" y="6805930"/>
            <a:ext cx="7700010" cy="1198880"/>
          </a:xfrm>
          <a:prstGeom prst="rect">
            <a:avLst/>
          </a:prstGeom>
        </p:spPr>
        <p:txBody>
          <a:bodyPr wrap="square">
            <a:spAutoFit/>
          </a:bodyPr>
          <a:lstStyle/>
          <a:p>
            <a:pPr marL="0" indent="0" algn="just" defTabSz="266700">
              <a:spcBef>
                <a:spcPct val="0"/>
              </a:spcBef>
              <a:spcAft>
                <a:spcPct val="0"/>
              </a:spcAft>
            </a:pPr>
            <a:r>
              <a:rPr lang="en-US" altLang="zh-CN" sz="3600">
                <a:latin typeface="Times New Roman" panose="02020603050405020304" charset="0"/>
                <a:ea typeface="宋体" panose="02010600030101010101" pitchFamily="2" charset="-122"/>
                <a:cs typeface="Times New Roman" panose="02020603050405020304" charset="0"/>
              </a:rPr>
              <a:t>Fraction of Reads in Cells</a:t>
            </a:r>
          </a:p>
          <a:p>
            <a:pPr marL="0" indent="0" algn="just" defTabSz="266700">
              <a:spcBef>
                <a:spcPct val="0"/>
              </a:spcBef>
              <a:spcAft>
                <a:spcPct val="0"/>
              </a:spcAft>
            </a:pPr>
            <a:r>
              <a:rPr lang="en-US" altLang="zh-CN" sz="3600" b="0">
                <a:latin typeface="Times New Roman" panose="02020603050405020304" charset="0"/>
                <a:ea typeface="宋体" panose="02010600030101010101" pitchFamily="2" charset="-122"/>
                <a:cs typeface="Times New Roman" panose="02020603050405020304" charset="0"/>
              </a:rPr>
              <a:t>Ideally, it should be above 70%-80%.</a:t>
            </a:r>
          </a:p>
        </p:txBody>
      </p:sp>
      <p:pic>
        <p:nvPicPr>
          <p:cNvPr id="5" name="图片 3"/>
          <p:cNvPicPr>
            <a:picLocks noChangeAspect="1"/>
          </p:cNvPicPr>
          <p:nvPr/>
        </p:nvPicPr>
        <p:blipFill>
          <a:blip r:embed="rId2"/>
          <a:stretch>
            <a:fillRect/>
          </a:stretch>
        </p:blipFill>
        <p:spPr>
          <a:xfrm>
            <a:off x="3505835" y="3237230"/>
            <a:ext cx="7232015" cy="9086215"/>
          </a:xfrm>
          <a:prstGeom prst="rect">
            <a:avLst/>
          </a:prstGeom>
        </p:spPr>
      </p:pic>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Quality</a:t>
            </a:r>
            <a:r>
              <a:rPr lang="zh-CN" altLang="en-US" sz="4400" dirty="0"/>
              <a:t> </a:t>
            </a:r>
            <a:r>
              <a:rPr lang="en-US" altLang="zh-CN" sz="4400" dirty="0"/>
              <a:t>control</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63</a:t>
            </a:fld>
            <a:endParaRPr dirty="0"/>
          </a:p>
        </p:txBody>
      </p:sp>
      <p:sp>
        <p:nvSpPr>
          <p:cNvPr id="2" name="Experiment Overview…"/>
          <p:cNvSpPr txBox="1">
            <a:spLocks noGrp="1"/>
          </p:cNvSpPr>
          <p:nvPr>
            <p:ph type="body" idx="1"/>
          </p:nvPr>
        </p:nvSpPr>
        <p:spPr>
          <a:xfrm>
            <a:off x="2032000" y="1893570"/>
            <a:ext cx="20320000" cy="1343660"/>
          </a:xfrm>
          <a:prstGeom prst="rect">
            <a:avLst/>
          </a:prstGeom>
        </p:spPr>
        <p:txBody>
          <a:bodyPr>
            <a:normAutofit/>
          </a:bodyPr>
          <a:lstStyle/>
          <a:p>
            <a:r>
              <a:rPr lang="zh-CN" altLang="en-US" dirty="0"/>
              <a:t> </a:t>
            </a:r>
            <a:r>
              <a:rPr lang="en-US" altLang="zh-CN" dirty="0">
                <a:sym typeface="+mn-ea"/>
              </a:rPr>
              <a:t>RNA-seq</a:t>
            </a:r>
            <a:r>
              <a:rPr lang="zh-CN" altLang="en-US" dirty="0">
                <a:sym typeface="+mn-ea"/>
              </a:rPr>
              <a:t> </a:t>
            </a:r>
            <a:r>
              <a:rPr lang="en-US" altLang="zh-CN" dirty="0">
                <a:sym typeface="+mn-ea"/>
              </a:rPr>
              <a:t>pipeline</a:t>
            </a:r>
            <a:endParaRPr lang="en-US" dirty="0"/>
          </a:p>
        </p:txBody>
      </p:sp>
      <p:sp>
        <p:nvSpPr>
          <p:cNvPr id="4" name="文本框 3"/>
          <p:cNvSpPr txBox="1"/>
          <p:nvPr/>
        </p:nvSpPr>
        <p:spPr>
          <a:xfrm>
            <a:off x="4841875" y="6868160"/>
            <a:ext cx="15254605" cy="645160"/>
          </a:xfrm>
          <a:prstGeom prst="rect">
            <a:avLst/>
          </a:prstGeom>
        </p:spPr>
        <p:txBody>
          <a:bodyPr wrap="square">
            <a:spAutoFit/>
          </a:bodyPr>
          <a:lstStyle/>
          <a:p>
            <a:r>
              <a:rPr lang="en-US" altLang="zh-CN" sz="3600" b="0">
                <a:latin typeface="Times New Roman" panose="02020603050405020304" charset="0"/>
                <a:cs typeface="Times New Roman" panose="02020603050405020304" charset="0"/>
              </a:rPr>
              <a:t>Please refer to the </a:t>
            </a:r>
            <a:r>
              <a:rPr lang="en-US" altLang="zh-CN" sz="3600" b="0">
                <a:latin typeface="Times New Roman" panose="02020603050405020304" charset="0"/>
                <a:cs typeface="Times New Roman" panose="02020603050405020304" charset="0"/>
                <a:sym typeface="+mn-ea"/>
              </a:rPr>
              <a:t>Quality control</a:t>
            </a:r>
            <a:r>
              <a:rPr lang="en-US" altLang="zh-CN" sz="3600" b="0">
                <a:latin typeface="Times New Roman" panose="02020603050405020304" charset="0"/>
                <a:cs typeface="Times New Roman" panose="02020603050405020304" charset="0"/>
              </a:rPr>
              <a:t> section in RNA-seq data processing.</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a:t>
            </a:r>
            <a:r>
              <a:rPr lang="zh-CN" altLang="en-US" sz="4400" dirty="0"/>
              <a:t> </a:t>
            </a:r>
            <a:r>
              <a:rPr lang="en-US" altLang="zh-CN" sz="4400" dirty="0"/>
              <a:t>clustering</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64</a:t>
            </a:fld>
            <a:endParaRPr dirty="0"/>
          </a:p>
        </p:txBody>
      </p:sp>
      <p:sp>
        <p:nvSpPr>
          <p:cNvPr id="2" name="Experiment Overview…"/>
          <p:cNvSpPr txBox="1">
            <a:spLocks noGrp="1"/>
          </p:cNvSpPr>
          <p:nvPr>
            <p:ph type="body" idx="1"/>
          </p:nvPr>
        </p:nvSpPr>
        <p:spPr>
          <a:xfrm>
            <a:off x="2032000" y="2472497"/>
            <a:ext cx="8712200" cy="10160001"/>
          </a:xfrm>
          <a:prstGeom prst="rect">
            <a:avLst/>
          </a:prstGeom>
        </p:spPr>
        <p:txBody>
          <a:bodyPr>
            <a:normAutofit/>
          </a:bodyPr>
          <a:lstStyle/>
          <a:p>
            <a:r>
              <a:rPr lang="en-US" altLang="zh-CN" dirty="0"/>
              <a:t>Dimensional</a:t>
            </a:r>
            <a:r>
              <a:rPr lang="zh-CN" altLang="en-US" dirty="0"/>
              <a:t> </a:t>
            </a:r>
            <a:r>
              <a:rPr lang="en-US" altLang="zh-CN" dirty="0"/>
              <a:t>reduction</a:t>
            </a:r>
            <a:endParaRPr lang="en-US" dirty="0"/>
          </a:p>
          <a:p>
            <a:pPr lvl="1">
              <a:spcBef>
                <a:spcPts val="1200"/>
              </a:spcBef>
            </a:pPr>
            <a:r>
              <a:rPr lang="en-US" altLang="zh-CN" sz="3900" dirty="0"/>
              <a:t>PCA</a:t>
            </a:r>
          </a:p>
          <a:p>
            <a:pPr lvl="1">
              <a:spcBef>
                <a:spcPts val="1200"/>
              </a:spcBef>
            </a:pPr>
            <a:r>
              <a:rPr lang="en-US" altLang="zh-CN" sz="3900" dirty="0"/>
              <a:t>t-SNE</a:t>
            </a:r>
          </a:p>
          <a:p>
            <a:pPr marL="914400" lvl="3">
              <a:spcBef>
                <a:spcPts val="1200"/>
              </a:spcBef>
            </a:pPr>
            <a:r>
              <a:rPr lang="en-US" altLang="zh-CN" sz="3900" dirty="0">
                <a:sym typeface="+mn-ea"/>
              </a:rPr>
              <a:t>UMAP</a:t>
            </a:r>
            <a:endParaRPr lang="en-US" altLang="zh-CN" sz="3335" dirty="0"/>
          </a:p>
          <a:p>
            <a:pPr lvl="1">
              <a:spcBef>
                <a:spcPts val="1200"/>
              </a:spcBef>
            </a:pPr>
            <a:endParaRPr lang="en-US" sz="3900" dirty="0"/>
          </a:p>
          <a:p>
            <a:pPr marL="0" indent="0">
              <a:buNone/>
            </a:pPr>
            <a:endParaRPr lang="en-US" dirty="0"/>
          </a:p>
        </p:txBody>
      </p:sp>
      <p:sp>
        <p:nvSpPr>
          <p:cNvPr id="3" name="Experiment Overview…"/>
          <p:cNvSpPr txBox="1"/>
          <p:nvPr/>
        </p:nvSpPr>
        <p:spPr>
          <a:xfrm>
            <a:off x="11841480" y="2405202"/>
            <a:ext cx="8712200" cy="10160001"/>
          </a:xfrm>
          <a:prstGeom prst="rect">
            <a:avLst/>
          </a:prstGeom>
          <a:ln w="12700">
            <a:miter lim="400000"/>
          </a:ln>
        </p:spPr>
        <p:txBody>
          <a:bodyPr lIns="71437" tIns="71437" rIns="71437" bIns="71437" anchor="ctr">
            <a:norm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hangingPunct="1"/>
            <a:r>
              <a:rPr lang="en-US" altLang="zh-CN" dirty="0"/>
              <a:t>Seurat</a:t>
            </a:r>
            <a:r>
              <a:rPr lang="zh-CN" altLang="en-US" dirty="0"/>
              <a:t> </a:t>
            </a:r>
            <a:r>
              <a:rPr lang="en-US" altLang="zh-CN" dirty="0"/>
              <a:t>(R)</a:t>
            </a:r>
            <a:endParaRPr lang="en-US" dirty="0"/>
          </a:p>
          <a:p>
            <a:pPr hangingPunct="1"/>
            <a:r>
              <a:rPr lang="en-US" altLang="zh-CN" dirty="0" err="1"/>
              <a:t>Scanpy</a:t>
            </a:r>
            <a:r>
              <a:rPr lang="zh-CN" altLang="en-US" dirty="0"/>
              <a:t> </a:t>
            </a:r>
            <a:r>
              <a:rPr lang="en-US" altLang="zh-CN" dirty="0"/>
              <a:t>(Python)</a:t>
            </a:r>
            <a:r>
              <a:rPr lang="zh-CN" altLang="en-US" dirty="0"/>
              <a:t> </a:t>
            </a:r>
            <a:endParaRPr lang="en-US" altLang="zh-CN" dirty="0"/>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 Tianci Kong</a:t>
            </a:r>
            <a:endParaRPr lang="en-US" dirty="0"/>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 clustering: </a:t>
            </a:r>
            <a:r>
              <a:rPr lang="en-US" altLang="zh-CN" dirty="0">
                <a:sym typeface="+mn-ea"/>
              </a:rPr>
              <a:t>Dimensional</a:t>
            </a:r>
            <a:r>
              <a:rPr lang="zh-CN" altLang="en-US" dirty="0">
                <a:sym typeface="+mn-ea"/>
              </a:rPr>
              <a:t> </a:t>
            </a:r>
            <a:r>
              <a:rPr lang="en-US" altLang="zh-CN" dirty="0">
                <a:sym typeface="+mn-ea"/>
              </a:rPr>
              <a:t>reduction</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65</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 Tianci Kong</a:t>
            </a:r>
            <a:endParaRPr lang="en-US" dirty="0"/>
          </a:p>
        </p:txBody>
      </p:sp>
      <p:sp>
        <p:nvSpPr>
          <p:cNvPr id="2" name="Experiment Overview…"/>
          <p:cNvSpPr txBox="1">
            <a:spLocks noGrp="1"/>
          </p:cNvSpPr>
          <p:nvPr>
            <p:ph type="body" idx="1"/>
          </p:nvPr>
        </p:nvSpPr>
        <p:spPr>
          <a:xfrm>
            <a:off x="747395" y="3337560"/>
            <a:ext cx="20567015" cy="7479665"/>
          </a:xfrm>
          <a:prstGeom prst="rect">
            <a:avLst/>
          </a:prstGeom>
        </p:spPr>
        <p:txBody>
          <a:bodyPr>
            <a:normAutofit fontScale="87500"/>
          </a:bodyPr>
          <a:lstStyle/>
          <a:p>
            <a:r>
              <a:rPr lang="en-US" dirty="0"/>
              <a:t>Too much data</a:t>
            </a:r>
          </a:p>
          <a:p>
            <a:r>
              <a:rPr lang="en-US" altLang="zh-CN"/>
              <a:t>Normally limited to two (x, y) or three (x, y, z) progression visualization</a:t>
            </a:r>
          </a:p>
          <a:p>
            <a:r>
              <a:rPr lang="en-US" altLang="zh-CN"/>
              <a:t>Dimensionality Reduction Algorithms: The foundation of high-dimensional data visualization, aiming to map data from high-dimensional space to low-dimensional space</a:t>
            </a:r>
          </a:p>
          <a:p>
            <a:r>
              <a:rPr lang="en-US" altLang="zh-CN"/>
              <a:t>3 main dimensional reduction methods in scRNA:</a:t>
            </a:r>
          </a:p>
          <a:p>
            <a:pPr lvl="1"/>
            <a:r>
              <a:rPr lang="en-US" altLang="zh-CN"/>
              <a:t>Principal Component Analysis (PCA)</a:t>
            </a:r>
          </a:p>
          <a:p>
            <a:pPr lvl="1"/>
            <a:r>
              <a:rPr lang="en-US" altLang="zh-CN"/>
              <a:t>t-Distributed Stochastic Neighbor Embedding (t-SNE)</a:t>
            </a:r>
          </a:p>
          <a:p>
            <a:pPr lvl="1"/>
            <a:r>
              <a:rPr lang="en-US" altLang="zh-CN"/>
              <a:t>Uniform Manifold Approximation and Projection (UMAP)</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 clustering: </a:t>
            </a:r>
            <a:r>
              <a:rPr lang="en-US" altLang="zh-CN" dirty="0">
                <a:sym typeface="+mn-ea"/>
              </a:rPr>
              <a:t>Dimensional</a:t>
            </a:r>
            <a:r>
              <a:rPr lang="zh-CN" altLang="en-US" dirty="0">
                <a:sym typeface="+mn-ea"/>
              </a:rPr>
              <a:t> </a:t>
            </a:r>
            <a:r>
              <a:rPr lang="en-US" altLang="zh-CN" dirty="0">
                <a:sym typeface="+mn-ea"/>
              </a:rPr>
              <a:t>reduction - PCA</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66</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 Tianci Kong</a:t>
            </a:r>
            <a:endParaRPr lang="en-US" dirty="0"/>
          </a:p>
        </p:txBody>
      </p:sp>
      <p:sp>
        <p:nvSpPr>
          <p:cNvPr id="2" name="Experiment Overview…"/>
          <p:cNvSpPr txBox="1">
            <a:spLocks noGrp="1"/>
          </p:cNvSpPr>
          <p:nvPr>
            <p:ph type="body" idx="1"/>
          </p:nvPr>
        </p:nvSpPr>
        <p:spPr>
          <a:xfrm>
            <a:off x="879475" y="3117850"/>
            <a:ext cx="22390735" cy="7479665"/>
          </a:xfrm>
          <a:prstGeom prst="rect">
            <a:avLst/>
          </a:prstGeom>
        </p:spPr>
        <p:txBody>
          <a:bodyPr>
            <a:normAutofit/>
          </a:bodyPr>
          <a:lstStyle/>
          <a:p>
            <a:r>
              <a:rPr lang="en-US" altLang="zh-CN"/>
              <a:t>A linear dimension reduction algorithm</a:t>
            </a:r>
          </a:p>
          <a:p>
            <a:r>
              <a:rPr lang="en-US" altLang="zh-CN"/>
              <a:t>Projects every data point from high-dimensional space to low-dimensional space such that the variance of newly projected data (or information held) is maximum</a:t>
            </a:r>
          </a:p>
          <a:p>
            <a:r>
              <a:rPr lang="en-US" altLang="zh-CN"/>
              <a:t>Builds a recipe for converting large amounts of data into a single value, called a Principle Component (PC), eg:</a:t>
            </a:r>
          </a:p>
          <a:p>
            <a:pPr marL="0" indent="0" algn="ctr">
              <a:buNone/>
            </a:pPr>
            <a:r>
              <a:rPr lang="en-US" altLang="zh-CN">
                <a:sym typeface="+mn-ea"/>
              </a:rPr>
              <a:t>PC = (GeneA*10)+(GeneB*3)+(GeneC*-4)+(GeneD*-20)…</a:t>
            </a:r>
            <a:endParaRPr lang="en-US" altLang="zh-CN"/>
          </a:p>
          <a:p>
            <a:endParaRPr lang="en-US" altLang="zh-CN"/>
          </a:p>
          <a:p>
            <a:endParaRPr lang="en-US" altLang="zh-CN"/>
          </a:p>
          <a:p>
            <a:pPr marL="0" indent="0" algn="ctr">
              <a:buNone/>
            </a:pPr>
            <a:endParaRPr lang="en-US" altLang="zh-CN"/>
          </a:p>
        </p:txBody>
      </p:sp>
      <p:pic>
        <p:nvPicPr>
          <p:cNvPr id="3" name="图片 2"/>
          <p:cNvPicPr/>
          <p:nvPr/>
        </p:nvPicPr>
        <p:blipFill>
          <a:blip r:embed="rId3"/>
          <a:stretch>
            <a:fillRect/>
          </a:stretch>
        </p:blipFill>
        <p:spPr>
          <a:xfrm>
            <a:off x="7112000" y="8303260"/>
            <a:ext cx="8510905" cy="3274695"/>
          </a:xfrm>
          <a:prstGeom prst="rect">
            <a:avLst/>
          </a:prstGeom>
        </p:spPr>
      </p:pic>
      <p:sp>
        <p:nvSpPr>
          <p:cNvPr id="4" name="文本框 3"/>
          <p:cNvSpPr txBox="1"/>
          <p:nvPr/>
        </p:nvSpPr>
        <p:spPr>
          <a:xfrm>
            <a:off x="0" y="12100560"/>
            <a:ext cx="15754350" cy="8026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mn-lt"/>
                <a:ea typeface="+mn-ea"/>
                <a:cs typeface="+mn-cs"/>
                <a:sym typeface="Helvetica"/>
              </a:rPr>
              <a:t>https://kindsonthegenius.com/blog/dimensionality-reduction-and-principal-component-analysis-pca/</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 clustering: </a:t>
            </a:r>
            <a:r>
              <a:rPr lang="en-US" altLang="zh-CN" dirty="0">
                <a:sym typeface="+mn-ea"/>
              </a:rPr>
              <a:t>Dimensional</a:t>
            </a:r>
            <a:r>
              <a:rPr lang="zh-CN" altLang="en-US" dirty="0">
                <a:sym typeface="+mn-ea"/>
              </a:rPr>
              <a:t> </a:t>
            </a:r>
            <a:r>
              <a:rPr lang="en-US" altLang="zh-CN" dirty="0">
                <a:sym typeface="+mn-ea"/>
              </a:rPr>
              <a:t>reduction - t-SNE</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67</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 Tianci Kong</a:t>
            </a:r>
            <a:endParaRPr lang="en-US" dirty="0"/>
          </a:p>
        </p:txBody>
      </p:sp>
      <p:sp>
        <p:nvSpPr>
          <p:cNvPr id="2" name="Experiment Overview…"/>
          <p:cNvSpPr txBox="1">
            <a:spLocks noGrp="1"/>
          </p:cNvSpPr>
          <p:nvPr>
            <p:ph type="body" idx="1"/>
          </p:nvPr>
        </p:nvSpPr>
        <p:spPr>
          <a:xfrm>
            <a:off x="567055" y="1989455"/>
            <a:ext cx="15269210" cy="9502140"/>
          </a:xfrm>
          <a:prstGeom prst="rect">
            <a:avLst/>
          </a:prstGeom>
        </p:spPr>
        <p:txBody>
          <a:bodyPr>
            <a:normAutofit fontScale="87500" lnSpcReduction="20000"/>
          </a:bodyPr>
          <a:lstStyle/>
          <a:p>
            <a:r>
              <a:rPr lang="en-US" altLang="zh-CN"/>
              <a:t>A nonlinear dimensionality reduction algorithm</a:t>
            </a:r>
          </a:p>
          <a:p>
            <a:r>
              <a:rPr lang="en-US" altLang="zh-CN"/>
              <a:t>A probabilistic dimensionality reduction method that calculates pairwise similarities between samples in high-dimensional space and then reconstructs these similarities in a low-dimensional space using probability distributions.</a:t>
            </a:r>
          </a:p>
          <a:p>
            <a:r>
              <a:rPr lang="en-US" altLang="zh-CN"/>
              <a:t>Key Steps:</a:t>
            </a:r>
          </a:p>
          <a:p>
            <a:pPr lvl="1"/>
            <a:r>
              <a:rPr lang="en-US" altLang="zh-CN"/>
              <a:t>Compute Pairwise Similarities: Calculate pairwise similarities between samples in high-dimensional space using a Gaussian distribution.</a:t>
            </a:r>
          </a:p>
          <a:p>
            <a:pPr lvl="1"/>
            <a:r>
              <a:rPr lang="en-US" altLang="zh-CN"/>
              <a:t>Construct Probability Distributions: Form probability distributions based on the similarities for both high-dimensional and low-dimensional spaces.</a:t>
            </a:r>
          </a:p>
          <a:p>
            <a:pPr lvl="1"/>
            <a:r>
              <a:rPr lang="en-US" altLang="zh-CN"/>
              <a:t>Minimize KL Divergence: Use gradient descent to minimize the Kullback-Leibler (KL) divergence between the high-dimensional and low-dimensional probability distributions, optimizing the positions of points in the low-dimensional space.</a:t>
            </a:r>
          </a:p>
        </p:txBody>
      </p:sp>
      <p:sp>
        <p:nvSpPr>
          <p:cNvPr id="4" name="文本框 3"/>
          <p:cNvSpPr txBox="1"/>
          <p:nvPr/>
        </p:nvSpPr>
        <p:spPr>
          <a:xfrm>
            <a:off x="567055" y="12334240"/>
            <a:ext cx="12192000"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mn-lt"/>
                <a:ea typeface="+mn-ea"/>
                <a:cs typeface="+mn-cs"/>
                <a:sym typeface="Helvetica"/>
              </a:rPr>
              <a:t>https://en.wikipedia.org/wiki/T-distributed_stochastic_neighbor_embedding</a:t>
            </a:r>
          </a:p>
        </p:txBody>
      </p:sp>
      <p:sp>
        <p:nvSpPr>
          <p:cNvPr id="5" name="文本框 4"/>
          <p:cNvSpPr txBox="1"/>
          <p:nvPr/>
        </p:nvSpPr>
        <p:spPr>
          <a:xfrm>
            <a:off x="16304260" y="3560445"/>
            <a:ext cx="7567930" cy="7010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mn-lt"/>
                <a:ea typeface="+mn-ea"/>
                <a:cs typeface="+mn-cs"/>
                <a:sym typeface="Helvetica"/>
              </a:rPr>
              <a:t>T-SNE embeddings of MNIST dataset</a:t>
            </a:r>
          </a:p>
        </p:txBody>
      </p:sp>
      <p:pic>
        <p:nvPicPr>
          <p:cNvPr id="7" name="图片 6"/>
          <p:cNvPicPr>
            <a:picLocks noChangeAspect="1"/>
          </p:cNvPicPr>
          <p:nvPr/>
        </p:nvPicPr>
        <p:blipFill>
          <a:blip r:embed="rId3"/>
          <a:stretch>
            <a:fillRect/>
          </a:stretch>
        </p:blipFill>
        <p:spPr>
          <a:xfrm>
            <a:off x="17544415" y="4261485"/>
            <a:ext cx="5321300" cy="5381625"/>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 clustering: </a:t>
            </a:r>
            <a:r>
              <a:rPr lang="en-US" altLang="zh-CN" dirty="0">
                <a:sym typeface="+mn-ea"/>
              </a:rPr>
              <a:t>Dimensional</a:t>
            </a:r>
            <a:r>
              <a:rPr lang="zh-CN" altLang="en-US" dirty="0">
                <a:sym typeface="+mn-ea"/>
              </a:rPr>
              <a:t> </a:t>
            </a:r>
            <a:r>
              <a:rPr lang="en-US" altLang="zh-CN" dirty="0">
                <a:sym typeface="+mn-ea"/>
              </a:rPr>
              <a:t>reduction - UMAP</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68</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 Tianci Kong</a:t>
            </a:r>
            <a:endParaRPr lang="en-US" dirty="0"/>
          </a:p>
        </p:txBody>
      </p:sp>
      <p:sp>
        <p:nvSpPr>
          <p:cNvPr id="2" name="Experiment Overview…"/>
          <p:cNvSpPr txBox="1">
            <a:spLocks noGrp="1"/>
          </p:cNvSpPr>
          <p:nvPr>
            <p:ph type="body" idx="1"/>
          </p:nvPr>
        </p:nvSpPr>
        <p:spPr>
          <a:xfrm>
            <a:off x="567055" y="2418715"/>
            <a:ext cx="15269210" cy="9072880"/>
          </a:xfrm>
          <a:prstGeom prst="rect">
            <a:avLst/>
          </a:prstGeom>
        </p:spPr>
        <p:txBody>
          <a:bodyPr>
            <a:normAutofit fontScale="87500" lnSpcReduction="10000"/>
          </a:bodyPr>
          <a:lstStyle/>
          <a:p>
            <a:r>
              <a:rPr lang="en-US" altLang="zh-CN"/>
              <a:t>A non-linear dimensionality reduction method that focuses on preserving both local and global structures in high-dimensional data while mapping it into a lower-dimensional space.</a:t>
            </a:r>
          </a:p>
          <a:p>
            <a:r>
              <a:rPr lang="en-US" altLang="zh-CN"/>
              <a:t>Key Steps:</a:t>
            </a:r>
          </a:p>
          <a:p>
            <a:pPr lvl="1"/>
            <a:r>
              <a:rPr lang="en-US" altLang="zh-CN"/>
              <a:t>Construct a Graph of Neighbors: UMAP starts by constructing a graph where each data point is connected to its nearest neighbors in the high-dimensional space.</a:t>
            </a:r>
          </a:p>
          <a:p>
            <a:pPr lvl="1"/>
            <a:r>
              <a:rPr lang="en-US" altLang="zh-CN"/>
              <a:t>Compute Local Relationships: Similar to t-SNE, UMAP captures local relationships using a probabilistic model but also ensures that global data structures are preserved.</a:t>
            </a:r>
          </a:p>
          <a:p>
            <a:pPr lvl="1"/>
            <a:r>
              <a:rPr lang="en-US" altLang="zh-CN"/>
              <a:t>Optimize Low-Dimensional Embedding: The algorithm uses optimization techniques (such as stochastic gradient descent) to minimize a cost function that preserves both local and global structures in the lower-dimensional space.</a:t>
            </a:r>
          </a:p>
        </p:txBody>
      </p:sp>
      <p:pic>
        <p:nvPicPr>
          <p:cNvPr id="4" name="图片 3"/>
          <p:cNvPicPr>
            <a:picLocks noChangeAspect="1"/>
          </p:cNvPicPr>
          <p:nvPr/>
        </p:nvPicPr>
        <p:blipFill>
          <a:blip r:embed="rId3"/>
          <a:srcRect l="2030" r="4914" b="4865"/>
          <a:stretch>
            <a:fillRect/>
          </a:stretch>
        </p:blipFill>
        <p:spPr>
          <a:xfrm>
            <a:off x="18375630" y="4333875"/>
            <a:ext cx="4425315" cy="4383405"/>
          </a:xfrm>
          <a:prstGeom prst="rect">
            <a:avLst/>
          </a:prstGeom>
        </p:spPr>
      </p:pic>
      <p:sp>
        <p:nvSpPr>
          <p:cNvPr id="5" name="文本框 4"/>
          <p:cNvSpPr txBox="1"/>
          <p:nvPr/>
        </p:nvSpPr>
        <p:spPr>
          <a:xfrm>
            <a:off x="16433800" y="3560445"/>
            <a:ext cx="7567930" cy="7010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mn-lt"/>
                <a:ea typeface="+mn-ea"/>
                <a:cs typeface="+mn-cs"/>
                <a:sym typeface="Helvetica"/>
              </a:rPr>
              <a:t>UMAP embeddings of MNIST dataset</a:t>
            </a:r>
          </a:p>
        </p:txBody>
      </p:sp>
      <p:sp>
        <p:nvSpPr>
          <p:cNvPr id="7" name="文本框 6"/>
          <p:cNvSpPr txBox="1"/>
          <p:nvPr/>
        </p:nvSpPr>
        <p:spPr>
          <a:xfrm>
            <a:off x="922020" y="12155805"/>
            <a:ext cx="13908405" cy="7620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mn-lt"/>
                <a:ea typeface="+mn-ea"/>
                <a:cs typeface="+mn-cs"/>
                <a:sym typeface="Helvetica"/>
              </a:rPr>
              <a:t>UMAP: Uniform Manifold Approximation and Projection for Dimension Reduction)</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 clustering: </a:t>
            </a:r>
            <a:r>
              <a:rPr lang="en-US" altLang="zh-CN" dirty="0">
                <a:sym typeface="+mn-ea"/>
              </a:rPr>
              <a:t>Dimensional</a:t>
            </a:r>
            <a:r>
              <a:rPr lang="zh-CN" altLang="en-US" dirty="0">
                <a:sym typeface="+mn-ea"/>
              </a:rPr>
              <a:t> </a:t>
            </a:r>
            <a:r>
              <a:rPr lang="en-US" altLang="zh-CN" dirty="0">
                <a:sym typeface="+mn-ea"/>
              </a:rPr>
              <a:t>reduction - Comparison</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69</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 Tianci Kong</a:t>
            </a:r>
            <a:endParaRPr lang="en-US" dirty="0"/>
          </a:p>
        </p:txBody>
      </p:sp>
      <p:sp>
        <p:nvSpPr>
          <p:cNvPr id="9" name="Experiment Overview…"/>
          <p:cNvSpPr txBox="1">
            <a:spLocks noGrp="1"/>
          </p:cNvSpPr>
          <p:nvPr>
            <p:ph type="body" idx="1"/>
          </p:nvPr>
        </p:nvSpPr>
        <p:spPr>
          <a:xfrm>
            <a:off x="0" y="542290"/>
            <a:ext cx="8202930" cy="6784340"/>
          </a:xfrm>
          <a:prstGeom prst="rect">
            <a:avLst/>
          </a:prstGeom>
        </p:spPr>
        <p:txBody>
          <a:bodyPr>
            <a:normAutofit/>
          </a:bodyPr>
          <a:lstStyle/>
          <a:p>
            <a:pPr marL="0" indent="0" algn="ctr">
              <a:buNone/>
            </a:pPr>
            <a:r>
              <a:rPr lang="en-US" altLang="zh-CN"/>
              <a:t>PCA</a:t>
            </a:r>
          </a:p>
          <a:p>
            <a:pPr lvl="1" algn="l"/>
            <a:r>
              <a:rPr lang="en-US" altLang="zh-CN" sz="3600"/>
              <a:t>Linear,suitable for exploring linear relationships between genes</a:t>
            </a:r>
          </a:p>
          <a:p>
            <a:pPr lvl="1" algn="l"/>
            <a:r>
              <a:rPr lang="en-US" altLang="zh-CN" sz="3600"/>
              <a:t>Relatively simple and fast.</a:t>
            </a:r>
          </a:p>
          <a:p>
            <a:pPr lvl="1" algn="l"/>
            <a:r>
              <a:rPr lang="en-US" altLang="zh-CN" sz="3600"/>
              <a:t>Worst cell clustering effect</a:t>
            </a:r>
          </a:p>
        </p:txBody>
      </p:sp>
      <p:sp>
        <p:nvSpPr>
          <p:cNvPr id="10" name="文本框 9"/>
          <p:cNvSpPr txBox="1"/>
          <p:nvPr/>
        </p:nvSpPr>
        <p:spPr>
          <a:xfrm>
            <a:off x="1230630" y="12405360"/>
            <a:ext cx="12192000"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mn-lt"/>
                <a:ea typeface="+mn-ea"/>
                <a:cs typeface="+mn-cs"/>
                <a:sym typeface="Helvetica"/>
              </a:rPr>
              <a:t>https://www.bio-equip.com/showarticle.asp?id=453107027</a:t>
            </a:r>
          </a:p>
        </p:txBody>
      </p:sp>
      <p:sp>
        <p:nvSpPr>
          <p:cNvPr id="11" name="Experiment Overview…"/>
          <p:cNvSpPr txBox="1">
            <a:spLocks noGrp="1"/>
          </p:cNvSpPr>
          <p:nvPr/>
        </p:nvSpPr>
        <p:spPr>
          <a:xfrm>
            <a:off x="8049895" y="240030"/>
            <a:ext cx="8990965" cy="6784340"/>
          </a:xfrm>
          <a:prstGeom prst="rect">
            <a:avLst/>
          </a:prstGeom>
          <a:ln w="12700">
            <a:miter lim="400000"/>
          </a:ln>
        </p:spPr>
        <p:txBody>
          <a:bodyPr lIns="71437" tIns="71437" rIns="71437" bIns="71437" anchor="ctr">
            <a:norm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lgn="ctr">
              <a:buNone/>
            </a:pPr>
            <a:r>
              <a:rPr lang="en-US" altLang="zh-CN"/>
              <a:t>t-SNE</a:t>
            </a:r>
          </a:p>
          <a:p>
            <a:pPr lvl="1" algn="l"/>
            <a:r>
              <a:rPr lang="en-US" altLang="zh-CN" sz="3200"/>
              <a:t>Higher computational complexity,time-consuming processing large datasets </a:t>
            </a:r>
          </a:p>
          <a:p>
            <a:pPr lvl="1" algn="l"/>
            <a:r>
              <a:rPr lang="en-US" altLang="zh-CN" sz="3200"/>
              <a:t>Avoid overcrowding, could distinguish overlapping clusters</a:t>
            </a:r>
          </a:p>
        </p:txBody>
      </p:sp>
      <p:sp>
        <p:nvSpPr>
          <p:cNvPr id="12" name="Experiment Overview…"/>
          <p:cNvSpPr txBox="1">
            <a:spLocks noGrp="1"/>
          </p:cNvSpPr>
          <p:nvPr/>
        </p:nvSpPr>
        <p:spPr>
          <a:xfrm>
            <a:off x="16444595" y="842645"/>
            <a:ext cx="7939405" cy="6784340"/>
          </a:xfrm>
          <a:prstGeom prst="rect">
            <a:avLst/>
          </a:prstGeom>
          <a:ln w="12700">
            <a:miter lim="400000"/>
          </a:ln>
        </p:spPr>
        <p:txBody>
          <a:bodyPr lIns="71437" tIns="71437" rIns="71437" bIns="71437" anchor="ctr">
            <a:norm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marL="0" indent="0" algn="ctr">
              <a:buNone/>
            </a:pPr>
            <a:r>
              <a:rPr lang="en-US" altLang="zh-CN"/>
              <a:t>UMAP</a:t>
            </a:r>
          </a:p>
          <a:p>
            <a:pPr lvl="1" algn="l"/>
            <a:r>
              <a:rPr lang="en-US" altLang="zh-CN" sz="3200"/>
              <a:t>More efficient and better effect than t-SNE when handling large datasets</a:t>
            </a:r>
          </a:p>
          <a:p>
            <a:pPr lvl="1" algn="l"/>
            <a:r>
              <a:rPr lang="en-US" altLang="zh-CN" sz="3200"/>
              <a:t>Provide useful and intuitive features, retains more global structure, particularly the continuity of cell subset</a:t>
            </a:r>
          </a:p>
        </p:txBody>
      </p:sp>
      <p:sp>
        <p:nvSpPr>
          <p:cNvPr id="15" name="Experiment Overview…"/>
          <p:cNvSpPr txBox="1">
            <a:spLocks noGrp="1"/>
          </p:cNvSpPr>
          <p:nvPr/>
        </p:nvSpPr>
        <p:spPr>
          <a:xfrm>
            <a:off x="11017885" y="6704965"/>
            <a:ext cx="12581890" cy="2557780"/>
          </a:xfrm>
          <a:prstGeom prst="rect">
            <a:avLst/>
          </a:prstGeom>
          <a:ln w="12700">
            <a:miter lim="400000"/>
          </a:ln>
        </p:spPr>
        <p:txBody>
          <a:bodyPr lIns="71437" tIns="71437" rIns="71437" bIns="71437" anchor="ctr">
            <a:norm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1" algn="l"/>
            <a:r>
              <a:rPr lang="en-US" altLang="zh-CN" sz="3200"/>
              <a:t>Non-linear, ideal for uncovering non-linear structures in gene expression patterns and complex relationships between cells</a:t>
            </a:r>
          </a:p>
          <a:p>
            <a:pPr lvl="1" algn="l"/>
            <a:r>
              <a:rPr lang="en-US" altLang="zh-CN" sz="3200"/>
              <a:t>Minimal differences in performance in small datasets</a:t>
            </a:r>
          </a:p>
        </p:txBody>
      </p:sp>
      <p:pic>
        <p:nvPicPr>
          <p:cNvPr id="16" name="图片 15"/>
          <p:cNvPicPr/>
          <p:nvPr/>
        </p:nvPicPr>
        <p:blipFill>
          <a:blip r:embed="rId3"/>
          <a:stretch>
            <a:fillRect/>
          </a:stretch>
        </p:blipFill>
        <p:spPr>
          <a:xfrm>
            <a:off x="0" y="8218170"/>
            <a:ext cx="11282680" cy="385191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sym typeface="+mn-ea"/>
              </a:rPr>
              <a:t>Experiment Overview </a:t>
            </a:r>
            <a:r>
              <a:rPr lang="en-US" altLang="zh-CN" dirty="0">
                <a:ea typeface="微软雅黑" panose="020B0503020204020204" charset="-122"/>
                <a:sym typeface="+mn-ea"/>
              </a:rPr>
              <a:t>–</a:t>
            </a:r>
            <a:r>
              <a:rPr lang="zh-CN" dirty="0">
                <a:ea typeface="微软雅黑" panose="020B0503020204020204" charset="-122"/>
                <a:sym typeface="+mn-ea"/>
              </a:rPr>
              <a:t> </a:t>
            </a:r>
            <a:r>
              <a:rPr lang="en-US" dirty="0">
                <a:sym typeface="+mn-ea"/>
              </a:rPr>
              <a:t>1.3 </a:t>
            </a:r>
            <a:r>
              <a:rPr lang="zh-CN" altLang="en-US" dirty="0">
                <a:sym typeface="+mn-ea"/>
              </a:rPr>
              <a:t> </a:t>
            </a:r>
            <a:r>
              <a:rPr lang="en-US" altLang="zh-CN" dirty="0">
                <a:sym typeface="+mn-ea"/>
              </a:rPr>
              <a:t>Technical Development of scRNA-seq</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a:t>
            </a:fld>
            <a:endParaRPr dirty="0"/>
          </a:p>
        </p:txBody>
      </p:sp>
      <p:sp>
        <p:nvSpPr>
          <p:cNvPr id="7" name="文本框 6"/>
          <p:cNvSpPr txBox="1"/>
          <p:nvPr/>
        </p:nvSpPr>
        <p:spPr>
          <a:xfrm>
            <a:off x="2233295" y="12284075"/>
            <a:ext cx="880491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Kolodziejczyk et al. Molecular Cell, 2015</a:t>
            </a:r>
          </a:p>
        </p:txBody>
      </p:sp>
      <p:pic>
        <p:nvPicPr>
          <p:cNvPr id="2" name="图片 1"/>
          <p:cNvPicPr>
            <a:picLocks noChangeAspect="1"/>
          </p:cNvPicPr>
          <p:nvPr/>
        </p:nvPicPr>
        <p:blipFill>
          <a:blip r:embed="rId2"/>
          <a:stretch>
            <a:fillRect/>
          </a:stretch>
        </p:blipFill>
        <p:spPr>
          <a:xfrm>
            <a:off x="2233295" y="1838960"/>
            <a:ext cx="17259300" cy="9789795"/>
          </a:xfrm>
          <a:prstGeom prst="rect">
            <a:avLst/>
          </a:prstGeom>
        </p:spPr>
      </p:pic>
      <p:sp>
        <p:nvSpPr>
          <p:cNvPr id="8"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 clustering: </a:t>
            </a:r>
            <a:r>
              <a:rPr lang="en-US" altLang="zh-CN"/>
              <a:t>scRNA analysis tools</a:t>
            </a:r>
            <a:r>
              <a:rPr lang="en-US" altLang="zh-CN" dirty="0">
                <a:sym typeface="+mn-ea"/>
              </a:rPr>
              <a:t> - Seurat &amp; Scanpy</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70</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 Tianci Kong</a:t>
            </a:r>
            <a:endParaRPr lang="en-US" dirty="0"/>
          </a:p>
        </p:txBody>
      </p:sp>
      <p:sp>
        <p:nvSpPr>
          <p:cNvPr id="12" name="Experiment Overview…"/>
          <p:cNvSpPr txBox="1">
            <a:spLocks noGrp="1"/>
          </p:cNvSpPr>
          <p:nvPr/>
        </p:nvSpPr>
        <p:spPr>
          <a:xfrm>
            <a:off x="0" y="6492875"/>
            <a:ext cx="12783185" cy="4847590"/>
          </a:xfrm>
          <a:prstGeom prst="rect">
            <a:avLst/>
          </a:prstGeom>
          <a:ln w="12700">
            <a:miter lim="400000"/>
          </a:ln>
        </p:spPr>
        <p:txBody>
          <a:bodyPr lIns="71437" tIns="71437" rIns="71437" bIns="71437" anchor="ctr">
            <a:norm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1" algn="l"/>
            <a:r>
              <a:rPr lang="en-US" altLang="zh-CN" sz="3200"/>
              <a:t>Seurat is an R package designed for QC, analysis, and exploration of single-cell RNA-seq data. Seurat aims to enable users to identify and interpret sources of heterogeneity from single-cell transcriptomic measurements, and to integrate diverse types of single-cell data.</a:t>
            </a:r>
          </a:p>
        </p:txBody>
      </p:sp>
      <p:sp>
        <p:nvSpPr>
          <p:cNvPr id="4" name="Experiment Overview…"/>
          <p:cNvSpPr txBox="1">
            <a:spLocks noGrp="1"/>
          </p:cNvSpPr>
          <p:nvPr/>
        </p:nvSpPr>
        <p:spPr>
          <a:xfrm>
            <a:off x="12481560" y="6492875"/>
            <a:ext cx="11902440" cy="5022850"/>
          </a:xfrm>
          <a:prstGeom prst="rect">
            <a:avLst/>
          </a:prstGeom>
          <a:ln w="12700">
            <a:miter lim="400000"/>
          </a:ln>
        </p:spPr>
        <p:txBody>
          <a:bodyPr lIns="71437" tIns="71437" rIns="71437" bIns="71437" anchor="ctr">
            <a:norm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1" algn="l"/>
            <a:r>
              <a:rPr lang="en-US" altLang="zh-CN" sz="3200"/>
              <a:t>Scanpy is a scalable toolkit for analyzing single-cell gene expression data built jointly with anndata. It includes preprocessing, visualization, clustering, trajectory inference and differential expression testing. The Python-based implementation efficiently deals with datasets of more than one million cells.</a:t>
            </a:r>
          </a:p>
        </p:txBody>
      </p:sp>
      <p:pic>
        <p:nvPicPr>
          <p:cNvPr id="5" name="图片 4"/>
          <p:cNvPicPr>
            <a:picLocks noChangeAspect="1"/>
          </p:cNvPicPr>
          <p:nvPr/>
        </p:nvPicPr>
        <p:blipFill>
          <a:blip r:embed="rId3"/>
          <a:stretch>
            <a:fillRect/>
          </a:stretch>
        </p:blipFill>
        <p:spPr>
          <a:xfrm>
            <a:off x="16334740" y="3741420"/>
            <a:ext cx="4803140" cy="2332990"/>
          </a:xfrm>
          <a:prstGeom prst="rect">
            <a:avLst/>
          </a:prstGeom>
        </p:spPr>
      </p:pic>
      <p:pic>
        <p:nvPicPr>
          <p:cNvPr id="7" name="图片 6"/>
          <p:cNvPicPr/>
          <p:nvPr/>
        </p:nvPicPr>
        <p:blipFill>
          <a:blip r:embed="rId4"/>
          <a:stretch>
            <a:fillRect/>
          </a:stretch>
        </p:blipFill>
        <p:spPr>
          <a:xfrm>
            <a:off x="3651250" y="2284730"/>
            <a:ext cx="4599305" cy="4520565"/>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 clustering: </a:t>
            </a:r>
            <a:r>
              <a:rPr lang="en-US" altLang="zh-CN" dirty="0">
                <a:sym typeface="+mn-ea"/>
              </a:rPr>
              <a:t>Seurat s</a:t>
            </a:r>
            <a:r>
              <a:rPr lang="en-US" altLang="zh-CN"/>
              <a:t>tandard pre-processing workflow</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71</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 Tianci Kong</a:t>
            </a:r>
            <a:endParaRPr lang="en-US" dirty="0"/>
          </a:p>
        </p:txBody>
      </p:sp>
      <p:sp>
        <p:nvSpPr>
          <p:cNvPr id="2" name="矩形 1"/>
          <p:cNvSpPr/>
          <p:nvPr/>
        </p:nvSpPr>
        <p:spPr>
          <a:xfrm>
            <a:off x="4220845" y="2934018"/>
            <a:ext cx="2510155" cy="60388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Load Data</a:t>
            </a:r>
          </a:p>
        </p:txBody>
      </p:sp>
      <p:sp>
        <p:nvSpPr>
          <p:cNvPr id="3" name="矩形 2"/>
          <p:cNvSpPr/>
          <p:nvPr/>
        </p:nvSpPr>
        <p:spPr>
          <a:xfrm>
            <a:off x="10154920" y="2934018"/>
            <a:ext cx="2510155" cy="60388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QC </a:t>
            </a:r>
          </a:p>
        </p:txBody>
      </p:sp>
      <p:cxnSp>
        <p:nvCxnSpPr>
          <p:cNvPr id="8" name="直接箭头连接符 7"/>
          <p:cNvCxnSpPr>
            <a:stCxn id="2" idx="3"/>
            <a:endCxn id="3" idx="1"/>
          </p:cNvCxnSpPr>
          <p:nvPr/>
        </p:nvCxnSpPr>
        <p:spPr>
          <a:xfrm>
            <a:off x="6731000" y="3235960"/>
            <a:ext cx="3423920" cy="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9" name="矩形 8"/>
          <p:cNvSpPr/>
          <p:nvPr/>
        </p:nvSpPr>
        <p:spPr>
          <a:xfrm>
            <a:off x="16088995" y="2934018"/>
            <a:ext cx="2510155" cy="60388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Normalize</a:t>
            </a:r>
          </a:p>
        </p:txBody>
      </p:sp>
      <p:sp>
        <p:nvSpPr>
          <p:cNvPr id="10" name="矩形 9"/>
          <p:cNvSpPr/>
          <p:nvPr/>
        </p:nvSpPr>
        <p:spPr>
          <a:xfrm>
            <a:off x="15593695" y="5504815"/>
            <a:ext cx="3543935" cy="89027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Feature Selection</a:t>
            </a:r>
          </a:p>
        </p:txBody>
      </p:sp>
      <p:sp>
        <p:nvSpPr>
          <p:cNvPr id="13" name="矩形 12"/>
          <p:cNvSpPr/>
          <p:nvPr/>
        </p:nvSpPr>
        <p:spPr>
          <a:xfrm>
            <a:off x="10154920" y="5641023"/>
            <a:ext cx="2510155" cy="60388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Scale</a:t>
            </a:r>
          </a:p>
        </p:txBody>
      </p:sp>
      <p:sp>
        <p:nvSpPr>
          <p:cNvPr id="14" name="矩形 13"/>
          <p:cNvSpPr/>
          <p:nvPr/>
        </p:nvSpPr>
        <p:spPr>
          <a:xfrm>
            <a:off x="3261360" y="5440045"/>
            <a:ext cx="4446905" cy="104330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Linear dimensional reduction</a:t>
            </a:r>
          </a:p>
        </p:txBody>
      </p:sp>
      <p:sp>
        <p:nvSpPr>
          <p:cNvPr id="15" name="矩形 14"/>
          <p:cNvSpPr/>
          <p:nvPr/>
        </p:nvSpPr>
        <p:spPr>
          <a:xfrm>
            <a:off x="3703955" y="8318500"/>
            <a:ext cx="3543935" cy="89027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Cluster cells</a:t>
            </a:r>
          </a:p>
        </p:txBody>
      </p:sp>
      <p:sp>
        <p:nvSpPr>
          <p:cNvPr id="16" name="矩形 15"/>
          <p:cNvSpPr/>
          <p:nvPr/>
        </p:nvSpPr>
        <p:spPr>
          <a:xfrm>
            <a:off x="9600565" y="8181340"/>
            <a:ext cx="4358005" cy="118300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Non-linear dimensional reduction</a:t>
            </a:r>
          </a:p>
        </p:txBody>
      </p:sp>
      <p:cxnSp>
        <p:nvCxnSpPr>
          <p:cNvPr id="17" name="直接箭头连接符 16"/>
          <p:cNvCxnSpPr>
            <a:stCxn id="3" idx="3"/>
            <a:endCxn id="9" idx="1"/>
          </p:cNvCxnSpPr>
          <p:nvPr/>
        </p:nvCxnSpPr>
        <p:spPr>
          <a:xfrm>
            <a:off x="12665075" y="3235960"/>
            <a:ext cx="3423920" cy="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18" name="直接箭头连接符 17"/>
          <p:cNvCxnSpPr>
            <a:stCxn id="9" idx="2"/>
            <a:endCxn id="10" idx="0"/>
          </p:cNvCxnSpPr>
          <p:nvPr/>
        </p:nvCxnSpPr>
        <p:spPr>
          <a:xfrm>
            <a:off x="17344390" y="3538220"/>
            <a:ext cx="21590" cy="196659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19" name="直接箭头连接符 18"/>
          <p:cNvCxnSpPr>
            <a:stCxn id="10" idx="1"/>
            <a:endCxn id="13" idx="3"/>
          </p:cNvCxnSpPr>
          <p:nvPr/>
        </p:nvCxnSpPr>
        <p:spPr>
          <a:xfrm flipH="1" flipV="1">
            <a:off x="12665075" y="5943600"/>
            <a:ext cx="2928620" cy="635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0" name="直接箭头连接符 19"/>
          <p:cNvCxnSpPr>
            <a:stCxn id="13" idx="1"/>
            <a:endCxn id="14" idx="3"/>
          </p:cNvCxnSpPr>
          <p:nvPr/>
        </p:nvCxnSpPr>
        <p:spPr>
          <a:xfrm flipH="1">
            <a:off x="7708265" y="5943600"/>
            <a:ext cx="2446655" cy="1841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1" name="直接箭头连接符 20"/>
          <p:cNvCxnSpPr>
            <a:stCxn id="14" idx="2"/>
            <a:endCxn id="15" idx="0"/>
          </p:cNvCxnSpPr>
          <p:nvPr/>
        </p:nvCxnSpPr>
        <p:spPr>
          <a:xfrm flipH="1">
            <a:off x="5476240" y="6483350"/>
            <a:ext cx="8890" cy="183515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2" name="直接箭头连接符 21"/>
          <p:cNvCxnSpPr>
            <a:stCxn id="15" idx="3"/>
            <a:endCxn id="16" idx="1"/>
          </p:cNvCxnSpPr>
          <p:nvPr/>
        </p:nvCxnSpPr>
        <p:spPr>
          <a:xfrm>
            <a:off x="7247890" y="8763635"/>
            <a:ext cx="2352675" cy="952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24" name="矩形 23"/>
          <p:cNvSpPr/>
          <p:nvPr/>
        </p:nvSpPr>
        <p:spPr>
          <a:xfrm>
            <a:off x="15593695" y="8329295"/>
            <a:ext cx="3543935" cy="89027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Find cluster biomarkers</a:t>
            </a:r>
          </a:p>
        </p:txBody>
      </p:sp>
      <p:cxnSp>
        <p:nvCxnSpPr>
          <p:cNvPr id="26" name="直接箭头连接符 25"/>
          <p:cNvCxnSpPr>
            <a:stCxn id="16" idx="3"/>
            <a:endCxn id="24" idx="1"/>
          </p:cNvCxnSpPr>
          <p:nvPr/>
        </p:nvCxnSpPr>
        <p:spPr>
          <a:xfrm>
            <a:off x="13958570" y="8773160"/>
            <a:ext cx="1635125" cy="127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27" name="矩形 26"/>
          <p:cNvSpPr/>
          <p:nvPr/>
        </p:nvSpPr>
        <p:spPr>
          <a:xfrm>
            <a:off x="15593695" y="10212070"/>
            <a:ext cx="3543935" cy="89027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Annotate</a:t>
            </a:r>
          </a:p>
        </p:txBody>
      </p:sp>
      <p:cxnSp>
        <p:nvCxnSpPr>
          <p:cNvPr id="28" name="直接箭头连接符 27"/>
          <p:cNvCxnSpPr>
            <a:stCxn id="24" idx="2"/>
            <a:endCxn id="27" idx="0"/>
          </p:cNvCxnSpPr>
          <p:nvPr/>
        </p:nvCxnSpPr>
        <p:spPr>
          <a:xfrm>
            <a:off x="17365980" y="9219565"/>
            <a:ext cx="0" cy="99250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 clustering: </a:t>
            </a:r>
            <a:r>
              <a:rPr lang="en-US" altLang="zh-CN" dirty="0">
                <a:sym typeface="+mn-ea"/>
              </a:rPr>
              <a:t>Scanpy s</a:t>
            </a:r>
            <a:r>
              <a:rPr lang="en-US" altLang="zh-CN"/>
              <a:t>tandard pre-processing workflow</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72</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 Tianci Kong</a:t>
            </a:r>
            <a:endParaRPr lang="en-US" dirty="0"/>
          </a:p>
        </p:txBody>
      </p:sp>
      <p:sp>
        <p:nvSpPr>
          <p:cNvPr id="2" name="矩形 1"/>
          <p:cNvSpPr/>
          <p:nvPr/>
        </p:nvSpPr>
        <p:spPr>
          <a:xfrm>
            <a:off x="4373880" y="2886393"/>
            <a:ext cx="2510155" cy="60388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Load Data</a:t>
            </a:r>
          </a:p>
        </p:txBody>
      </p:sp>
      <p:sp>
        <p:nvSpPr>
          <p:cNvPr id="3" name="矩形 2"/>
          <p:cNvSpPr/>
          <p:nvPr/>
        </p:nvSpPr>
        <p:spPr>
          <a:xfrm>
            <a:off x="10307955" y="2886393"/>
            <a:ext cx="2510155" cy="60388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QC </a:t>
            </a:r>
          </a:p>
        </p:txBody>
      </p:sp>
      <p:cxnSp>
        <p:nvCxnSpPr>
          <p:cNvPr id="8" name="直接箭头连接符 7"/>
          <p:cNvCxnSpPr>
            <a:stCxn id="2" idx="3"/>
            <a:endCxn id="3" idx="1"/>
          </p:cNvCxnSpPr>
          <p:nvPr/>
        </p:nvCxnSpPr>
        <p:spPr>
          <a:xfrm>
            <a:off x="6884035" y="3188335"/>
            <a:ext cx="3423920" cy="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9" name="矩形 8"/>
          <p:cNvSpPr/>
          <p:nvPr/>
        </p:nvSpPr>
        <p:spPr>
          <a:xfrm>
            <a:off x="16242030" y="2886393"/>
            <a:ext cx="2510155" cy="60388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Normalize</a:t>
            </a:r>
          </a:p>
        </p:txBody>
      </p:sp>
      <p:sp>
        <p:nvSpPr>
          <p:cNvPr id="10" name="矩形 9"/>
          <p:cNvSpPr/>
          <p:nvPr/>
        </p:nvSpPr>
        <p:spPr>
          <a:xfrm>
            <a:off x="15746730" y="5457190"/>
            <a:ext cx="3543935" cy="89027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Feature Selection</a:t>
            </a:r>
          </a:p>
        </p:txBody>
      </p:sp>
      <p:sp>
        <p:nvSpPr>
          <p:cNvPr id="13" name="矩形 12"/>
          <p:cNvSpPr/>
          <p:nvPr/>
        </p:nvSpPr>
        <p:spPr>
          <a:xfrm>
            <a:off x="10307955" y="5593398"/>
            <a:ext cx="2510155" cy="603885"/>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Scale</a:t>
            </a:r>
          </a:p>
        </p:txBody>
      </p:sp>
      <p:sp>
        <p:nvSpPr>
          <p:cNvPr id="14" name="矩形 13"/>
          <p:cNvSpPr/>
          <p:nvPr/>
        </p:nvSpPr>
        <p:spPr>
          <a:xfrm>
            <a:off x="3856990" y="5457190"/>
            <a:ext cx="3543935" cy="89027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Dimensional reduction</a:t>
            </a:r>
          </a:p>
        </p:txBody>
      </p:sp>
      <p:sp>
        <p:nvSpPr>
          <p:cNvPr id="15" name="矩形 14"/>
          <p:cNvSpPr/>
          <p:nvPr/>
        </p:nvSpPr>
        <p:spPr>
          <a:xfrm>
            <a:off x="3683635" y="8077835"/>
            <a:ext cx="3890645" cy="129032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Compute the neighborhood graph</a:t>
            </a:r>
          </a:p>
        </p:txBody>
      </p:sp>
      <p:sp>
        <p:nvSpPr>
          <p:cNvPr id="16" name="矩形 15"/>
          <p:cNvSpPr/>
          <p:nvPr/>
        </p:nvSpPr>
        <p:spPr>
          <a:xfrm>
            <a:off x="9775825" y="8077835"/>
            <a:ext cx="3850640" cy="129032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z="3000">
                <a:solidFill>
                  <a:srgbClr val="FFFFFF"/>
                </a:solidFill>
                <a:sym typeface="Helvetica"/>
              </a:rPr>
              <a:t>Embed the neighborhood graph</a:t>
            </a:r>
            <a:endParaRPr kumimoji="0" lang="en-US" altLang="zh-CN" sz="3000" b="1" i="0" u="none" strike="noStrike" cap="none" spc="0" normalizeH="0" baseline="0">
              <a:ln>
                <a:noFill/>
              </a:ln>
              <a:solidFill>
                <a:srgbClr val="FFFFFF"/>
              </a:solidFill>
              <a:effectLst/>
              <a:uFillTx/>
              <a:latin typeface="+mn-lt"/>
              <a:ea typeface="+mn-ea"/>
              <a:cs typeface="+mn-cs"/>
              <a:sym typeface="Helvetica"/>
            </a:endParaRPr>
          </a:p>
        </p:txBody>
      </p:sp>
      <p:cxnSp>
        <p:nvCxnSpPr>
          <p:cNvPr id="17" name="直接箭头连接符 16"/>
          <p:cNvCxnSpPr>
            <a:stCxn id="3" idx="3"/>
            <a:endCxn id="9" idx="1"/>
          </p:cNvCxnSpPr>
          <p:nvPr/>
        </p:nvCxnSpPr>
        <p:spPr>
          <a:xfrm>
            <a:off x="12818110" y="3188335"/>
            <a:ext cx="3423920" cy="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18" name="直接箭头连接符 17"/>
          <p:cNvCxnSpPr>
            <a:stCxn id="9" idx="2"/>
            <a:endCxn id="10" idx="0"/>
          </p:cNvCxnSpPr>
          <p:nvPr/>
        </p:nvCxnSpPr>
        <p:spPr>
          <a:xfrm>
            <a:off x="17497425" y="3490595"/>
            <a:ext cx="21590" cy="196659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19" name="直接箭头连接符 18"/>
          <p:cNvCxnSpPr>
            <a:stCxn id="10" idx="1"/>
            <a:endCxn id="13" idx="3"/>
          </p:cNvCxnSpPr>
          <p:nvPr/>
        </p:nvCxnSpPr>
        <p:spPr>
          <a:xfrm flipH="1" flipV="1">
            <a:off x="12818110" y="5895975"/>
            <a:ext cx="2928620" cy="635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0" name="直接箭头连接符 19"/>
          <p:cNvCxnSpPr>
            <a:stCxn id="13" idx="1"/>
            <a:endCxn id="14" idx="3"/>
          </p:cNvCxnSpPr>
          <p:nvPr/>
        </p:nvCxnSpPr>
        <p:spPr>
          <a:xfrm flipH="1">
            <a:off x="7400925" y="5895975"/>
            <a:ext cx="2907030" cy="635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1" name="直接箭头连接符 20"/>
          <p:cNvCxnSpPr>
            <a:stCxn id="14" idx="2"/>
            <a:endCxn id="15" idx="0"/>
          </p:cNvCxnSpPr>
          <p:nvPr/>
        </p:nvCxnSpPr>
        <p:spPr>
          <a:xfrm>
            <a:off x="5629275" y="6347460"/>
            <a:ext cx="0" cy="173037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2" name="直接箭头连接符 21"/>
          <p:cNvCxnSpPr>
            <a:stCxn id="15" idx="3"/>
            <a:endCxn id="16" idx="1"/>
          </p:cNvCxnSpPr>
          <p:nvPr/>
        </p:nvCxnSpPr>
        <p:spPr>
          <a:xfrm>
            <a:off x="7574280" y="8722995"/>
            <a:ext cx="2201545" cy="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4" name="矩形 3"/>
          <p:cNvSpPr/>
          <p:nvPr/>
        </p:nvSpPr>
        <p:spPr>
          <a:xfrm>
            <a:off x="15746730" y="10203180"/>
            <a:ext cx="3850640" cy="129032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z="3000">
                <a:solidFill>
                  <a:srgbClr val="FFFFFF"/>
                </a:solidFill>
                <a:sym typeface="Helvetica"/>
              </a:rPr>
              <a:t>Find marker genes</a:t>
            </a:r>
            <a:endParaRPr kumimoji="0" lang="en-US" altLang="zh-CN" sz="3000" b="1" i="0" u="none" strike="noStrike" cap="none" spc="0" normalizeH="0" baseline="0">
              <a:ln>
                <a:noFill/>
              </a:ln>
              <a:solidFill>
                <a:srgbClr val="FFFFFF"/>
              </a:solidFill>
              <a:effectLst/>
              <a:uFillTx/>
              <a:latin typeface="+mn-lt"/>
              <a:ea typeface="+mn-ea"/>
              <a:cs typeface="+mn-cs"/>
              <a:sym typeface="Helvetica"/>
            </a:endParaRPr>
          </a:p>
        </p:txBody>
      </p:sp>
      <p:sp>
        <p:nvSpPr>
          <p:cNvPr id="27" name="矩形 26"/>
          <p:cNvSpPr/>
          <p:nvPr/>
        </p:nvSpPr>
        <p:spPr>
          <a:xfrm>
            <a:off x="9775825" y="10410825"/>
            <a:ext cx="3543935" cy="89027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Annotate</a:t>
            </a:r>
          </a:p>
        </p:txBody>
      </p:sp>
      <p:cxnSp>
        <p:nvCxnSpPr>
          <p:cNvPr id="7" name="直接箭头连接符 6"/>
          <p:cNvCxnSpPr>
            <a:stCxn id="4" idx="1"/>
            <a:endCxn id="27" idx="3"/>
          </p:cNvCxnSpPr>
          <p:nvPr/>
        </p:nvCxnSpPr>
        <p:spPr>
          <a:xfrm flipH="1">
            <a:off x="13319760" y="10848340"/>
            <a:ext cx="2426970" cy="762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11" name="矩形 10"/>
          <p:cNvSpPr/>
          <p:nvPr/>
        </p:nvSpPr>
        <p:spPr>
          <a:xfrm>
            <a:off x="15746730" y="8091170"/>
            <a:ext cx="3850640" cy="1290320"/>
          </a:xfrm>
          <a:prstGeom prst="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z="3000">
                <a:solidFill>
                  <a:srgbClr val="FFFFFF"/>
                </a:solidFill>
                <a:sym typeface="Helvetica"/>
              </a:rPr>
              <a:t>Cluster the neighborhood graph</a:t>
            </a:r>
            <a:endParaRPr kumimoji="0" lang="en-US" altLang="zh-CN" sz="3000" b="1" i="0" u="none" strike="noStrike" cap="none" spc="0" normalizeH="0" baseline="0">
              <a:ln>
                <a:noFill/>
              </a:ln>
              <a:solidFill>
                <a:srgbClr val="FFFFFF"/>
              </a:solidFill>
              <a:effectLst/>
              <a:uFillTx/>
              <a:latin typeface="+mn-lt"/>
              <a:ea typeface="+mn-ea"/>
              <a:cs typeface="+mn-cs"/>
              <a:sym typeface="Helvetica"/>
            </a:endParaRPr>
          </a:p>
        </p:txBody>
      </p:sp>
      <p:cxnSp>
        <p:nvCxnSpPr>
          <p:cNvPr id="12" name="直接箭头连接符 11"/>
          <p:cNvCxnSpPr>
            <a:stCxn id="16" idx="3"/>
            <a:endCxn id="11" idx="1"/>
          </p:cNvCxnSpPr>
          <p:nvPr/>
        </p:nvCxnSpPr>
        <p:spPr>
          <a:xfrm>
            <a:off x="13626465" y="8722995"/>
            <a:ext cx="2120265" cy="1333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3" name="直接箭头连接符 22"/>
          <p:cNvCxnSpPr>
            <a:stCxn id="11" idx="2"/>
            <a:endCxn id="4" idx="0"/>
          </p:cNvCxnSpPr>
          <p:nvPr/>
        </p:nvCxnSpPr>
        <p:spPr>
          <a:xfrm>
            <a:off x="17672050" y="9381490"/>
            <a:ext cx="0" cy="82169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a:t>
            </a:r>
            <a:r>
              <a:rPr lang="zh-CN" altLang="en-US" sz="4400" dirty="0"/>
              <a:t> </a:t>
            </a:r>
            <a:r>
              <a:rPr lang="en-US" altLang="zh-CN" sz="4400" dirty="0"/>
              <a:t>clustering: Seurat vs </a:t>
            </a:r>
            <a:r>
              <a:rPr lang="en-US" altLang="zh-CN" dirty="0">
                <a:sym typeface="+mn-ea"/>
              </a:rPr>
              <a:t>Scanpy</a:t>
            </a:r>
            <a:endParaRPr lang="en-US" altLang="zh-CN"/>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73</a:t>
            </a:fld>
            <a:endParaRPr dirty="0"/>
          </a:p>
        </p:txBody>
      </p:sp>
      <p:sp>
        <p:nvSpPr>
          <p:cNvPr id="6" name="TextBox 5"/>
          <p:cNvSpPr txBox="1"/>
          <p:nvPr/>
        </p:nvSpPr>
        <p:spPr>
          <a:xfrm>
            <a:off x="16581864" y="1266353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 Tianci Kong</a:t>
            </a:r>
            <a:endParaRPr lang="en-US" dirty="0"/>
          </a:p>
        </p:txBody>
      </p:sp>
      <p:sp>
        <p:nvSpPr>
          <p:cNvPr id="3" name="文本框 2"/>
          <p:cNvSpPr txBox="1"/>
          <p:nvPr/>
        </p:nvSpPr>
        <p:spPr>
          <a:xfrm>
            <a:off x="228600" y="12613005"/>
            <a:ext cx="1092898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n-lt"/>
                <a:ea typeface="+mn-ea"/>
                <a:cs typeface="+mn-cs"/>
                <a:sym typeface="Helvetica"/>
              </a:rPr>
              <a:t>Scanpy guide, by Scanpy development team</a:t>
            </a:r>
          </a:p>
        </p:txBody>
      </p:sp>
      <p:pic>
        <p:nvPicPr>
          <p:cNvPr id="5" name="图片 4"/>
          <p:cNvPicPr>
            <a:picLocks noChangeAspect="1"/>
          </p:cNvPicPr>
          <p:nvPr/>
        </p:nvPicPr>
        <p:blipFill>
          <a:blip r:embed="rId3"/>
          <a:srcRect t="413"/>
          <a:stretch>
            <a:fillRect/>
          </a:stretch>
        </p:blipFill>
        <p:spPr>
          <a:xfrm>
            <a:off x="1465580" y="3072765"/>
            <a:ext cx="11801475" cy="5056505"/>
          </a:xfrm>
          <a:prstGeom prst="rect">
            <a:avLst/>
          </a:prstGeom>
        </p:spPr>
      </p:pic>
      <p:pic>
        <p:nvPicPr>
          <p:cNvPr id="7" name="图片 6"/>
          <p:cNvPicPr>
            <a:picLocks noChangeAspect="1"/>
          </p:cNvPicPr>
          <p:nvPr/>
        </p:nvPicPr>
        <p:blipFill>
          <a:blip r:embed="rId4"/>
          <a:stretch>
            <a:fillRect/>
          </a:stretch>
        </p:blipFill>
        <p:spPr>
          <a:xfrm>
            <a:off x="13849350" y="2837180"/>
            <a:ext cx="6248400" cy="9380220"/>
          </a:xfrm>
          <a:prstGeom prst="rect">
            <a:avLst/>
          </a:prstGeom>
        </p:spPr>
      </p:pic>
      <p:pic>
        <p:nvPicPr>
          <p:cNvPr id="9" name="图片 8"/>
          <p:cNvPicPr>
            <a:picLocks noChangeAspect="1"/>
          </p:cNvPicPr>
          <p:nvPr/>
        </p:nvPicPr>
        <p:blipFill>
          <a:blip r:embed="rId5"/>
          <a:stretch>
            <a:fillRect/>
          </a:stretch>
        </p:blipFill>
        <p:spPr>
          <a:xfrm>
            <a:off x="683895" y="8492490"/>
            <a:ext cx="5113020" cy="3055620"/>
          </a:xfrm>
          <a:prstGeom prst="rect">
            <a:avLst/>
          </a:prstGeom>
        </p:spPr>
      </p:pic>
      <p:pic>
        <p:nvPicPr>
          <p:cNvPr id="10" name="图片 9"/>
          <p:cNvPicPr>
            <a:picLocks noChangeAspect="1"/>
          </p:cNvPicPr>
          <p:nvPr/>
        </p:nvPicPr>
        <p:blipFill>
          <a:blip r:embed="rId6"/>
          <a:stretch>
            <a:fillRect/>
          </a:stretch>
        </p:blipFill>
        <p:spPr>
          <a:xfrm>
            <a:off x="6120765" y="8359140"/>
            <a:ext cx="5036820" cy="3002280"/>
          </a:xfrm>
          <a:prstGeom prst="rect">
            <a:avLst/>
          </a:prstGeom>
        </p:spPr>
      </p:pic>
      <p:pic>
        <p:nvPicPr>
          <p:cNvPr id="14" name="图片 13"/>
          <p:cNvPicPr/>
          <p:nvPr/>
        </p:nvPicPr>
        <p:blipFill>
          <a:blip r:embed="rId7"/>
          <a:stretch>
            <a:fillRect/>
          </a:stretch>
        </p:blipFill>
        <p:spPr>
          <a:xfrm>
            <a:off x="20680680" y="3091815"/>
            <a:ext cx="3703320" cy="3383280"/>
          </a:xfrm>
          <a:prstGeom prst="rect">
            <a:avLst/>
          </a:prstGeom>
        </p:spPr>
      </p:pic>
      <p:pic>
        <p:nvPicPr>
          <p:cNvPr id="16" name="图片 15"/>
          <p:cNvPicPr/>
          <p:nvPr/>
        </p:nvPicPr>
        <p:blipFill>
          <a:blip r:embed="rId8"/>
          <a:stretch>
            <a:fillRect/>
          </a:stretch>
        </p:blipFill>
        <p:spPr>
          <a:xfrm>
            <a:off x="20680045" y="6475095"/>
            <a:ext cx="3703320" cy="3383280"/>
          </a:xfrm>
          <a:prstGeom prst="rect">
            <a:avLst/>
          </a:prstGeom>
        </p:spPr>
      </p:pic>
      <p:sp>
        <p:nvSpPr>
          <p:cNvPr id="17" name="文本框 16"/>
          <p:cNvSpPr txBox="1"/>
          <p:nvPr/>
        </p:nvSpPr>
        <p:spPr>
          <a:xfrm>
            <a:off x="1007110" y="1928495"/>
            <a:ext cx="2318385" cy="8191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z="4400" dirty="0">
                <a:sym typeface="+mn-ea"/>
              </a:rPr>
              <a:t>Seurat </a:t>
            </a:r>
            <a:endParaRPr kumimoji="0" lang="en-US" altLang="zh-CN" sz="4400" b="1" i="0" u="none" strike="noStrike" cap="none" spc="0" normalizeH="0" baseline="0" dirty="0">
              <a:ln>
                <a:noFill/>
              </a:ln>
              <a:solidFill>
                <a:srgbClr val="000000"/>
              </a:solidFill>
              <a:effectLst/>
              <a:uFillTx/>
              <a:latin typeface="+mn-lt"/>
              <a:ea typeface="+mn-ea"/>
              <a:cs typeface="+mn-cs"/>
              <a:sym typeface="+mn-ea"/>
            </a:endParaRPr>
          </a:p>
        </p:txBody>
      </p:sp>
      <p:sp>
        <p:nvSpPr>
          <p:cNvPr id="18" name="文本框 17"/>
          <p:cNvSpPr txBox="1"/>
          <p:nvPr/>
        </p:nvSpPr>
        <p:spPr>
          <a:xfrm>
            <a:off x="13580745" y="1928495"/>
            <a:ext cx="2318385" cy="8191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z="4400" dirty="0">
                <a:sym typeface="+mn-ea"/>
              </a:rPr>
              <a:t>Scanpy</a:t>
            </a:r>
            <a:endParaRPr kumimoji="0" lang="en-US" altLang="zh-CN" sz="4400" b="1" i="0" u="none" strike="noStrike" cap="none" spc="0" normalizeH="0" baseline="0" dirty="0">
              <a:ln>
                <a:noFill/>
              </a:ln>
              <a:solidFill>
                <a:srgbClr val="000000"/>
              </a:solidFill>
              <a:effectLst/>
              <a:uFillTx/>
              <a:latin typeface="+mn-lt"/>
              <a:ea typeface="+mn-ea"/>
              <a:cs typeface="+mn-cs"/>
              <a:sym typeface="+mn-ea"/>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5F84E-B9C0-5742-C6C2-40329E5AC1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021AD63-A0F3-670E-0C96-2528EC26E2E9}"/>
              </a:ext>
            </a:extLst>
          </p:cNvPr>
          <p:cNvSpPr>
            <a:spLocks noGrp="1"/>
          </p:cNvSpPr>
          <p:nvPr>
            <p:ph type="body" idx="1"/>
          </p:nvPr>
        </p:nvSpPr>
        <p:spPr>
          <a:xfrm>
            <a:off x="1250315" y="1827530"/>
            <a:ext cx="6442075" cy="1037590"/>
          </a:xfrm>
        </p:spPr>
        <p:txBody>
          <a:bodyPr>
            <a:normAutofit/>
          </a:bodyPr>
          <a:lstStyle/>
          <a:p>
            <a:pPr marL="0" indent="0">
              <a:buNone/>
            </a:pPr>
            <a:r>
              <a:rPr lang="en-US" sz="3600" b="1" dirty="0"/>
              <a:t>- Clustering</a:t>
            </a:r>
            <a:endParaRPr lang="en-US" altLang="zh-CN" sz="3600" dirty="0"/>
          </a:p>
        </p:txBody>
      </p:sp>
      <p:sp>
        <p:nvSpPr>
          <p:cNvPr id="3" name="Title 2">
            <a:extLst>
              <a:ext uri="{FF2B5EF4-FFF2-40B4-BE49-F238E27FC236}">
                <a16:creationId xmlns:a16="http://schemas.microsoft.com/office/drawing/2014/main" id="{0DFA87F2-BD91-4A20-DB20-F00FACDB04C4}"/>
              </a:ext>
            </a:extLst>
          </p:cNvPr>
          <p:cNvSpPr>
            <a:spLocks noGrp="1"/>
          </p:cNvSpPr>
          <p:nvPr>
            <p:ph type="title"/>
          </p:nvPr>
        </p:nvSpPr>
        <p:spPr/>
        <p:txBody>
          <a:bodyPr/>
          <a:lstStyle/>
          <a:p>
            <a:r>
              <a:rPr lang="en-US" dirty="0">
                <a:sym typeface="+mn-ea"/>
              </a:rPr>
              <a:t>Clustering</a:t>
            </a:r>
            <a:endParaRPr lang="zh-CN" altLang="en-US" sz="4400" dirty="0"/>
          </a:p>
        </p:txBody>
      </p:sp>
      <p:sp>
        <p:nvSpPr>
          <p:cNvPr id="4" name="文本框 3">
            <a:extLst>
              <a:ext uri="{FF2B5EF4-FFF2-40B4-BE49-F238E27FC236}">
                <a16:creationId xmlns:a16="http://schemas.microsoft.com/office/drawing/2014/main" id="{20AD23C4-0212-3B0A-69D3-B74C12C0206A}"/>
              </a:ext>
            </a:extLst>
          </p:cNvPr>
          <p:cNvSpPr txBox="1"/>
          <p:nvPr/>
        </p:nvSpPr>
        <p:spPr>
          <a:xfrm>
            <a:off x="1451610" y="3013075"/>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94578ACA-E031-B793-46DE-6B7092C42AB6}"/>
              </a:ext>
            </a:extLst>
          </p:cNvPr>
          <p:cNvSpPr txBox="1"/>
          <p:nvPr/>
        </p:nvSpPr>
        <p:spPr>
          <a:xfrm>
            <a:off x="1758950" y="4521835"/>
            <a:ext cx="10433050" cy="1806299"/>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scRNA</a:t>
            </a:r>
            <a:r>
              <a:rPr lang="en-US" altLang="zh-CN" sz="2400" dirty="0"/>
              <a:t> cluster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/data/2.scRNA/2.clustering/hg19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/result/2.scRNA/2.clustering/</a:t>
            </a:r>
            <a:r>
              <a:rPr lang="en-US" altLang="zh-CN" sz="2400" dirty="0" err="1"/>
              <a:t>seurat</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-n test --mode </a:t>
            </a:r>
            <a:r>
              <a:rPr lang="en-US" altLang="zh-CN" sz="2400" dirty="0" err="1"/>
              <a:t>seurat</a:t>
            </a:r>
            <a:r>
              <a:rPr lang="en-US" altLang="zh-CN" sz="2400" dirty="0"/>
              <a:t>(</a:t>
            </a:r>
            <a:r>
              <a:rPr lang="en-US" altLang="zh-CN" sz="2400" dirty="0" err="1"/>
              <a:t>scanpy</a:t>
            </a:r>
            <a:r>
              <a:rPr lang="en-US" altLang="zh-CN" sz="2400" dirty="0"/>
              <a:t>)</a:t>
            </a:r>
          </a:p>
        </p:txBody>
      </p:sp>
      <p:sp>
        <p:nvSpPr>
          <p:cNvPr id="8" name="Content Placeholder 2">
            <a:extLst>
              <a:ext uri="{FF2B5EF4-FFF2-40B4-BE49-F238E27FC236}">
                <a16:creationId xmlns:a16="http://schemas.microsoft.com/office/drawing/2014/main" id="{36B29A4D-B764-DC44-DB7A-685DD945097E}"/>
              </a:ext>
            </a:extLst>
          </p:cNvPr>
          <p:cNvSpPr>
            <a:spLocks noGrp="1"/>
          </p:cNvSpPr>
          <p:nvPr/>
        </p:nvSpPr>
        <p:spPr>
          <a:xfrm>
            <a:off x="1758950" y="6328134"/>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1CE5B56E-FFB3-D4C8-F576-6340B897A2A8}"/>
              </a:ext>
            </a:extLst>
          </p:cNvPr>
          <p:cNvSpPr>
            <a:spLocks noGrp="1"/>
          </p:cNvSpPr>
          <p:nvPr/>
        </p:nvSpPr>
        <p:spPr>
          <a:xfrm>
            <a:off x="1758950" y="3698875"/>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7" name="表格 6">
            <a:extLst>
              <a:ext uri="{FF2B5EF4-FFF2-40B4-BE49-F238E27FC236}">
                <a16:creationId xmlns:a16="http://schemas.microsoft.com/office/drawing/2014/main" id="{48D44BE2-947A-516D-C5F5-3D42533C0718}"/>
              </a:ext>
            </a:extLst>
          </p:cNvPr>
          <p:cNvGraphicFramePr>
            <a:graphicFrameLocks noGrp="1"/>
          </p:cNvGraphicFramePr>
          <p:nvPr>
            <p:extLst>
              <p:ext uri="{D42A27DB-BD31-4B8C-83A1-F6EECF244321}">
                <p14:modId xmlns:p14="http://schemas.microsoft.com/office/powerpoint/2010/main" val="1941512049"/>
              </p:ext>
            </p:extLst>
          </p:nvPr>
        </p:nvGraphicFramePr>
        <p:xfrm>
          <a:off x="1594471" y="7151094"/>
          <a:ext cx="11366155" cy="5679519"/>
        </p:xfrm>
        <a:graphic>
          <a:graphicData uri="http://schemas.openxmlformats.org/drawingml/2006/table">
            <a:tbl>
              <a:tblPr>
                <a:tableStyleId>{5940675A-B579-460E-94D1-54222C63F5DA}</a:tableStyleId>
              </a:tblPr>
              <a:tblGrid>
                <a:gridCol w="3023998">
                  <a:extLst>
                    <a:ext uri="{9D8B030D-6E8A-4147-A177-3AD203B41FA5}">
                      <a16:colId xmlns:a16="http://schemas.microsoft.com/office/drawing/2014/main" val="4183115027"/>
                    </a:ext>
                  </a:extLst>
                </a:gridCol>
                <a:gridCol w="7135276">
                  <a:extLst>
                    <a:ext uri="{9D8B030D-6E8A-4147-A177-3AD203B41FA5}">
                      <a16:colId xmlns:a16="http://schemas.microsoft.com/office/drawing/2014/main" val="2201164355"/>
                    </a:ext>
                  </a:extLst>
                </a:gridCol>
                <a:gridCol w="1206881">
                  <a:extLst>
                    <a:ext uri="{9D8B030D-6E8A-4147-A177-3AD203B41FA5}">
                      <a16:colId xmlns:a16="http://schemas.microsoft.com/office/drawing/2014/main" val="756671283"/>
                    </a:ext>
                  </a:extLst>
                </a:gridCol>
              </a:tblGrid>
              <a:tr h="349783">
                <a:tc>
                  <a:txBody>
                    <a:bodyPr/>
                    <a:lstStyle/>
                    <a:p>
                      <a:pPr marL="0" marR="0" algn="ctr">
                        <a:buNone/>
                      </a:pPr>
                      <a:r>
                        <a:rPr lang="zh-CN" altLang="en-US" sz="2000" b="1" kern="100" dirty="0">
                          <a:effectLst/>
                        </a:rPr>
                        <a:t>参数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描述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默认值</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991449365"/>
                  </a:ext>
                </a:extLst>
              </a:tr>
              <a:tr h="572373">
                <a:tc>
                  <a:txBody>
                    <a:bodyPr/>
                    <a:lstStyle/>
                    <a:p>
                      <a:pPr marL="0" marR="0" algn="ctr">
                        <a:buNone/>
                      </a:pPr>
                      <a:r>
                        <a:rPr lang="en-US" sz="2000" b="0" kern="100">
                          <a:effectLst/>
                        </a:rPr>
                        <a:t>-i</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单细胞输入数据</a:t>
                      </a:r>
                      <a:r>
                        <a:rPr lang="en-US" altLang="zh-CN" sz="2000" b="0" kern="100">
                          <a:effectLst/>
                        </a:rPr>
                        <a:t>(10</a:t>
                      </a:r>
                      <a:r>
                        <a:rPr lang="en-US" sz="2000" b="0" kern="100">
                          <a:effectLst/>
                        </a:rPr>
                        <a:t>x</a:t>
                      </a:r>
                      <a:r>
                        <a:rPr lang="zh-CN" altLang="en-US" sz="2000" b="0" kern="100">
                          <a:effectLst/>
                        </a:rPr>
                        <a:t>文件夹</a:t>
                      </a:r>
                      <a:r>
                        <a:rPr lang="en-US" altLang="zh-CN" sz="2000" b="0" kern="100">
                          <a:effectLst/>
                        </a:rPr>
                        <a:t>,</a:t>
                      </a:r>
                      <a:r>
                        <a:rPr lang="en-US" sz="2000" b="0" kern="100">
                          <a:effectLst/>
                        </a:rPr>
                        <a:t>txt/csv/txv.gz,h5,rds/h5ad)</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496416813"/>
                  </a:ext>
                </a:extLst>
              </a:tr>
              <a:tr h="349783">
                <a:tc>
                  <a:txBody>
                    <a:bodyPr/>
                    <a:lstStyle/>
                    <a:p>
                      <a:pPr marL="0" marR="0" algn="ctr">
                        <a:buNone/>
                      </a:pPr>
                      <a:r>
                        <a:rPr lang="en-US" sz="2000" b="0" kern="100">
                          <a:effectLst/>
                        </a:rPr>
                        <a:t>-n</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结果文件夹前缀</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87910295"/>
                  </a:ext>
                </a:extLst>
              </a:tr>
              <a:tr h="349783">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输出结果存放位置</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895996547"/>
                  </a:ext>
                </a:extLst>
              </a:tr>
              <a:tr h="349783">
                <a:tc>
                  <a:txBody>
                    <a:bodyPr/>
                    <a:lstStyle/>
                    <a:p>
                      <a:pPr marL="0" marR="0" algn="ctr">
                        <a:buNone/>
                      </a:pPr>
                      <a:r>
                        <a:rPr lang="en-US" sz="2000" b="0" kern="100">
                          <a:effectLst/>
                        </a:rPr>
                        <a:t>--mode</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fr-FR" sz="2000" b="0" kern="100">
                          <a:effectLst/>
                        </a:rPr>
                        <a:t>分析方式（seurat/scanpy）</a:t>
                      </a:r>
                      <a:endParaRPr lang="fr-FR"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63950176"/>
                  </a:ext>
                </a:extLst>
              </a:tr>
              <a:tr h="349783">
                <a:tc>
                  <a:txBody>
                    <a:bodyPr/>
                    <a:lstStyle/>
                    <a:p>
                      <a:pPr marL="0" marR="0" algn="ctr">
                        <a:buNone/>
                      </a:pPr>
                      <a:r>
                        <a:rPr lang="en-US" sz="2000" b="0" kern="100">
                          <a:effectLst/>
                        </a:rPr>
                        <a:t>--min_cells</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过滤最少细胞阈值</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3</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30066490"/>
                  </a:ext>
                </a:extLst>
              </a:tr>
              <a:tr h="349783">
                <a:tc>
                  <a:txBody>
                    <a:bodyPr/>
                    <a:lstStyle/>
                    <a:p>
                      <a:pPr marL="0" marR="0" algn="ctr">
                        <a:buNone/>
                      </a:pPr>
                      <a:r>
                        <a:rPr lang="en-US" sz="2000" b="0" kern="100">
                          <a:effectLst/>
                        </a:rPr>
                        <a:t>--min_features</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过滤最少基因阈值</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243739720"/>
                  </a:ext>
                </a:extLst>
              </a:tr>
              <a:tr h="572373">
                <a:tc>
                  <a:txBody>
                    <a:bodyPr/>
                    <a:lstStyle/>
                    <a:p>
                      <a:pPr marL="0" marR="0" algn="ctr">
                        <a:buNone/>
                      </a:pPr>
                      <a:r>
                        <a:rPr lang="en-US" sz="2000" b="0" kern="100">
                          <a:effectLst/>
                        </a:rPr>
                        <a:t>--nFeature_RNA_min</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RNA feature</a:t>
                      </a:r>
                      <a:r>
                        <a:rPr lang="zh-CN" altLang="en-US" sz="2000" b="0" kern="100">
                          <a:effectLst/>
                        </a:rPr>
                        <a:t>过滤最小值</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121866866"/>
                  </a:ext>
                </a:extLst>
              </a:tr>
              <a:tr h="572373">
                <a:tc>
                  <a:txBody>
                    <a:bodyPr/>
                    <a:lstStyle/>
                    <a:p>
                      <a:pPr marL="0" marR="0" algn="ctr">
                        <a:buNone/>
                      </a:pPr>
                      <a:r>
                        <a:rPr lang="en-US" sz="2000" b="0" kern="100">
                          <a:effectLst/>
                        </a:rPr>
                        <a:t>--nFeature_RNA_max</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RNA feature</a:t>
                      </a:r>
                      <a:r>
                        <a:rPr lang="zh-CN" altLang="en-US" sz="2000" b="0" kern="100">
                          <a:effectLst/>
                        </a:rPr>
                        <a:t>过滤最大值</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2500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667821112"/>
                  </a:ext>
                </a:extLst>
              </a:tr>
              <a:tr h="349783">
                <a:tc>
                  <a:txBody>
                    <a:bodyPr/>
                    <a:lstStyle/>
                    <a:p>
                      <a:pPr marL="0" marR="0" algn="ctr">
                        <a:buNone/>
                      </a:pPr>
                      <a:r>
                        <a:rPr lang="en-US" sz="2000" b="0" kern="100">
                          <a:effectLst/>
                        </a:rPr>
                        <a:t>--mt_percent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线粒体百分比过滤阈值</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5</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65120915"/>
                  </a:ext>
                </a:extLst>
              </a:tr>
              <a:tr h="349783">
                <a:tc>
                  <a:txBody>
                    <a:bodyPr/>
                    <a:lstStyle/>
                    <a:p>
                      <a:pPr marL="0" marR="0" algn="ctr">
                        <a:buNone/>
                      </a:pPr>
                      <a:r>
                        <a:rPr lang="en-US" sz="2000" b="0" kern="100">
                          <a:effectLst/>
                        </a:rPr>
                        <a:t>--variable_features</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高变基因数选择</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2000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564135757"/>
                  </a:ext>
                </a:extLst>
              </a:tr>
              <a:tr h="349783">
                <a:tc>
                  <a:txBody>
                    <a:bodyPr/>
                    <a:lstStyle/>
                    <a:p>
                      <a:pPr marL="0" marR="0" algn="ctr">
                        <a:buNone/>
                      </a:pPr>
                      <a:r>
                        <a:rPr lang="en-US" sz="2000" b="0" kern="100">
                          <a:effectLst/>
                        </a:rPr>
                        <a:t>--dim_prefer</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维度选择</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30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388525013"/>
                  </a:ext>
                </a:extLst>
              </a:tr>
              <a:tr h="349783">
                <a:tc>
                  <a:txBody>
                    <a:bodyPr/>
                    <a:lstStyle/>
                    <a:p>
                      <a:pPr marL="0" marR="0" algn="ctr">
                        <a:buNone/>
                      </a:pPr>
                      <a:r>
                        <a:rPr lang="en-US" sz="2000" b="0" kern="100">
                          <a:effectLst/>
                        </a:rPr>
                        <a:t>--res</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降维聚类分辨率</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1</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230356748"/>
                  </a:ext>
                </a:extLst>
              </a:tr>
            </a:tbl>
          </a:graphicData>
        </a:graphic>
      </p:graphicFrame>
      <p:pic>
        <p:nvPicPr>
          <p:cNvPr id="10" name="图片 9">
            <a:extLst>
              <a:ext uri="{FF2B5EF4-FFF2-40B4-BE49-F238E27FC236}">
                <a16:creationId xmlns:a16="http://schemas.microsoft.com/office/drawing/2014/main" id="{2202F9E4-64D0-F551-3A5D-5D8A0D001AFC}"/>
              </a:ext>
            </a:extLst>
          </p:cNvPr>
          <p:cNvPicPr>
            <a:picLocks noChangeAspect="1"/>
          </p:cNvPicPr>
          <p:nvPr/>
        </p:nvPicPr>
        <p:blipFill>
          <a:blip r:embed="rId3"/>
          <a:stretch>
            <a:fillRect/>
          </a:stretch>
        </p:blipFill>
        <p:spPr>
          <a:xfrm>
            <a:off x="15417026" y="2071605"/>
            <a:ext cx="3188474" cy="3151670"/>
          </a:xfrm>
          <a:prstGeom prst="rect">
            <a:avLst/>
          </a:prstGeom>
          <a:noFill/>
          <a:ln>
            <a:noFill/>
          </a:ln>
        </p:spPr>
      </p:pic>
      <p:pic>
        <p:nvPicPr>
          <p:cNvPr id="11" name="图片 10">
            <a:extLst>
              <a:ext uri="{FF2B5EF4-FFF2-40B4-BE49-F238E27FC236}">
                <a16:creationId xmlns:a16="http://schemas.microsoft.com/office/drawing/2014/main" id="{5C6642FE-7670-5BE0-446E-D2A84F1C78CC}"/>
              </a:ext>
            </a:extLst>
          </p:cNvPr>
          <p:cNvPicPr>
            <a:picLocks noChangeAspect="1"/>
          </p:cNvPicPr>
          <p:nvPr/>
        </p:nvPicPr>
        <p:blipFill>
          <a:blip r:embed="rId4"/>
          <a:stretch>
            <a:fillRect/>
          </a:stretch>
        </p:blipFill>
        <p:spPr>
          <a:xfrm>
            <a:off x="18947695" y="2071605"/>
            <a:ext cx="3188474" cy="3135495"/>
          </a:xfrm>
          <a:prstGeom prst="rect">
            <a:avLst/>
          </a:prstGeom>
          <a:noFill/>
          <a:ln>
            <a:noFill/>
          </a:ln>
        </p:spPr>
      </p:pic>
      <p:pic>
        <p:nvPicPr>
          <p:cNvPr id="12" name="图片 11">
            <a:extLst>
              <a:ext uri="{FF2B5EF4-FFF2-40B4-BE49-F238E27FC236}">
                <a16:creationId xmlns:a16="http://schemas.microsoft.com/office/drawing/2014/main" id="{51211675-010B-12F4-F81C-4D1AAA159550}"/>
              </a:ext>
            </a:extLst>
          </p:cNvPr>
          <p:cNvPicPr>
            <a:picLocks noChangeAspect="1"/>
          </p:cNvPicPr>
          <p:nvPr/>
        </p:nvPicPr>
        <p:blipFill>
          <a:blip r:embed="rId5"/>
          <a:stretch>
            <a:fillRect/>
          </a:stretch>
        </p:blipFill>
        <p:spPr>
          <a:xfrm>
            <a:off x="15221956" y="5424984"/>
            <a:ext cx="3725739" cy="3659834"/>
          </a:xfrm>
          <a:prstGeom prst="rect">
            <a:avLst/>
          </a:prstGeom>
          <a:noFill/>
          <a:ln>
            <a:noFill/>
          </a:ln>
        </p:spPr>
      </p:pic>
      <p:pic>
        <p:nvPicPr>
          <p:cNvPr id="14" name="图片 13">
            <a:extLst>
              <a:ext uri="{FF2B5EF4-FFF2-40B4-BE49-F238E27FC236}">
                <a16:creationId xmlns:a16="http://schemas.microsoft.com/office/drawing/2014/main" id="{74966F83-AA07-9647-187B-5D80488670CD}"/>
              </a:ext>
            </a:extLst>
          </p:cNvPr>
          <p:cNvPicPr>
            <a:picLocks noChangeAspect="1"/>
          </p:cNvPicPr>
          <p:nvPr/>
        </p:nvPicPr>
        <p:blipFill>
          <a:blip r:embed="rId6"/>
          <a:stretch>
            <a:fillRect/>
          </a:stretch>
        </p:blipFill>
        <p:spPr>
          <a:xfrm>
            <a:off x="18947695" y="5464740"/>
            <a:ext cx="3611592" cy="3596267"/>
          </a:xfrm>
          <a:prstGeom prst="rect">
            <a:avLst/>
          </a:prstGeom>
          <a:noFill/>
          <a:ln>
            <a:noFill/>
          </a:ln>
        </p:spPr>
      </p:pic>
      <p:pic>
        <p:nvPicPr>
          <p:cNvPr id="15" name="图片 14">
            <a:extLst>
              <a:ext uri="{FF2B5EF4-FFF2-40B4-BE49-F238E27FC236}">
                <a16:creationId xmlns:a16="http://schemas.microsoft.com/office/drawing/2014/main" id="{B6D99214-B565-546B-9343-EC68BC652C16}"/>
              </a:ext>
            </a:extLst>
          </p:cNvPr>
          <p:cNvPicPr>
            <a:picLocks noChangeAspect="1"/>
          </p:cNvPicPr>
          <p:nvPr/>
        </p:nvPicPr>
        <p:blipFill>
          <a:blip r:embed="rId7"/>
          <a:stretch>
            <a:fillRect/>
          </a:stretch>
        </p:blipFill>
        <p:spPr>
          <a:xfrm>
            <a:off x="15082808" y="9286527"/>
            <a:ext cx="4480108" cy="3200725"/>
          </a:xfrm>
          <a:prstGeom prst="rect">
            <a:avLst/>
          </a:prstGeom>
          <a:noFill/>
          <a:ln>
            <a:noFill/>
          </a:ln>
        </p:spPr>
      </p:pic>
      <p:pic>
        <p:nvPicPr>
          <p:cNvPr id="16" name="图片 15">
            <a:extLst>
              <a:ext uri="{FF2B5EF4-FFF2-40B4-BE49-F238E27FC236}">
                <a16:creationId xmlns:a16="http://schemas.microsoft.com/office/drawing/2014/main" id="{85EA9A1F-7A0D-C7C2-F946-87744F65540A}"/>
              </a:ext>
            </a:extLst>
          </p:cNvPr>
          <p:cNvPicPr>
            <a:picLocks noChangeAspect="1"/>
          </p:cNvPicPr>
          <p:nvPr/>
        </p:nvPicPr>
        <p:blipFill>
          <a:blip r:embed="rId8"/>
          <a:stretch>
            <a:fillRect/>
          </a:stretch>
        </p:blipFill>
        <p:spPr>
          <a:xfrm>
            <a:off x="19758662" y="9318646"/>
            <a:ext cx="4212656" cy="3025753"/>
          </a:xfrm>
          <a:prstGeom prst="rect">
            <a:avLst/>
          </a:prstGeom>
          <a:noFill/>
          <a:ln>
            <a:noFill/>
          </a:ln>
        </p:spPr>
      </p:pic>
    </p:spTree>
    <p:extLst>
      <p:ext uri="{BB962C8B-B14F-4D97-AF65-F5344CB8AC3E}">
        <p14:creationId xmlns:p14="http://schemas.microsoft.com/office/powerpoint/2010/main" val="3770875331"/>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a:t>
            </a:r>
            <a:r>
              <a:rPr lang="zh-CN" altLang="en-US" sz="4400" dirty="0"/>
              <a:t> </a:t>
            </a:r>
            <a:r>
              <a:rPr lang="en-US" altLang="zh-CN" sz="4400" dirty="0"/>
              <a:t>type</a:t>
            </a:r>
            <a:r>
              <a:rPr lang="zh-CN" altLang="en-US" sz="4400" dirty="0"/>
              <a:t> </a:t>
            </a:r>
            <a:r>
              <a:rPr lang="en-US" altLang="zh-CN" sz="4400" dirty="0"/>
              <a:t>annotation</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75</a:t>
            </a:fld>
            <a:endParaRPr dirty="0"/>
          </a:p>
        </p:txBody>
      </p:sp>
      <p:sp>
        <p:nvSpPr>
          <p:cNvPr id="2" name="Experiment Overview…"/>
          <p:cNvSpPr txBox="1">
            <a:spLocks noGrp="1"/>
          </p:cNvSpPr>
          <p:nvPr>
            <p:ph type="body" idx="1"/>
          </p:nvPr>
        </p:nvSpPr>
        <p:spPr>
          <a:xfrm>
            <a:off x="2032000" y="2472690"/>
            <a:ext cx="20320000" cy="6822440"/>
          </a:xfrm>
          <a:prstGeom prst="rect">
            <a:avLst/>
          </a:prstGeom>
        </p:spPr>
        <p:txBody>
          <a:bodyPr>
            <a:normAutofit/>
          </a:bodyPr>
          <a:lstStyle/>
          <a:p>
            <a:r>
              <a:rPr lang="zh-CN" altLang="en-US" dirty="0"/>
              <a:t> </a:t>
            </a:r>
            <a:r>
              <a:rPr lang="en-US" altLang="zh-CN" dirty="0"/>
              <a:t>Manual</a:t>
            </a:r>
          </a:p>
          <a:p>
            <a:pPr lvl="1"/>
            <a:r>
              <a:rPr lang="en-US" altLang="zh-CN" dirty="0">
                <a:sym typeface="+mn-ea"/>
              </a:rPr>
              <a:t>Expression</a:t>
            </a:r>
            <a:r>
              <a:rPr lang="zh-CN" altLang="en-US" dirty="0">
                <a:sym typeface="+mn-ea"/>
              </a:rPr>
              <a:t> </a:t>
            </a:r>
            <a:r>
              <a:rPr lang="en-US" altLang="zh-CN" dirty="0">
                <a:sym typeface="+mn-ea"/>
              </a:rPr>
              <a:t>pattern</a:t>
            </a:r>
            <a:r>
              <a:rPr lang="zh-CN" altLang="en-US" dirty="0">
                <a:sym typeface="+mn-ea"/>
              </a:rPr>
              <a:t> </a:t>
            </a:r>
            <a:r>
              <a:rPr lang="en-US" altLang="zh-CN" dirty="0">
                <a:sym typeface="+mn-ea"/>
              </a:rPr>
              <a:t>of</a:t>
            </a:r>
            <a:r>
              <a:rPr lang="zh-CN" altLang="en-US" dirty="0">
                <a:sym typeface="+mn-ea"/>
              </a:rPr>
              <a:t> </a:t>
            </a:r>
            <a:r>
              <a:rPr lang="en-US" altLang="zh-CN" dirty="0">
                <a:sym typeface="+mn-ea"/>
              </a:rPr>
              <a:t>given</a:t>
            </a:r>
            <a:r>
              <a:rPr lang="zh-CN" altLang="en-US" dirty="0">
                <a:sym typeface="+mn-ea"/>
              </a:rPr>
              <a:t> </a:t>
            </a:r>
            <a:r>
              <a:rPr lang="en-US" altLang="zh-CN" dirty="0">
                <a:sym typeface="+mn-ea"/>
              </a:rPr>
              <a:t>genes</a:t>
            </a:r>
          </a:p>
          <a:p>
            <a:pPr lvl="1"/>
            <a:r>
              <a:rPr lang="en-US" altLang="zh-CN" dirty="0">
                <a:sym typeface="+mn-ea"/>
              </a:rPr>
              <a:t>Annotation</a:t>
            </a:r>
            <a:endParaRPr lang="en-US" altLang="zh-CN" dirty="0"/>
          </a:p>
          <a:p>
            <a:r>
              <a:rPr lang="zh-CN" altLang="en-US" dirty="0"/>
              <a:t> </a:t>
            </a:r>
            <a:r>
              <a:rPr lang="en-US" altLang="zh-CN" dirty="0"/>
              <a:t>Automated</a:t>
            </a:r>
            <a:endParaRPr lang="en-US" dirty="0"/>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a:t>
            </a:r>
            <a:r>
              <a:rPr lang="zh-CN" altLang="en-US" sz="4400" dirty="0"/>
              <a:t> </a:t>
            </a:r>
            <a:r>
              <a:rPr lang="en-US" altLang="zh-CN" sz="4400" dirty="0"/>
              <a:t>type</a:t>
            </a:r>
            <a:r>
              <a:rPr lang="zh-CN" altLang="en-US" sz="4400" dirty="0"/>
              <a:t> </a:t>
            </a:r>
            <a:r>
              <a:rPr lang="en-US" altLang="zh-CN" sz="4400" dirty="0"/>
              <a:t>annotation</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76</a:t>
            </a:fld>
            <a:endParaRPr dirty="0"/>
          </a:p>
        </p:txBody>
      </p:sp>
      <p:sp>
        <p:nvSpPr>
          <p:cNvPr id="2" name="Experiment Overview…"/>
          <p:cNvSpPr txBox="1">
            <a:spLocks noGrp="1"/>
          </p:cNvSpPr>
          <p:nvPr>
            <p:ph type="body" idx="1"/>
          </p:nvPr>
        </p:nvSpPr>
        <p:spPr>
          <a:xfrm>
            <a:off x="2032000" y="2472690"/>
            <a:ext cx="20320000" cy="1716405"/>
          </a:xfrm>
          <a:prstGeom prst="rect">
            <a:avLst/>
          </a:prstGeom>
        </p:spPr>
        <p:txBody>
          <a:bodyPr>
            <a:normAutofit/>
          </a:bodyPr>
          <a:lstStyle/>
          <a:p>
            <a:r>
              <a:rPr lang="zh-CN" altLang="en-US" dirty="0"/>
              <a:t> </a:t>
            </a:r>
            <a:r>
              <a:rPr lang="en-US" altLang="zh-CN" dirty="0">
                <a:sym typeface="+mn-ea"/>
              </a:rPr>
              <a:t>Expression</a:t>
            </a:r>
            <a:r>
              <a:rPr lang="zh-CN" altLang="en-US" dirty="0">
                <a:sym typeface="+mn-ea"/>
              </a:rPr>
              <a:t> </a:t>
            </a:r>
            <a:r>
              <a:rPr lang="en-US" altLang="zh-CN" dirty="0">
                <a:sym typeface="+mn-ea"/>
              </a:rPr>
              <a:t>pattern</a:t>
            </a:r>
            <a:r>
              <a:rPr lang="zh-CN" altLang="en-US" dirty="0">
                <a:sym typeface="+mn-ea"/>
              </a:rPr>
              <a:t> </a:t>
            </a:r>
            <a:r>
              <a:rPr lang="en-US" altLang="zh-CN" dirty="0">
                <a:sym typeface="+mn-ea"/>
              </a:rPr>
              <a:t>of</a:t>
            </a:r>
            <a:r>
              <a:rPr lang="zh-CN" altLang="en-US" dirty="0">
                <a:sym typeface="+mn-ea"/>
              </a:rPr>
              <a:t> </a:t>
            </a:r>
            <a:r>
              <a:rPr lang="en-US" altLang="zh-CN" dirty="0">
                <a:sym typeface="+mn-ea"/>
              </a:rPr>
              <a:t>given</a:t>
            </a:r>
            <a:r>
              <a:rPr lang="zh-CN" altLang="en-US" dirty="0">
                <a:sym typeface="+mn-ea"/>
              </a:rPr>
              <a:t> </a:t>
            </a:r>
            <a:r>
              <a:rPr lang="en-US" altLang="zh-CN" dirty="0">
                <a:sym typeface="+mn-ea"/>
              </a:rPr>
              <a:t>genes</a:t>
            </a:r>
            <a:r>
              <a:rPr lang="zh-CN" altLang="en-US" dirty="0">
                <a:sym typeface="+mn-ea"/>
              </a:rPr>
              <a:t>（</a:t>
            </a:r>
            <a:r>
              <a:rPr lang="en-US" altLang="zh-CN" dirty="0">
                <a:sym typeface="+mn-ea"/>
              </a:rPr>
              <a:t>Manual</a:t>
            </a:r>
            <a:r>
              <a:rPr lang="zh-CN" altLang="en-US" dirty="0">
                <a:sym typeface="+mn-ea"/>
              </a:rPr>
              <a:t>）</a:t>
            </a:r>
          </a:p>
        </p:txBody>
      </p:sp>
      <p:sp>
        <p:nvSpPr>
          <p:cNvPr id="5" name="RunRNAseq /datapath \…"/>
          <p:cNvSpPr txBox="1"/>
          <p:nvPr/>
        </p:nvSpPr>
        <p:spPr>
          <a:xfrm>
            <a:off x="3472815" y="6918325"/>
            <a:ext cx="16979265" cy="44094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a:solidFill>
                  <a:schemeClr val="bg1"/>
                </a:solidFill>
                <a:latin typeface="Times New Roman" panose="02020603050405020304" charset="0"/>
                <a:cs typeface="Times New Roman" panose="02020603050405020304" charset="0"/>
              </a:rPr>
              <a:t>#</a:t>
            </a:r>
            <a:r>
              <a:rPr lang="zh-CN" altLang="en-US" sz="2400" dirty="0">
                <a:solidFill>
                  <a:schemeClr val="bg1"/>
                </a:solidFill>
                <a:latin typeface="Times New Roman" panose="02020603050405020304" charset="0"/>
                <a:cs typeface="Times New Roman" panose="02020603050405020304" charset="0"/>
              </a:rPr>
              <a:t> </a:t>
            </a:r>
            <a:r>
              <a:rPr lang="en-US" altLang="zh-CN" sz="2400" dirty="0">
                <a:solidFill>
                  <a:schemeClr val="bg1"/>
                </a:solidFill>
                <a:latin typeface="Times New Roman" panose="02020603050405020304" charset="0"/>
                <a:cs typeface="Times New Roman" panose="02020603050405020304" charset="0"/>
              </a:rPr>
              <a:t>R</a:t>
            </a:r>
          </a:p>
          <a:p>
            <a:pPr algn="l" defTabSz="584200">
              <a:defRPr sz="1800" b="0">
                <a:solidFill>
                  <a:srgbClr val="FFFFFF"/>
                </a:solidFill>
                <a:latin typeface="Monaco"/>
                <a:ea typeface="Monaco"/>
                <a:cs typeface="Monaco"/>
                <a:sym typeface="Monaco"/>
              </a:defRPr>
            </a:pPr>
            <a:endParaRPr lang="en-US" sz="2400" dirty="0">
              <a:solidFill>
                <a:schemeClr val="bg1"/>
              </a:solidFill>
              <a:latin typeface="Times New Roman" panose="02020603050405020304" charset="0"/>
              <a:cs typeface="Times New Roman" panose="02020603050405020304" charset="0"/>
            </a:endParaRPr>
          </a:p>
          <a:p>
            <a:pPr marL="0" marR="0" indent="0" algn="l" defTabSz="821690" rtl="0" fontAlgn="auto" latinLnBrk="0" hangingPunct="0">
              <a:lnSpc>
                <a:spcPct val="100000"/>
              </a:lnSpc>
              <a:spcBef>
                <a:spcPts val="0"/>
              </a:spcBef>
              <a:spcAft>
                <a:spcPts val="0"/>
              </a:spcAft>
              <a:buClrTx/>
              <a:buSzTx/>
              <a:buFontTx/>
              <a:buNone/>
            </a:pPr>
            <a:r>
              <a:rPr lang="zh-CN" altLang="en-US" sz="2400" b="1">
                <a:solidFill>
                  <a:schemeClr val="bg1"/>
                </a:solidFill>
                <a:latin typeface="Times New Roman" panose="02020603050405020304" charset="0"/>
                <a:ea typeface="+mn-ea"/>
                <a:cs typeface="Times New Roman" panose="02020603050405020304" charset="0"/>
                <a:sym typeface="Helvetica"/>
              </a:rPr>
              <a:t>markers &lt;- c('Gata6', </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'Gata4',</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 'Sox17',</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'Sox7',</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'Snai1',</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'S100g',</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'H19',</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"Col4a1",</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"Col4a2",</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"Lama1",</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"Pth1r",</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"Sparc",</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"Cited1",</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"Lamb1",</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"Lamc1",</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'Serpinh1',</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'Rbp4',</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'Ttr',</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'Srgn',</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'Plod2',</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'Aqp8',</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'Tfpi',</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'S100a1',</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'Dab2',</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'Cdkn1c') #PaE</a:t>
            </a:r>
            <a:endParaRPr kumimoji="0" lang="zh-CN" altLang="en-US" sz="2400" b="1" i="0" u="none" strike="noStrike" cap="none" spc="0" normalizeH="0" baseline="0">
              <a:ln>
                <a:noFill/>
              </a:ln>
              <a:solidFill>
                <a:schemeClr val="bg1"/>
              </a:solidFill>
              <a:effectLst/>
              <a:uFillTx/>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sz="2400" b="1" i="0" u="none" strike="noStrike" cap="none" spc="0" normalizeH="0" baseline="0">
              <a:ln>
                <a:noFill/>
              </a:ln>
              <a:solidFill>
                <a:schemeClr val="bg1"/>
              </a:solidFill>
              <a:effectLst/>
              <a:uFillTx/>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zh-CN" altLang="en-US" sz="2400" b="1">
                <a:solidFill>
                  <a:schemeClr val="bg1"/>
                </a:solidFill>
                <a:latin typeface="Times New Roman" panose="02020603050405020304" charset="0"/>
                <a:ea typeface="+mn-ea"/>
                <a:cs typeface="Times New Roman" panose="02020603050405020304" charset="0"/>
                <a:sym typeface="Helvetica"/>
              </a:rPr>
              <a:t>p &lt;- FeaturePlot(</a:t>
            </a:r>
            <a:r>
              <a:rPr lang="en-US" altLang="zh-CN" sz="2400" b="1">
                <a:solidFill>
                  <a:schemeClr val="bg1"/>
                </a:solidFill>
                <a:latin typeface="Times New Roman" panose="02020603050405020304" charset="0"/>
                <a:ea typeface="+mn-ea"/>
                <a:cs typeface="Times New Roman" panose="02020603050405020304" charset="0"/>
                <a:sym typeface="Helvetica"/>
              </a:rPr>
              <a:t>seurat</a:t>
            </a:r>
            <a:r>
              <a:rPr lang="zh-CN" altLang="en-US" sz="2400" b="1">
                <a:solidFill>
                  <a:schemeClr val="bg1"/>
                </a:solidFill>
                <a:latin typeface="Times New Roman" panose="02020603050405020304" charset="0"/>
                <a:ea typeface="+mn-ea"/>
                <a:cs typeface="Times New Roman" panose="02020603050405020304" charset="0"/>
                <a:sym typeface="Helvetica"/>
              </a:rPr>
              <a:t>_obj</a:t>
            </a:r>
            <a:r>
              <a:rPr lang="en-US" altLang="zh-CN" sz="2400" b="1">
                <a:solidFill>
                  <a:schemeClr val="bg1"/>
                </a:solidFill>
                <a:latin typeface="Times New Roman" panose="02020603050405020304" charset="0"/>
                <a:ea typeface="+mn-ea"/>
                <a:cs typeface="Times New Roman" panose="02020603050405020304" charset="0"/>
                <a:sym typeface="Helvetica"/>
              </a:rPr>
              <a:t>ect</a:t>
            </a:r>
            <a:r>
              <a:rPr lang="zh-CN" altLang="en-US" sz="2400" b="1">
                <a:solidFill>
                  <a:schemeClr val="bg1"/>
                </a:solidFill>
                <a:latin typeface="Times New Roman" panose="02020603050405020304" charset="0"/>
                <a:ea typeface="+mn-ea"/>
                <a:cs typeface="Times New Roman" panose="02020603050405020304" charset="0"/>
                <a:sym typeface="Helvetica"/>
              </a:rPr>
              <a:t>,</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features = markers,</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ncol = 3)</a:t>
            </a:r>
            <a:endParaRPr kumimoji="0" lang="zh-CN" altLang="en-US" sz="2400" b="1" i="0" u="none" strike="noStrike" cap="none" spc="0" normalizeH="0" baseline="0">
              <a:ln>
                <a:noFill/>
              </a:ln>
              <a:solidFill>
                <a:schemeClr val="bg1"/>
              </a:solidFill>
              <a:effectLst/>
              <a:uFillTx/>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zh-CN" altLang="en-US" sz="2400" b="1">
                <a:solidFill>
                  <a:schemeClr val="bg1"/>
                </a:solidFill>
                <a:latin typeface="Times New Roman" panose="02020603050405020304" charset="0"/>
                <a:ea typeface="+mn-ea"/>
                <a:cs typeface="Times New Roman" panose="02020603050405020304" charset="0"/>
                <a:sym typeface="Helvetica"/>
              </a:rPr>
              <a:t>ggsave("~/</a:t>
            </a:r>
            <a:r>
              <a:rPr lang="en-US" altLang="zh-CN" sz="2400" b="1">
                <a:solidFill>
                  <a:schemeClr val="bg1"/>
                </a:solidFill>
                <a:latin typeface="Times New Roman" panose="02020603050405020304" charset="0"/>
                <a:ea typeface="+mn-ea"/>
                <a:cs typeface="Times New Roman" panose="02020603050405020304" charset="0"/>
                <a:sym typeface="Helvetica"/>
              </a:rPr>
              <a:t>home</a:t>
            </a:r>
            <a:r>
              <a:rPr lang="zh-CN" altLang="en-US" sz="2400" b="1">
                <a:solidFill>
                  <a:schemeClr val="bg1"/>
                </a:solidFill>
                <a:latin typeface="Times New Roman" panose="02020603050405020304" charset="0"/>
                <a:ea typeface="+mn-ea"/>
                <a:cs typeface="Times New Roman" panose="02020603050405020304" charset="0"/>
                <a:sym typeface="Helvetica"/>
              </a:rPr>
              <a:t>/</a:t>
            </a:r>
            <a:r>
              <a:rPr lang="en-US" altLang="zh-CN" sz="2400" b="1">
                <a:solidFill>
                  <a:schemeClr val="bg1"/>
                </a:solidFill>
                <a:latin typeface="Times New Roman" panose="02020603050405020304" charset="0"/>
                <a:ea typeface="+mn-ea"/>
                <a:cs typeface="Times New Roman" panose="02020603050405020304" charset="0"/>
                <a:sym typeface="Helvetica"/>
              </a:rPr>
              <a:t>path</a:t>
            </a:r>
            <a:r>
              <a:rPr lang="zh-CN" altLang="en-US" sz="2400" b="1">
                <a:solidFill>
                  <a:schemeClr val="bg1"/>
                </a:solidFill>
                <a:latin typeface="Times New Roman" panose="02020603050405020304" charset="0"/>
                <a:ea typeface="+mn-ea"/>
                <a:cs typeface="Times New Roman" panose="02020603050405020304" charset="0"/>
                <a:sym typeface="Helvetica"/>
              </a:rPr>
              <a:t>/PaE-marker_gene_distribution.pdf",</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p,</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width = length(markers)*1.5+2,</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height = length(markers)*2+2,</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limitsize = FALSE)</a:t>
            </a:r>
            <a:endParaRPr kumimoji="0" lang="zh-CN" altLang="en-US" sz="2400" b="1" i="0" u="none" strike="noStrike" cap="none" spc="0" normalizeH="0" baseline="0">
              <a:ln>
                <a:noFill/>
              </a:ln>
              <a:solidFill>
                <a:schemeClr val="bg1"/>
              </a:solidFill>
              <a:effectLst/>
              <a:uFillTx/>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sz="2400" b="1" i="0" u="none" strike="noStrike" cap="none" spc="0" normalizeH="0" baseline="0">
              <a:ln>
                <a:noFill/>
              </a:ln>
              <a:solidFill>
                <a:schemeClr val="bg1"/>
              </a:solidFill>
              <a:effectLst/>
              <a:uFillTx/>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zh-CN" altLang="en-US" sz="2400" b="1">
                <a:solidFill>
                  <a:schemeClr val="bg1"/>
                </a:solidFill>
                <a:latin typeface="Times New Roman" panose="02020603050405020304" charset="0"/>
                <a:ea typeface="+mn-ea"/>
                <a:cs typeface="Times New Roman" panose="02020603050405020304" charset="0"/>
                <a:sym typeface="Helvetica"/>
              </a:rPr>
              <a:t>p &lt;- DotPlot(</a:t>
            </a:r>
            <a:r>
              <a:rPr lang="en-US" altLang="zh-CN" sz="2400">
                <a:solidFill>
                  <a:schemeClr val="bg1"/>
                </a:solidFill>
                <a:latin typeface="Times New Roman" panose="02020603050405020304" charset="0"/>
                <a:cs typeface="Times New Roman" panose="02020603050405020304" charset="0"/>
                <a:sym typeface="Helvetica"/>
              </a:rPr>
              <a:t>seurat</a:t>
            </a:r>
            <a:r>
              <a:rPr lang="zh-CN" altLang="en-US" sz="2400" b="1">
                <a:solidFill>
                  <a:schemeClr val="bg1"/>
                </a:solidFill>
                <a:latin typeface="Times New Roman" panose="02020603050405020304" charset="0"/>
                <a:ea typeface="+mn-ea"/>
                <a:cs typeface="Times New Roman" panose="02020603050405020304" charset="0"/>
                <a:sym typeface="Helvetica"/>
              </a:rPr>
              <a:t>_</a:t>
            </a:r>
            <a:r>
              <a:rPr lang="zh-CN" altLang="en-US" sz="2400">
                <a:solidFill>
                  <a:schemeClr val="bg1"/>
                </a:solidFill>
                <a:latin typeface="Times New Roman" panose="02020603050405020304" charset="0"/>
                <a:cs typeface="Times New Roman" panose="02020603050405020304" charset="0"/>
                <a:sym typeface="Helvetica"/>
              </a:rPr>
              <a:t>obj</a:t>
            </a:r>
            <a:r>
              <a:rPr lang="en-US" altLang="zh-CN" sz="2400">
                <a:solidFill>
                  <a:schemeClr val="bg1"/>
                </a:solidFill>
                <a:latin typeface="Times New Roman" panose="02020603050405020304" charset="0"/>
                <a:cs typeface="Times New Roman" panose="02020603050405020304" charset="0"/>
                <a:sym typeface="Helvetica"/>
              </a:rPr>
              <a:t>ect</a:t>
            </a:r>
            <a:r>
              <a:rPr lang="zh-CN" altLang="en-US" sz="2400" b="1">
                <a:solidFill>
                  <a:schemeClr val="bg1"/>
                </a:solidFill>
                <a:latin typeface="Times New Roman" panose="02020603050405020304" charset="0"/>
                <a:ea typeface="+mn-ea"/>
                <a:cs typeface="Times New Roman" panose="02020603050405020304" charset="0"/>
                <a:sym typeface="Helvetica"/>
              </a:rPr>
              <a:t>,</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features = markers) + RotatedAxis()</a:t>
            </a:r>
            <a:endParaRPr kumimoji="0" lang="zh-CN" altLang="en-US" sz="2400" b="1" i="0" u="none" strike="noStrike" cap="none" spc="0" normalizeH="0" baseline="0">
              <a:ln>
                <a:noFill/>
              </a:ln>
              <a:solidFill>
                <a:schemeClr val="bg1"/>
              </a:solidFill>
              <a:effectLst/>
              <a:uFillTx/>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zh-CN" altLang="en-US" sz="2400" b="1">
                <a:solidFill>
                  <a:schemeClr val="bg1"/>
                </a:solidFill>
                <a:latin typeface="Times New Roman" panose="02020603050405020304" charset="0"/>
                <a:ea typeface="+mn-ea"/>
                <a:cs typeface="Times New Roman" panose="02020603050405020304" charset="0"/>
                <a:sym typeface="Helvetica"/>
              </a:rPr>
              <a:t>ggsave("</a:t>
            </a:r>
            <a:r>
              <a:rPr lang="zh-CN" altLang="en-US" sz="2400">
                <a:solidFill>
                  <a:schemeClr val="bg1"/>
                </a:solidFill>
                <a:latin typeface="Times New Roman" panose="02020603050405020304" charset="0"/>
                <a:cs typeface="Times New Roman" panose="02020603050405020304" charset="0"/>
                <a:sym typeface="Helvetica"/>
              </a:rPr>
              <a:t>~/</a:t>
            </a:r>
            <a:r>
              <a:rPr lang="en-US" altLang="zh-CN" sz="2400">
                <a:solidFill>
                  <a:schemeClr val="bg1"/>
                </a:solidFill>
                <a:latin typeface="Times New Roman" panose="02020603050405020304" charset="0"/>
                <a:cs typeface="Times New Roman" panose="02020603050405020304" charset="0"/>
                <a:sym typeface="Helvetica"/>
              </a:rPr>
              <a:t>home</a:t>
            </a:r>
            <a:r>
              <a:rPr lang="zh-CN" altLang="en-US" sz="2400">
                <a:solidFill>
                  <a:schemeClr val="bg1"/>
                </a:solidFill>
                <a:latin typeface="Times New Roman" panose="02020603050405020304" charset="0"/>
                <a:cs typeface="Times New Roman" panose="02020603050405020304" charset="0"/>
                <a:sym typeface="Helvetica"/>
              </a:rPr>
              <a:t>/</a:t>
            </a:r>
            <a:r>
              <a:rPr lang="en-US" altLang="zh-CN" sz="2400">
                <a:solidFill>
                  <a:schemeClr val="bg1"/>
                </a:solidFill>
                <a:latin typeface="Times New Roman" panose="02020603050405020304" charset="0"/>
                <a:cs typeface="Times New Roman" panose="02020603050405020304" charset="0"/>
                <a:sym typeface="Helvetica"/>
              </a:rPr>
              <a:t>path</a:t>
            </a:r>
            <a:r>
              <a:rPr lang="zh-CN" altLang="en-US" sz="2400" b="1">
                <a:solidFill>
                  <a:schemeClr val="bg1"/>
                </a:solidFill>
                <a:latin typeface="Times New Roman" panose="02020603050405020304" charset="0"/>
                <a:ea typeface="+mn-ea"/>
                <a:cs typeface="Times New Roman" panose="02020603050405020304" charset="0"/>
                <a:sym typeface="Helvetica"/>
              </a:rPr>
              <a:t>/PaE-marker_gene_dot.pdf",</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p,</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width = 14,</a:t>
            </a:r>
            <a:r>
              <a:rPr lang="en-US" altLang="zh-CN" sz="2400" b="1">
                <a:solidFill>
                  <a:schemeClr val="bg1"/>
                </a:solidFill>
                <a:latin typeface="Times New Roman" panose="02020603050405020304" charset="0"/>
                <a:ea typeface="+mn-ea"/>
                <a:cs typeface="Times New Roman" panose="02020603050405020304" charset="0"/>
                <a:sym typeface="Helvetica"/>
              </a:rPr>
              <a:t> </a:t>
            </a:r>
            <a:r>
              <a:rPr lang="zh-CN" altLang="en-US" sz="2400" b="1">
                <a:solidFill>
                  <a:schemeClr val="bg1"/>
                </a:solidFill>
                <a:latin typeface="Times New Roman" panose="02020603050405020304" charset="0"/>
                <a:ea typeface="+mn-ea"/>
                <a:cs typeface="Times New Roman" panose="02020603050405020304" charset="0"/>
                <a:sym typeface="Helvetica"/>
              </a:rPr>
              <a:t>height = 6)</a:t>
            </a:r>
            <a:endParaRPr kumimoji="0" lang="zh-CN" altLang="en-US" sz="2400" b="1" i="0" u="none" strike="noStrike" cap="none" spc="0" normalizeH="0" baseline="0">
              <a:ln>
                <a:noFill/>
              </a:ln>
              <a:solidFill>
                <a:schemeClr val="bg1"/>
              </a:solidFill>
              <a:effectLst/>
              <a:uFillTx/>
              <a:latin typeface="Times New Roman" panose="02020603050405020304" charset="0"/>
              <a:ea typeface="+mn-ea"/>
              <a:cs typeface="Times New Roman" panose="02020603050405020304" charset="0"/>
              <a:sym typeface="Helvetica"/>
            </a:endParaRPr>
          </a:p>
          <a:p>
            <a:pPr algn="l" defTabSz="584200">
              <a:defRPr sz="1800" b="0">
                <a:solidFill>
                  <a:srgbClr val="FFFFFF"/>
                </a:solidFill>
                <a:latin typeface="Monaco"/>
                <a:ea typeface="Monaco"/>
                <a:cs typeface="Monaco"/>
                <a:sym typeface="Monaco"/>
              </a:defRPr>
            </a:pPr>
            <a:endParaRPr kumimoji="0" lang="zh-CN" altLang="en-US" sz="2400" b="1" i="0" u="none" strike="noStrike" cap="none" spc="0" normalizeH="0" baseline="0">
              <a:ln>
                <a:noFill/>
              </a:ln>
              <a:solidFill>
                <a:schemeClr val="bg1"/>
              </a:solidFill>
              <a:effectLst/>
              <a:uFillTx/>
              <a:latin typeface="Times New Roman" panose="02020603050405020304" charset="0"/>
              <a:ea typeface="+mn-ea"/>
              <a:cs typeface="Times New Roman" panose="02020603050405020304" charset="0"/>
              <a:sym typeface="Helvetica"/>
            </a:endParaRPr>
          </a:p>
        </p:txBody>
      </p:sp>
      <p:sp>
        <p:nvSpPr>
          <p:cNvPr id="8" name="文本框 7"/>
          <p:cNvSpPr txBox="1"/>
          <p:nvPr/>
        </p:nvSpPr>
        <p:spPr>
          <a:xfrm>
            <a:off x="3448685" y="4092575"/>
            <a:ext cx="13839825" cy="16192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sz="3200" b="0" i="0" u="none" strike="noStrike" cap="none" spc="0" normalizeH="0" baseline="0">
                <a:ln>
                  <a:noFill/>
                </a:ln>
                <a:solidFill>
                  <a:srgbClr val="000000"/>
                </a:solidFill>
                <a:effectLst/>
                <a:uFillTx/>
                <a:latin typeface="+mn-lt"/>
                <a:ea typeface="+mn-ea"/>
                <a:cs typeface="+mn-cs"/>
                <a:sym typeface="Helvetica"/>
              </a:rPr>
              <a:t>(1) Create a variable for marker genes of a specific category.</a:t>
            </a:r>
          </a:p>
          <a:p>
            <a:pPr marL="0" marR="0" indent="0" algn="l" defTabSz="821690" rtl="0" fontAlgn="auto" latinLnBrk="0" hangingPunct="0">
              <a:lnSpc>
                <a:spcPct val="100000"/>
              </a:lnSpc>
              <a:spcBef>
                <a:spcPts val="0"/>
              </a:spcBef>
              <a:spcAft>
                <a:spcPts val="0"/>
              </a:spcAft>
              <a:buClrTx/>
              <a:buSzTx/>
              <a:buFontTx/>
              <a:buNone/>
            </a:pPr>
            <a:r>
              <a:rPr kumimoji="0" sz="3200" b="0" i="0" u="none" strike="noStrike" cap="none" spc="0" normalizeH="0" baseline="0">
                <a:ln>
                  <a:noFill/>
                </a:ln>
                <a:solidFill>
                  <a:srgbClr val="000000"/>
                </a:solidFill>
                <a:effectLst/>
                <a:uFillTx/>
                <a:latin typeface="+mn-lt"/>
                <a:ea typeface="+mn-ea"/>
                <a:cs typeface="+mn-cs"/>
                <a:sym typeface="Helvetica"/>
              </a:rPr>
              <a:t>(2) Plot the distribution of these marker genes in the figure using a scatter plot and a dot plot.</a:t>
            </a:r>
          </a:p>
        </p:txBody>
      </p:sp>
      <p:sp>
        <p:nvSpPr>
          <p:cNvPr id="9" name="文本框 8"/>
          <p:cNvSpPr txBox="1"/>
          <p:nvPr/>
        </p:nvSpPr>
        <p:spPr>
          <a:xfrm>
            <a:off x="3394710" y="6057265"/>
            <a:ext cx="1219200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en-GB" sz="4000" dirty="0">
                <a:latin typeface="Times New Roman" panose="02020603050405020304" charset="0"/>
                <a:ea typeface="Calibri" panose="020F0502020204030204" charset="0"/>
                <a:cs typeface="Times New Roman" panose="02020603050405020304" charset="0"/>
                <a:sym typeface="+mn-ea"/>
              </a:rPr>
              <a:t>In</a:t>
            </a:r>
            <a:r>
              <a:rPr lang="en-GB" sz="4000" dirty="0">
                <a:latin typeface="Times New Roman" panose="02020603050405020304" charset="0"/>
                <a:ea typeface="Calibri" panose="020F0502020204030204" charset="0"/>
                <a:cs typeface="Times New Roman" panose="02020603050405020304" charset="0"/>
                <a:sym typeface="+mn-ea"/>
              </a:rPr>
              <a:t>put command line</a:t>
            </a:r>
            <a:r>
              <a:rPr lang="en-US" altLang="en-GB" sz="4000" dirty="0">
                <a:latin typeface="Times New Roman" panose="02020603050405020304" charset="0"/>
                <a:ea typeface="Calibri" panose="020F0502020204030204" charset="0"/>
                <a:cs typeface="Times New Roman" panose="02020603050405020304" charset="0"/>
                <a:sym typeface="+mn-ea"/>
              </a:rPr>
              <a:t>:</a:t>
            </a:r>
            <a:endParaRPr kumimoji="0" lang="en-US" altLang="en-GB" sz="4000" b="1" i="0" u="none" strike="noStrike" cap="none" spc="0" normalizeH="0" baseline="0" dirty="0">
              <a:ln>
                <a:noFill/>
              </a:ln>
              <a:solidFill>
                <a:srgbClr val="000000"/>
              </a:solidFill>
              <a:effectLst/>
              <a:uFillTx/>
              <a:latin typeface="Times New Roman" panose="02020603050405020304" charset="0"/>
              <a:ea typeface="Calibri" panose="020F0502020204030204" charset="0"/>
              <a:cs typeface="Times New Roman" panose="02020603050405020304" charset="0"/>
              <a:sym typeface="+mn-ea"/>
            </a:endParaRPr>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a:t>
            </a:r>
            <a:r>
              <a:rPr lang="zh-CN" altLang="en-US" sz="4400" dirty="0"/>
              <a:t> </a:t>
            </a:r>
            <a:r>
              <a:rPr lang="en-US" altLang="zh-CN" sz="4400" dirty="0"/>
              <a:t>type</a:t>
            </a:r>
            <a:r>
              <a:rPr lang="zh-CN" altLang="en-US" sz="4400" dirty="0"/>
              <a:t> </a:t>
            </a:r>
            <a:r>
              <a:rPr lang="en-US" altLang="zh-CN" sz="4400" dirty="0"/>
              <a:t>annotation</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77</a:t>
            </a:fld>
            <a:endParaRPr dirty="0"/>
          </a:p>
        </p:txBody>
      </p:sp>
      <p:sp>
        <p:nvSpPr>
          <p:cNvPr id="2" name="Experiment Overview…"/>
          <p:cNvSpPr txBox="1">
            <a:spLocks noGrp="1"/>
          </p:cNvSpPr>
          <p:nvPr>
            <p:ph type="body" idx="1"/>
          </p:nvPr>
        </p:nvSpPr>
        <p:spPr>
          <a:xfrm>
            <a:off x="2032000" y="2472690"/>
            <a:ext cx="20320000" cy="1716405"/>
          </a:xfrm>
          <a:prstGeom prst="rect">
            <a:avLst/>
          </a:prstGeom>
        </p:spPr>
        <p:txBody>
          <a:bodyPr>
            <a:normAutofit/>
          </a:bodyPr>
          <a:lstStyle/>
          <a:p>
            <a:r>
              <a:rPr lang="zh-CN" altLang="en-US" dirty="0"/>
              <a:t> </a:t>
            </a:r>
            <a:r>
              <a:rPr lang="en-US" altLang="zh-CN" dirty="0">
                <a:sym typeface="+mn-ea"/>
              </a:rPr>
              <a:t>Annotation</a:t>
            </a:r>
            <a:r>
              <a:rPr lang="zh-CN" altLang="en-US" dirty="0">
                <a:sym typeface="+mn-ea"/>
              </a:rPr>
              <a:t>（</a:t>
            </a:r>
            <a:r>
              <a:rPr lang="en-US" altLang="zh-CN" dirty="0">
                <a:sym typeface="+mn-ea"/>
              </a:rPr>
              <a:t>Manual</a:t>
            </a:r>
            <a:r>
              <a:rPr lang="zh-CN" altLang="en-US" dirty="0">
                <a:sym typeface="+mn-ea"/>
              </a:rPr>
              <a:t>）</a:t>
            </a:r>
          </a:p>
        </p:txBody>
      </p:sp>
      <p:sp>
        <p:nvSpPr>
          <p:cNvPr id="5" name="RunRNAseq /datapath \…"/>
          <p:cNvSpPr txBox="1"/>
          <p:nvPr/>
        </p:nvSpPr>
        <p:spPr>
          <a:xfrm>
            <a:off x="3472815" y="6918325"/>
            <a:ext cx="12513945" cy="601091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sz="2400" dirty="0">
                <a:solidFill>
                  <a:schemeClr val="bg1"/>
                </a:solidFill>
                <a:latin typeface="Times New Roman" panose="02020603050405020304" charset="0"/>
                <a:cs typeface="Times New Roman" panose="02020603050405020304" charset="0"/>
              </a:rPr>
              <a:t>#</a:t>
            </a:r>
            <a:r>
              <a:rPr lang="zh-CN" altLang="en-US" sz="2400" dirty="0">
                <a:solidFill>
                  <a:schemeClr val="bg1"/>
                </a:solidFill>
                <a:latin typeface="Times New Roman" panose="02020603050405020304" charset="0"/>
                <a:cs typeface="Times New Roman" panose="02020603050405020304" charset="0"/>
              </a:rPr>
              <a:t> </a:t>
            </a:r>
            <a:r>
              <a:rPr lang="en-US" altLang="zh-CN" sz="2400" dirty="0">
                <a:solidFill>
                  <a:schemeClr val="bg1"/>
                </a:solidFill>
                <a:latin typeface="Times New Roman" panose="02020603050405020304" charset="0"/>
                <a:cs typeface="Times New Roman" panose="02020603050405020304" charset="0"/>
              </a:rPr>
              <a:t>R</a:t>
            </a:r>
            <a:endParaRPr lang="en-US" sz="4000" dirty="0">
              <a:solidFill>
                <a:schemeClr val="bg1"/>
              </a:solidFill>
              <a:latin typeface="Times New Roman" panose="02020603050405020304" charset="0"/>
              <a:cs typeface="Times New Roman" panose="02020603050405020304" charset="0"/>
            </a:endParaRPr>
          </a:p>
          <a:p>
            <a:pPr marL="0" marR="0" indent="0" algn="l" defTabSz="821690" rtl="0" fontAlgn="auto" latinLnBrk="0" hangingPunct="0">
              <a:lnSpc>
                <a:spcPct val="100000"/>
              </a:lnSpc>
              <a:spcBef>
                <a:spcPts val="0"/>
              </a:spcBef>
              <a:spcAft>
                <a:spcPts val="0"/>
              </a:spcAft>
              <a:buClrTx/>
              <a:buSzTx/>
              <a:buFontTx/>
              <a:buNone/>
            </a:pPr>
            <a:endParaRPr sz="24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sz="2400" b="1">
                <a:solidFill>
                  <a:schemeClr val="bg1"/>
                </a:solidFill>
                <a:latin typeface="Times New Roman" panose="02020603050405020304" charset="0"/>
                <a:ea typeface="+mn-ea"/>
                <a:cs typeface="Times New Roman" panose="02020603050405020304" charset="0"/>
                <a:sym typeface="Helvetica"/>
              </a:rPr>
              <a:t>seurat</a:t>
            </a:r>
            <a:r>
              <a:rPr sz="2400" b="1">
                <a:solidFill>
                  <a:schemeClr val="bg1"/>
                </a:solidFill>
                <a:latin typeface="Times New Roman" panose="02020603050405020304" charset="0"/>
                <a:ea typeface="+mn-ea"/>
                <a:cs typeface="Times New Roman" panose="02020603050405020304" charset="0"/>
                <a:sym typeface="Helvetica"/>
              </a:rPr>
              <a:t>_obj</a:t>
            </a:r>
            <a:r>
              <a:rPr lang="en-US" sz="2400" b="1">
                <a:solidFill>
                  <a:schemeClr val="bg1"/>
                </a:solidFill>
                <a:latin typeface="Times New Roman" panose="02020603050405020304" charset="0"/>
                <a:ea typeface="+mn-ea"/>
                <a:cs typeface="Times New Roman" panose="02020603050405020304" charset="0"/>
                <a:sym typeface="Helvetica"/>
              </a:rPr>
              <a:t>ect</a:t>
            </a:r>
            <a:r>
              <a:rPr sz="2400" b="1">
                <a:solidFill>
                  <a:schemeClr val="bg1"/>
                </a:solidFill>
                <a:latin typeface="Times New Roman" panose="02020603050405020304" charset="0"/>
                <a:ea typeface="+mn-ea"/>
                <a:cs typeface="Times New Roman" panose="02020603050405020304" charset="0"/>
                <a:sym typeface="Helvetica"/>
              </a:rPr>
              <a:t>$celltype.main &lt;- recode(</a:t>
            </a:r>
            <a:r>
              <a:rPr lang="en-US" sz="2400" b="1">
                <a:solidFill>
                  <a:schemeClr val="bg1"/>
                </a:solidFill>
                <a:latin typeface="Times New Roman" panose="02020603050405020304" charset="0"/>
                <a:ea typeface="+mn-ea"/>
                <a:cs typeface="Times New Roman" panose="02020603050405020304" charset="0"/>
                <a:sym typeface="Helvetica"/>
              </a:rPr>
              <a:t>seurat</a:t>
            </a:r>
            <a:r>
              <a:rPr sz="2400" b="1">
                <a:solidFill>
                  <a:schemeClr val="bg1"/>
                </a:solidFill>
                <a:latin typeface="Times New Roman" panose="02020603050405020304" charset="0"/>
                <a:ea typeface="+mn-ea"/>
                <a:cs typeface="Times New Roman" panose="02020603050405020304" charset="0"/>
                <a:sym typeface="Helvetica"/>
              </a:rPr>
              <a:t>_obj</a:t>
            </a:r>
            <a:r>
              <a:rPr lang="en-US" sz="2400" b="1">
                <a:solidFill>
                  <a:schemeClr val="bg1"/>
                </a:solidFill>
                <a:latin typeface="Times New Roman" panose="02020603050405020304" charset="0"/>
                <a:ea typeface="+mn-ea"/>
                <a:cs typeface="Times New Roman" panose="02020603050405020304" charset="0"/>
                <a:sym typeface="Helvetica"/>
              </a:rPr>
              <a:t>ect</a:t>
            </a:r>
            <a:r>
              <a:rPr sz="2400" b="1">
                <a:solidFill>
                  <a:schemeClr val="bg1"/>
                </a:solidFill>
                <a:latin typeface="Times New Roman" panose="02020603050405020304" charset="0"/>
                <a:ea typeface="+mn-ea"/>
                <a:cs typeface="Times New Roman" panose="02020603050405020304" charset="0"/>
                <a:sym typeface="Helvetica"/>
              </a:rPr>
              <a:t>@meta.data$umap_clusters,</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"0" = "ICM",</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"1" = "VE",</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"2" = "VE",</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"3" = "Morula",</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"4" = "VE",</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"5" = "TE",</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"6" = "</a:t>
            </a:r>
            <a:r>
              <a:rPr sz="2400">
                <a:solidFill>
                  <a:schemeClr val="bg1"/>
                </a:solidFill>
                <a:latin typeface="Times New Roman" panose="02020603050405020304" charset="0"/>
                <a:cs typeface="Times New Roman" panose="02020603050405020304" charset="0"/>
                <a:sym typeface="Helvetica"/>
              </a:rPr>
              <a:t>PrE</a:t>
            </a:r>
            <a:r>
              <a:rPr sz="2400" b="1">
                <a:solidFill>
                  <a:schemeClr val="bg1"/>
                </a:solidFill>
                <a:latin typeface="Times New Roman" panose="02020603050405020304" charset="0"/>
                <a:ea typeface="+mn-ea"/>
                <a:cs typeface="Times New Roman" panose="02020603050405020304" charset="0"/>
                <a:sym typeface="Helvetica"/>
              </a:rPr>
              <a:t>",</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"7" = "Morula",</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"8" = "</a:t>
            </a:r>
            <a:r>
              <a:rPr sz="2400">
                <a:solidFill>
                  <a:schemeClr val="bg1"/>
                </a:solidFill>
                <a:latin typeface="Times New Roman" panose="02020603050405020304" charset="0"/>
                <a:cs typeface="Times New Roman" panose="02020603050405020304" charset="0"/>
                <a:sym typeface="Helvetica"/>
              </a:rPr>
              <a:t>PrE</a:t>
            </a:r>
            <a:r>
              <a:rPr sz="2400" b="1">
                <a:solidFill>
                  <a:schemeClr val="bg1"/>
                </a:solidFill>
                <a:latin typeface="Times New Roman" panose="02020603050405020304" charset="0"/>
                <a:ea typeface="+mn-ea"/>
                <a:cs typeface="Times New Roman" panose="02020603050405020304" charset="0"/>
                <a:sym typeface="Helvetica"/>
              </a:rPr>
              <a:t>",</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"9" = "ICM",</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"10" = "ICM",</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"11" = "</a:t>
            </a:r>
            <a:r>
              <a:rPr sz="2400">
                <a:solidFill>
                  <a:schemeClr val="bg1"/>
                </a:solidFill>
                <a:latin typeface="Times New Roman" panose="02020603050405020304" charset="0"/>
                <a:cs typeface="Times New Roman" panose="02020603050405020304" charset="0"/>
                <a:sym typeface="Helvetica"/>
              </a:rPr>
              <a:t>PrE</a:t>
            </a:r>
            <a:r>
              <a:rPr sz="2400" b="1">
                <a:solidFill>
                  <a:schemeClr val="bg1"/>
                </a:solidFill>
                <a:latin typeface="Times New Roman" panose="02020603050405020304" charset="0"/>
                <a:ea typeface="+mn-ea"/>
                <a:cs typeface="Times New Roman" panose="02020603050405020304" charset="0"/>
                <a:sym typeface="Helvetica"/>
              </a:rPr>
              <a:t>",</a:t>
            </a:r>
          </a:p>
          <a:p>
            <a:pPr marL="0" marR="0" indent="0" algn="l" defTabSz="821690" rtl="0" fontAlgn="auto" latinLnBrk="0" hangingPunct="0">
              <a:lnSpc>
                <a:spcPct val="100000"/>
              </a:lnSpc>
              <a:spcBef>
                <a:spcPts val="0"/>
              </a:spcBef>
              <a:spcAft>
                <a:spcPts val="0"/>
              </a:spcAft>
              <a:buClrTx/>
              <a:buSzTx/>
              <a:buFontTx/>
              <a:buNone/>
            </a:pPr>
            <a:r>
              <a:rPr sz="2400" b="1">
                <a:solidFill>
                  <a:schemeClr val="bg1"/>
                </a:solidFill>
                <a:latin typeface="Times New Roman" panose="02020603050405020304" charset="0"/>
                <a:ea typeface="+mn-ea"/>
                <a:cs typeface="Times New Roman" panose="02020603050405020304" charset="0"/>
                <a:sym typeface="Helvetica"/>
              </a:rPr>
              <a:t>                                   "12" = "Epiblast")</a:t>
            </a:r>
          </a:p>
        </p:txBody>
      </p:sp>
      <p:sp>
        <p:nvSpPr>
          <p:cNvPr id="8" name="文本框 7"/>
          <p:cNvSpPr txBox="1"/>
          <p:nvPr/>
        </p:nvSpPr>
        <p:spPr>
          <a:xfrm>
            <a:off x="3448685" y="4585335"/>
            <a:ext cx="1675701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sz="3200" b="0" i="0" u="none" strike="noStrike" cap="none" spc="0" normalizeH="0" baseline="0">
                <a:ln>
                  <a:noFill/>
                </a:ln>
                <a:solidFill>
                  <a:srgbClr val="000000"/>
                </a:solidFill>
                <a:effectLst/>
                <a:uFillTx/>
                <a:latin typeface="+mn-lt"/>
                <a:ea typeface="+mn-ea"/>
                <a:cs typeface="+mn-cs"/>
                <a:sym typeface="Helvetica"/>
              </a:rPr>
              <a:t>(1) Determine the cluster type of the cell type based on the distribution plot or dot plot.</a:t>
            </a:r>
          </a:p>
        </p:txBody>
      </p:sp>
      <p:sp>
        <p:nvSpPr>
          <p:cNvPr id="9" name="文本框 8"/>
          <p:cNvSpPr txBox="1"/>
          <p:nvPr/>
        </p:nvSpPr>
        <p:spPr>
          <a:xfrm>
            <a:off x="3394710" y="6057265"/>
            <a:ext cx="1219200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en-GB" sz="4000" dirty="0">
                <a:latin typeface="Times New Roman" panose="02020603050405020304" charset="0"/>
                <a:ea typeface="Calibri" panose="020F0502020204030204" charset="0"/>
                <a:cs typeface="Times New Roman" panose="02020603050405020304" charset="0"/>
                <a:sym typeface="+mn-ea"/>
              </a:rPr>
              <a:t>In</a:t>
            </a:r>
            <a:r>
              <a:rPr lang="en-GB" sz="4000" dirty="0">
                <a:latin typeface="Times New Roman" panose="02020603050405020304" charset="0"/>
                <a:ea typeface="Calibri" panose="020F0502020204030204" charset="0"/>
                <a:cs typeface="Times New Roman" panose="02020603050405020304" charset="0"/>
                <a:sym typeface="+mn-ea"/>
              </a:rPr>
              <a:t>put command line</a:t>
            </a:r>
            <a:r>
              <a:rPr lang="en-US" altLang="en-GB" sz="4000" dirty="0">
                <a:latin typeface="Times New Roman" panose="02020603050405020304" charset="0"/>
                <a:ea typeface="Calibri" panose="020F0502020204030204" charset="0"/>
                <a:cs typeface="Times New Roman" panose="02020603050405020304" charset="0"/>
                <a:sym typeface="+mn-ea"/>
              </a:rPr>
              <a:t>:</a:t>
            </a:r>
            <a:endParaRPr kumimoji="0" lang="en-US" altLang="en-GB" sz="4000" b="1" i="0" u="none" strike="noStrike" cap="none" spc="0" normalizeH="0" baseline="0" dirty="0">
              <a:ln>
                <a:noFill/>
              </a:ln>
              <a:solidFill>
                <a:srgbClr val="000000"/>
              </a:solidFill>
              <a:effectLst/>
              <a:uFillTx/>
              <a:latin typeface="Times New Roman" panose="02020603050405020304" charset="0"/>
              <a:ea typeface="Calibri" panose="020F0502020204030204" charset="0"/>
              <a:cs typeface="Times New Roman" panose="02020603050405020304" charset="0"/>
              <a:sym typeface="+mn-ea"/>
            </a:endParaRPr>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a:t>
            </a:r>
            <a:r>
              <a:rPr lang="zh-CN" altLang="en-US" sz="4400" dirty="0"/>
              <a:t> </a:t>
            </a:r>
            <a:r>
              <a:rPr lang="en-US" altLang="zh-CN" sz="4400" dirty="0"/>
              <a:t>type</a:t>
            </a:r>
            <a:r>
              <a:rPr lang="zh-CN" altLang="en-US" sz="4400" dirty="0"/>
              <a:t> </a:t>
            </a:r>
            <a:r>
              <a:rPr lang="en-US" altLang="zh-CN" sz="4400" dirty="0"/>
              <a:t>annotation</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78</a:t>
            </a:fld>
            <a:endParaRPr dirty="0"/>
          </a:p>
        </p:txBody>
      </p:sp>
      <p:sp>
        <p:nvSpPr>
          <p:cNvPr id="2" name="Experiment Overview…"/>
          <p:cNvSpPr txBox="1">
            <a:spLocks noGrp="1"/>
          </p:cNvSpPr>
          <p:nvPr>
            <p:ph type="body" idx="1"/>
          </p:nvPr>
        </p:nvSpPr>
        <p:spPr>
          <a:xfrm>
            <a:off x="2032000" y="2472690"/>
            <a:ext cx="20320000" cy="1716405"/>
          </a:xfrm>
          <a:prstGeom prst="rect">
            <a:avLst/>
          </a:prstGeom>
        </p:spPr>
        <p:txBody>
          <a:bodyPr>
            <a:normAutofit/>
          </a:bodyPr>
          <a:lstStyle/>
          <a:p>
            <a:r>
              <a:rPr lang="zh-CN" altLang="en-US" dirty="0"/>
              <a:t> </a:t>
            </a:r>
            <a:r>
              <a:rPr lang="en-US" altLang="zh-CN" dirty="0">
                <a:sym typeface="+mn-ea"/>
              </a:rPr>
              <a:t>CellMarker 2.0</a:t>
            </a:r>
            <a:r>
              <a:rPr lang="zh-CN" altLang="en-US" dirty="0">
                <a:sym typeface="+mn-ea"/>
              </a:rPr>
              <a:t>（</a:t>
            </a:r>
            <a:r>
              <a:rPr lang="en-US" altLang="zh-CN" dirty="0">
                <a:sym typeface="+mn-ea"/>
              </a:rPr>
              <a:t>Automated</a:t>
            </a:r>
            <a:r>
              <a:rPr lang="zh-CN" altLang="en-US" dirty="0">
                <a:sym typeface="+mn-ea"/>
              </a:rPr>
              <a:t>）</a:t>
            </a:r>
          </a:p>
        </p:txBody>
      </p:sp>
      <p:sp>
        <p:nvSpPr>
          <p:cNvPr id="4" name="TextBox 3"/>
          <p:cNvSpPr txBox="1"/>
          <p:nvPr/>
        </p:nvSpPr>
        <p:spPr>
          <a:xfrm>
            <a:off x="4247515" y="11311890"/>
            <a:ext cx="17347565" cy="1076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dirty="0"/>
              <a:t>Reference:</a:t>
            </a:r>
          </a:p>
          <a:p>
            <a:pPr algn="l"/>
            <a:r>
              <a:rPr lang="en-US" b="0" dirty="0"/>
              <a:t>https://www.10xgenomics.com/analysis-guides/web-resources-for-cell-type-annotation</a:t>
            </a:r>
          </a:p>
        </p:txBody>
      </p:sp>
      <p:pic>
        <p:nvPicPr>
          <p:cNvPr id="3" name="图片 2"/>
          <p:cNvPicPr>
            <a:picLocks noChangeAspect="1"/>
          </p:cNvPicPr>
          <p:nvPr/>
        </p:nvPicPr>
        <p:blipFill>
          <a:blip r:embed="rId2"/>
          <a:stretch>
            <a:fillRect/>
          </a:stretch>
        </p:blipFill>
        <p:spPr>
          <a:xfrm>
            <a:off x="2419350" y="4743450"/>
            <a:ext cx="7721600" cy="2114550"/>
          </a:xfrm>
          <a:prstGeom prst="rect">
            <a:avLst/>
          </a:prstGeom>
        </p:spPr>
      </p:pic>
      <p:sp>
        <p:nvSpPr>
          <p:cNvPr id="7" name="文本框 6"/>
          <p:cNvSpPr txBox="1"/>
          <p:nvPr/>
        </p:nvSpPr>
        <p:spPr>
          <a:xfrm>
            <a:off x="2419350" y="4122103"/>
            <a:ext cx="8128000"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First step</a:t>
            </a:r>
          </a:p>
        </p:txBody>
      </p:sp>
      <p:sp>
        <p:nvSpPr>
          <p:cNvPr id="11" name="文本框 10"/>
          <p:cNvSpPr txBox="1"/>
          <p:nvPr/>
        </p:nvSpPr>
        <p:spPr>
          <a:xfrm>
            <a:off x="10545445" y="4188778"/>
            <a:ext cx="8128000"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Second step</a:t>
            </a:r>
          </a:p>
        </p:txBody>
      </p:sp>
      <p:pic>
        <p:nvPicPr>
          <p:cNvPr id="12" name="图片 11"/>
          <p:cNvPicPr>
            <a:picLocks noChangeAspect="1"/>
          </p:cNvPicPr>
          <p:nvPr/>
        </p:nvPicPr>
        <p:blipFill>
          <a:blip r:embed="rId3"/>
          <a:stretch>
            <a:fillRect/>
          </a:stretch>
        </p:blipFill>
        <p:spPr>
          <a:xfrm>
            <a:off x="10547350" y="4761865"/>
            <a:ext cx="11772900" cy="6019800"/>
          </a:xfrm>
          <a:prstGeom prst="rect">
            <a:avLst/>
          </a:prstGeom>
        </p:spPr>
      </p:pic>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a:t>
            </a:r>
            <a:r>
              <a:rPr lang="zh-CN" altLang="en-US" sz="4400" dirty="0"/>
              <a:t> </a:t>
            </a:r>
            <a:r>
              <a:rPr lang="en-US" altLang="zh-CN" sz="4400" dirty="0"/>
              <a:t>type</a:t>
            </a:r>
            <a:r>
              <a:rPr lang="zh-CN" altLang="en-US" sz="4400" dirty="0"/>
              <a:t> </a:t>
            </a:r>
            <a:r>
              <a:rPr lang="en-US" altLang="zh-CN" sz="4400" dirty="0"/>
              <a:t>annotation</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79</a:t>
            </a:fld>
            <a:endParaRPr dirty="0"/>
          </a:p>
        </p:txBody>
      </p:sp>
      <p:sp>
        <p:nvSpPr>
          <p:cNvPr id="2" name="Experiment Overview…"/>
          <p:cNvSpPr txBox="1">
            <a:spLocks noGrp="1"/>
          </p:cNvSpPr>
          <p:nvPr>
            <p:ph type="body" idx="1"/>
          </p:nvPr>
        </p:nvSpPr>
        <p:spPr>
          <a:xfrm>
            <a:off x="2032000" y="2472690"/>
            <a:ext cx="20320000" cy="1716405"/>
          </a:xfrm>
          <a:prstGeom prst="rect">
            <a:avLst/>
          </a:prstGeom>
        </p:spPr>
        <p:txBody>
          <a:bodyPr>
            <a:normAutofit/>
          </a:bodyPr>
          <a:lstStyle/>
          <a:p>
            <a:r>
              <a:rPr lang="zh-CN" altLang="en-US" dirty="0"/>
              <a:t> </a:t>
            </a:r>
            <a:r>
              <a:rPr lang="en-US" altLang="zh-CN" dirty="0">
                <a:sym typeface="+mn-ea"/>
              </a:rPr>
              <a:t>ACT</a:t>
            </a:r>
            <a:r>
              <a:rPr lang="zh-CN" altLang="en-US" dirty="0">
                <a:sym typeface="+mn-ea"/>
              </a:rPr>
              <a:t>（</a:t>
            </a:r>
            <a:r>
              <a:rPr lang="en-US" altLang="zh-CN" dirty="0">
                <a:sym typeface="+mn-ea"/>
              </a:rPr>
              <a:t>Automated</a:t>
            </a:r>
            <a:r>
              <a:rPr lang="zh-CN" altLang="en-US" dirty="0">
                <a:sym typeface="+mn-ea"/>
              </a:rPr>
              <a:t>）</a:t>
            </a:r>
          </a:p>
        </p:txBody>
      </p:sp>
      <p:sp>
        <p:nvSpPr>
          <p:cNvPr id="4" name="TextBox 3"/>
          <p:cNvSpPr txBox="1"/>
          <p:nvPr/>
        </p:nvSpPr>
        <p:spPr>
          <a:xfrm>
            <a:off x="2032000" y="12146915"/>
            <a:ext cx="17347565" cy="1076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dirty="0"/>
              <a:t>Reference:</a:t>
            </a:r>
          </a:p>
          <a:p>
            <a:pPr algn="l"/>
            <a:r>
              <a:rPr lang="en-US" b="0" dirty="0">
                <a:sym typeface="+mn-ea"/>
              </a:rPr>
              <a:t>https://genomemedicine.biomedcentral.com/articles/10.1186/s13073-023-01249-5</a:t>
            </a:r>
            <a:endParaRPr lang="en-US" b="0" dirty="0"/>
          </a:p>
        </p:txBody>
      </p:sp>
      <p:sp>
        <p:nvSpPr>
          <p:cNvPr id="7" name="文本框 6"/>
          <p:cNvSpPr txBox="1"/>
          <p:nvPr/>
        </p:nvSpPr>
        <p:spPr>
          <a:xfrm>
            <a:off x="2419350" y="4122103"/>
            <a:ext cx="8128000"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First step</a:t>
            </a:r>
          </a:p>
        </p:txBody>
      </p:sp>
      <p:sp>
        <p:nvSpPr>
          <p:cNvPr id="11" name="文本框 10"/>
          <p:cNvSpPr txBox="1"/>
          <p:nvPr/>
        </p:nvSpPr>
        <p:spPr>
          <a:xfrm>
            <a:off x="9833610" y="4188778"/>
            <a:ext cx="8128000"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a:rPr>
              <a:t>Second step</a:t>
            </a:r>
          </a:p>
        </p:txBody>
      </p:sp>
      <p:pic>
        <p:nvPicPr>
          <p:cNvPr id="5" name="图片 4"/>
          <p:cNvPicPr>
            <a:picLocks noChangeAspect="1"/>
          </p:cNvPicPr>
          <p:nvPr/>
        </p:nvPicPr>
        <p:blipFill>
          <a:blip r:embed="rId2"/>
          <a:stretch>
            <a:fillRect/>
          </a:stretch>
        </p:blipFill>
        <p:spPr>
          <a:xfrm>
            <a:off x="2419350" y="4761865"/>
            <a:ext cx="6520815" cy="7393305"/>
          </a:xfrm>
          <a:prstGeom prst="rect">
            <a:avLst/>
          </a:prstGeom>
        </p:spPr>
      </p:pic>
      <p:pic>
        <p:nvPicPr>
          <p:cNvPr id="8" name="图片 7"/>
          <p:cNvPicPr>
            <a:picLocks noChangeAspect="1"/>
          </p:cNvPicPr>
          <p:nvPr/>
        </p:nvPicPr>
        <p:blipFill>
          <a:blip r:embed="rId3"/>
          <a:stretch>
            <a:fillRect/>
          </a:stretch>
        </p:blipFill>
        <p:spPr>
          <a:xfrm>
            <a:off x="9829800" y="4756150"/>
            <a:ext cx="13430250" cy="6362700"/>
          </a:xfrm>
          <a:prstGeom prst="rect">
            <a:avLst/>
          </a:prstGeom>
        </p:spPr>
      </p:pic>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sym typeface="+mn-ea"/>
              </a:rPr>
              <a:t>Experiment Overview </a:t>
            </a:r>
            <a:r>
              <a:rPr lang="en-US" altLang="zh-CN" dirty="0">
                <a:ea typeface="微软雅黑" panose="020B0503020204020204" charset="-122"/>
                <a:sym typeface="+mn-ea"/>
              </a:rPr>
              <a:t>–</a:t>
            </a:r>
            <a:r>
              <a:rPr lang="zh-CN" dirty="0">
                <a:ea typeface="微软雅黑" panose="020B0503020204020204" charset="-122"/>
                <a:sym typeface="+mn-ea"/>
              </a:rPr>
              <a:t> </a:t>
            </a:r>
            <a:r>
              <a:rPr lang="en-US" dirty="0">
                <a:sym typeface="+mn-ea"/>
              </a:rPr>
              <a:t>2.3 </a:t>
            </a:r>
            <a:r>
              <a:rPr lang="en-US" altLang="zh-CN" dirty="0">
                <a:sym typeface="+mn-ea"/>
              </a:rPr>
              <a:t>Classification of single-cell transcriptome sequencing technologies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8</a:t>
            </a:fld>
            <a:endParaRPr dirty="0"/>
          </a:p>
        </p:txBody>
      </p:sp>
      <p:sp>
        <p:nvSpPr>
          <p:cNvPr id="2" name="Experiment Overview…"/>
          <p:cNvSpPr txBox="1">
            <a:spLocks noGrp="1"/>
          </p:cNvSpPr>
          <p:nvPr>
            <p:ph type="body" idx="1"/>
          </p:nvPr>
        </p:nvSpPr>
        <p:spPr>
          <a:xfrm>
            <a:off x="2032000" y="2106737"/>
            <a:ext cx="20320000" cy="10160001"/>
          </a:xfrm>
          <a:prstGeom prst="rect">
            <a:avLst/>
          </a:prstGeom>
        </p:spPr>
        <p:txBody>
          <a:bodyPr>
            <a:normAutofit/>
          </a:bodyPr>
          <a:lstStyle/>
          <a:p>
            <a:r>
              <a:rPr lang="zh-CN" altLang="en-US" sz="4000" dirty="0">
                <a:ea typeface="微软雅黑" panose="020B0503020204020204" charset="-122"/>
              </a:rPr>
              <a:t> </a:t>
            </a:r>
            <a:r>
              <a:rPr lang="zh-CN" altLang="en-US" sz="4000" dirty="0">
                <a:ea typeface="微软雅黑" panose="020B0503020204020204" charset="-122"/>
                <a:sym typeface="+mn-ea"/>
              </a:rPr>
              <a:t>Full-length transcript sequencing technology (such as Smart-seq2, MATQ-seq, SUPeR-seq, etc.)</a:t>
            </a:r>
            <a:endParaRPr lang="zh-CN" altLang="en-US" sz="4000" dirty="0">
              <a:ea typeface="微软雅黑" panose="020B0503020204020204" charset="-122"/>
            </a:endParaRPr>
          </a:p>
          <a:p>
            <a:pPr lvl="1" algn="l">
              <a:spcBef>
                <a:spcPts val="1200"/>
              </a:spcBef>
            </a:pPr>
            <a:r>
              <a:rPr lang="zh-CN" altLang="en-US" sz="4000" dirty="0">
                <a:ea typeface="微软雅黑" panose="020B0503020204020204" charset="-122"/>
                <a:sym typeface="+mn-ea"/>
              </a:rPr>
              <a:t>Advantages: can measure the full length of the transcript, detect gene expression more sensitively and accurately, and can perform various types of transcriptome sequencing data analysis</a:t>
            </a:r>
          </a:p>
          <a:p>
            <a:pPr lvl="1" algn="l">
              <a:spcBef>
                <a:spcPts val="1200"/>
              </a:spcBef>
            </a:pPr>
            <a:r>
              <a:rPr lang="zh-CN" altLang="en-US" sz="4000" dirty="0">
                <a:ea typeface="微软雅黑" panose="020B0503020204020204" charset="-122"/>
                <a:sym typeface="+mn-ea"/>
              </a:rPr>
              <a:t>Disadvantages: low cell throughput and expensive</a:t>
            </a:r>
          </a:p>
          <a:p>
            <a:pPr marL="444500" lvl="1" indent="0" algn="l">
              <a:spcBef>
                <a:spcPts val="1200"/>
              </a:spcBef>
              <a:buNone/>
            </a:pPr>
            <a:endParaRPr lang="zh-CN" altLang="en-US" sz="4000" dirty="0">
              <a:ea typeface="微软雅黑" panose="020B0503020204020204" charset="-122"/>
              <a:sym typeface="+mn-ea"/>
            </a:endParaRPr>
          </a:p>
          <a:p>
            <a:r>
              <a:rPr sz="4000" dirty="0">
                <a:ea typeface="微软雅黑" panose="020B0503020204020204" charset="-122"/>
                <a:sym typeface="+mn-ea"/>
              </a:rPr>
              <a:t>Only measure the 3′ or 5′ end of the transcript (3′ or 5′-end sequencing) technology (such as Drop-seq, Seq-Well, Chromium, DroNC-seq, STRT-seq, etc.) </a:t>
            </a:r>
          </a:p>
          <a:p>
            <a:pPr lvl="1" algn="l">
              <a:spcBef>
                <a:spcPts val="1200"/>
              </a:spcBef>
            </a:pPr>
            <a:r>
              <a:rPr lang="zh-CN" altLang="en-US" sz="4000" dirty="0">
                <a:ea typeface="微软雅黑" panose="020B0503020204020204" charset="-122"/>
              </a:rPr>
              <a:t>Advantages: high cell throughput and low price</a:t>
            </a:r>
          </a:p>
          <a:p>
            <a:pPr lvl="1" algn="l">
              <a:spcBef>
                <a:spcPts val="1200"/>
              </a:spcBef>
            </a:pPr>
            <a:r>
              <a:rPr lang="zh-CN" altLang="en-US" sz="4000" dirty="0">
                <a:ea typeface="微软雅黑" panose="020B0503020204020204" charset="-122"/>
              </a:rPr>
              <a:t>Disadvantages: only measure one end of the transcript, the sensitivity of detecting gene expression is low, and it is not suitable for analysis of alternative splicing, allele expression, etc.</a:t>
            </a:r>
          </a:p>
        </p:txBody>
      </p:sp>
      <p:sp>
        <p:nvSpPr>
          <p:cNvPr id="7" name="文本框 6"/>
          <p:cNvSpPr txBox="1"/>
          <p:nvPr/>
        </p:nvSpPr>
        <p:spPr>
          <a:xfrm>
            <a:off x="2233295" y="12284075"/>
            <a:ext cx="880491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Svensson et al. NATURE PROTOCOLS, 2018</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a:t>
            </a:r>
            <a:r>
              <a:rPr lang="zh-CN" altLang="en-US" sz="4400" dirty="0"/>
              <a:t> </a:t>
            </a:r>
            <a:r>
              <a:rPr lang="en-US" altLang="zh-CN" sz="4400" dirty="0"/>
              <a:t>type</a:t>
            </a:r>
            <a:r>
              <a:rPr lang="zh-CN" altLang="en-US" sz="4400" dirty="0"/>
              <a:t> </a:t>
            </a:r>
            <a:r>
              <a:rPr lang="en-US" altLang="zh-CN" sz="4400" dirty="0"/>
              <a:t>annotation</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80</a:t>
            </a:fld>
            <a:endParaRPr dirty="0"/>
          </a:p>
        </p:txBody>
      </p:sp>
      <p:sp>
        <p:nvSpPr>
          <p:cNvPr id="2" name="Experiment Overview…"/>
          <p:cNvSpPr txBox="1">
            <a:spLocks noGrp="1"/>
          </p:cNvSpPr>
          <p:nvPr>
            <p:ph type="body" idx="1"/>
          </p:nvPr>
        </p:nvSpPr>
        <p:spPr>
          <a:xfrm>
            <a:off x="2032000" y="1424940"/>
            <a:ext cx="20320000" cy="1716405"/>
          </a:xfrm>
          <a:prstGeom prst="rect">
            <a:avLst/>
          </a:prstGeom>
        </p:spPr>
        <p:txBody>
          <a:bodyPr>
            <a:normAutofit/>
          </a:bodyPr>
          <a:lstStyle/>
          <a:p>
            <a:r>
              <a:rPr lang="zh-CN" altLang="en-US" dirty="0"/>
              <a:t> </a:t>
            </a:r>
            <a:r>
              <a:rPr lang="en-US" altLang="zh-CN" dirty="0">
                <a:sym typeface="+mn-ea"/>
              </a:rPr>
              <a:t>scPred</a:t>
            </a:r>
            <a:r>
              <a:rPr lang="zh-CN" altLang="en-US" dirty="0">
                <a:sym typeface="+mn-ea"/>
              </a:rPr>
              <a:t>（</a:t>
            </a:r>
            <a:r>
              <a:rPr lang="en-US" altLang="zh-CN" dirty="0">
                <a:sym typeface="+mn-ea"/>
              </a:rPr>
              <a:t>Automated</a:t>
            </a:r>
            <a:r>
              <a:rPr lang="zh-CN" altLang="en-US" dirty="0">
                <a:sym typeface="+mn-ea"/>
              </a:rPr>
              <a:t>）</a:t>
            </a:r>
          </a:p>
        </p:txBody>
      </p:sp>
      <p:sp>
        <p:nvSpPr>
          <p:cNvPr id="4" name="TextBox 3"/>
          <p:cNvSpPr txBox="1"/>
          <p:nvPr/>
        </p:nvSpPr>
        <p:spPr>
          <a:xfrm>
            <a:off x="2032000" y="12146915"/>
            <a:ext cx="17347565" cy="1076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dirty="0"/>
              <a:t>Reference:</a:t>
            </a:r>
          </a:p>
          <a:p>
            <a:pPr algn="l"/>
            <a:r>
              <a:rPr lang="en-US" altLang="zh-CN" b="0" dirty="0"/>
              <a:t>https://github.com/powellgenomicslab/scPred</a:t>
            </a:r>
          </a:p>
        </p:txBody>
      </p:sp>
      <p:sp>
        <p:nvSpPr>
          <p:cNvPr id="3" name="文本框 2"/>
          <p:cNvSpPr txBox="1"/>
          <p:nvPr/>
        </p:nvSpPr>
        <p:spPr>
          <a:xfrm>
            <a:off x="3549015" y="2604770"/>
            <a:ext cx="17635855" cy="5111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scPred is a general method to classify cells based on a low-dimensional representation of gene expression (e.g. PCA).</a:t>
            </a:r>
          </a:p>
        </p:txBody>
      </p:sp>
      <p:sp>
        <p:nvSpPr>
          <p:cNvPr id="9" name="RunRNAseq /datapath \…"/>
          <p:cNvSpPr txBox="1"/>
          <p:nvPr/>
        </p:nvSpPr>
        <p:spPr>
          <a:xfrm>
            <a:off x="6109970" y="3115945"/>
            <a:ext cx="12513945" cy="902716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sz="2000" dirty="0">
                <a:solidFill>
                  <a:schemeClr val="bg1"/>
                </a:solidFill>
                <a:latin typeface="Times New Roman" panose="02020603050405020304" charset="0"/>
                <a:cs typeface="Times New Roman" panose="02020603050405020304" charset="0"/>
              </a:rPr>
              <a:t>#</a:t>
            </a:r>
            <a:r>
              <a:rPr lang="zh-CN" altLang="en-US" sz="2000" dirty="0">
                <a:solidFill>
                  <a:schemeClr val="bg1"/>
                </a:solidFill>
                <a:latin typeface="Times New Roman" panose="02020603050405020304" charset="0"/>
                <a:cs typeface="Times New Roman" panose="02020603050405020304" charset="0"/>
              </a:rPr>
              <a:t> </a:t>
            </a:r>
            <a:r>
              <a:rPr lang="en-US" altLang="zh-CN" sz="2000" dirty="0">
                <a:solidFill>
                  <a:schemeClr val="bg1"/>
                </a:solidFill>
                <a:latin typeface="Times New Roman" panose="02020603050405020304" charset="0"/>
                <a:cs typeface="Times New Roman" panose="02020603050405020304" charset="0"/>
              </a:rPr>
              <a:t>R</a:t>
            </a:r>
            <a:endParaRPr lang="en-US" sz="2000" dirty="0">
              <a:solidFill>
                <a:schemeClr val="bg1"/>
              </a:solidFill>
              <a:latin typeface="Times New Roman" panose="02020603050405020304" charset="0"/>
              <a:cs typeface="Times New Roman" panose="02020603050405020304" charset="0"/>
            </a:endParaRPr>
          </a:p>
          <a:p>
            <a:pPr marL="0" marR="0" indent="0" algn="l" defTabSz="821690" rtl="0" fontAlgn="auto" latinLnBrk="0" hangingPunct="0">
              <a:lnSpc>
                <a:spcPct val="100000"/>
              </a:lnSpc>
              <a:spcBef>
                <a:spcPts val="0"/>
              </a:spcBef>
              <a:spcAft>
                <a:spcPts val="0"/>
              </a:spcAft>
              <a:buClrTx/>
              <a:buSzTx/>
              <a:buFontTx/>
              <a:buNone/>
            </a:pPr>
            <a:endParaRPr sz="20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library("scPred")</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library("Seurat")</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library("magrittr")</a:t>
            </a:r>
          </a:p>
          <a:p>
            <a:pPr marL="0" marR="0" indent="0" algn="l" defTabSz="821690" rtl="0" fontAlgn="auto" latinLnBrk="0" hangingPunct="0">
              <a:lnSpc>
                <a:spcPct val="100000"/>
              </a:lnSpc>
              <a:spcBef>
                <a:spcPts val="0"/>
              </a:spcBef>
              <a:spcAft>
                <a:spcPts val="0"/>
              </a:spcAft>
              <a:buClrTx/>
              <a:buSzTx/>
              <a:buFontTx/>
              <a:buNone/>
            </a:pPr>
            <a:endParaRPr sz="20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reference &lt;- scPred::pbmc_1</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query &lt;- scPred::pbmc_2  # The data that needs to be annotated</a:t>
            </a:r>
          </a:p>
          <a:p>
            <a:pPr marL="0" marR="0" indent="0" algn="l" defTabSz="821690" rtl="0" fontAlgn="auto" latinLnBrk="0" hangingPunct="0">
              <a:lnSpc>
                <a:spcPct val="100000"/>
              </a:lnSpc>
              <a:spcBef>
                <a:spcPts val="0"/>
              </a:spcBef>
              <a:spcAft>
                <a:spcPts val="0"/>
              </a:spcAft>
              <a:buClrTx/>
              <a:buSzTx/>
              <a:buFontTx/>
              <a:buNone/>
            </a:pPr>
            <a:endParaRPr lang="en-US" altLang="zh-CN" sz="20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 Preprocessing</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reference &lt;- reference %&gt;% </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  NormalizeData() %&gt;% </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  FindVariableFeatures() %&gt;% </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  ScaleData() %&gt;% </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  RunPCA() %&gt;% </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  RunUMAP(dims = 1:30)</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DimPlot(reference, group.by = "cell_type", label = TRUE, repel = TRUE)</a:t>
            </a:r>
          </a:p>
          <a:p>
            <a:pPr marL="0" marR="0" indent="0" algn="l" defTabSz="821690" rtl="0" fontAlgn="auto" latinLnBrk="0" hangingPunct="0">
              <a:lnSpc>
                <a:spcPct val="100000"/>
              </a:lnSpc>
              <a:spcBef>
                <a:spcPts val="0"/>
              </a:spcBef>
              <a:spcAft>
                <a:spcPts val="0"/>
              </a:spcAft>
              <a:buClrTx/>
              <a:buSzTx/>
              <a:buFontTx/>
              <a:buNone/>
            </a:pPr>
            <a:endParaRPr lang="en-US" altLang="zh-CN" sz="20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 Training classifiers with scPred</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reference &lt;- getFeatureSpace(reference, "cell_type")</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reference &lt;- trainModel(reference)</a:t>
            </a:r>
          </a:p>
          <a:p>
            <a:pPr marL="0" marR="0" indent="0" algn="l" defTabSz="821690" rtl="0" fontAlgn="auto" latinLnBrk="0" hangingPunct="0">
              <a:lnSpc>
                <a:spcPct val="100000"/>
              </a:lnSpc>
              <a:spcBef>
                <a:spcPts val="0"/>
              </a:spcBef>
              <a:spcAft>
                <a:spcPts val="0"/>
              </a:spcAft>
              <a:buClrTx/>
              <a:buSzTx/>
              <a:buFontTx/>
              <a:buNone/>
            </a:pPr>
            <a:endParaRPr lang="en-US" altLang="zh-CN" sz="20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 Cell classification</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query &lt;- NormalizeData(query)</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query &lt;- scPredict(query, reference)</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DimPlot(query, group.by = "scpred_prediction", reduction = "scpred")</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FeaturePlot(query, c("scpred_B.cell", "scpred_CD4.T.cell", "scpred_CD8.T.cell", </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                     "scpred_cMono", "scpred_ncMono", "scpred_Plasma.cell", </a:t>
            </a:r>
          </a:p>
          <a:p>
            <a:pPr marL="0" marR="0" indent="0" algn="l" defTabSz="821690" rtl="0" fontAlgn="auto" latinLnBrk="0" hangingPunct="0">
              <a:lnSpc>
                <a:spcPct val="100000"/>
              </a:lnSpc>
              <a:spcBef>
                <a:spcPts val="0"/>
              </a:spcBef>
              <a:spcAft>
                <a:spcPts val="0"/>
              </a:spcAft>
              <a:buClrTx/>
              <a:buSzTx/>
              <a:buFontTx/>
              <a:buNone/>
            </a:pPr>
            <a:r>
              <a:rPr lang="en-US" altLang="zh-CN" sz="2000" b="1">
                <a:solidFill>
                  <a:schemeClr val="bg1"/>
                </a:solidFill>
                <a:latin typeface="Times New Roman" panose="02020603050405020304" charset="0"/>
                <a:ea typeface="+mn-ea"/>
                <a:cs typeface="Times New Roman" panose="02020603050405020304" charset="0"/>
                <a:sym typeface="Helvetica"/>
              </a:rPr>
              <a:t>                     "scpred_cDC", "scpred_pDC"))</a:t>
            </a:r>
          </a:p>
        </p:txBody>
      </p:sp>
      <p:sp>
        <p:nvSpPr>
          <p:cNvPr id="5"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Cell</a:t>
            </a:r>
            <a:r>
              <a:rPr lang="zh-CN" altLang="en-US" sz="4400" dirty="0"/>
              <a:t> </a:t>
            </a:r>
            <a:r>
              <a:rPr lang="en-US" altLang="zh-CN" sz="4400" dirty="0"/>
              <a:t>type</a:t>
            </a:r>
            <a:r>
              <a:rPr lang="zh-CN" altLang="en-US" sz="4400" dirty="0"/>
              <a:t> </a:t>
            </a:r>
            <a:r>
              <a:rPr lang="en-US" altLang="zh-CN" sz="4400" dirty="0"/>
              <a:t>annotation</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81</a:t>
            </a:fld>
            <a:endParaRPr dirty="0"/>
          </a:p>
        </p:txBody>
      </p:sp>
      <p:sp>
        <p:nvSpPr>
          <p:cNvPr id="2" name="Experiment Overview…"/>
          <p:cNvSpPr txBox="1">
            <a:spLocks noGrp="1"/>
          </p:cNvSpPr>
          <p:nvPr>
            <p:ph type="body" idx="1"/>
          </p:nvPr>
        </p:nvSpPr>
        <p:spPr>
          <a:xfrm>
            <a:off x="2032000" y="1688465"/>
            <a:ext cx="20320000" cy="1716405"/>
          </a:xfrm>
          <a:prstGeom prst="rect">
            <a:avLst/>
          </a:prstGeom>
        </p:spPr>
        <p:txBody>
          <a:bodyPr>
            <a:normAutofit/>
          </a:bodyPr>
          <a:lstStyle/>
          <a:p>
            <a:r>
              <a:rPr lang="zh-CN" altLang="en-US" dirty="0"/>
              <a:t> </a:t>
            </a:r>
            <a:r>
              <a:rPr lang="en-US" altLang="zh-CN" dirty="0">
                <a:sym typeface="+mn-ea"/>
              </a:rPr>
              <a:t>TransferLabel</a:t>
            </a:r>
            <a:r>
              <a:rPr lang="zh-CN" altLang="en-US" dirty="0">
                <a:sym typeface="+mn-ea"/>
              </a:rPr>
              <a:t>（</a:t>
            </a:r>
            <a:r>
              <a:rPr lang="en-US" altLang="zh-CN" dirty="0">
                <a:sym typeface="+mn-ea"/>
              </a:rPr>
              <a:t>Automated</a:t>
            </a:r>
            <a:r>
              <a:rPr lang="zh-CN" altLang="en-US" dirty="0">
                <a:sym typeface="+mn-ea"/>
              </a:rPr>
              <a:t>）</a:t>
            </a:r>
          </a:p>
        </p:txBody>
      </p:sp>
      <p:sp>
        <p:nvSpPr>
          <p:cNvPr id="3" name="文本框 2"/>
          <p:cNvSpPr txBox="1"/>
          <p:nvPr/>
        </p:nvSpPr>
        <p:spPr>
          <a:xfrm>
            <a:off x="3549015" y="2868295"/>
            <a:ext cx="17635855" cy="5111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Helvetica"/>
              </a:rPr>
              <a:t>scPred is a general method to classify cells based on a low-dimensional representation of gene expression (e.g. PCA).</a:t>
            </a:r>
          </a:p>
        </p:txBody>
      </p:sp>
      <p:sp>
        <p:nvSpPr>
          <p:cNvPr id="9" name="RunRNAseq /datapath \…"/>
          <p:cNvSpPr txBox="1"/>
          <p:nvPr/>
        </p:nvSpPr>
        <p:spPr>
          <a:xfrm>
            <a:off x="3773170" y="3379470"/>
            <a:ext cx="12513945" cy="975042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sz="1900" dirty="0">
                <a:solidFill>
                  <a:schemeClr val="bg1"/>
                </a:solidFill>
                <a:latin typeface="Times New Roman" panose="02020603050405020304" charset="0"/>
                <a:cs typeface="Times New Roman" panose="02020603050405020304" charset="0"/>
              </a:rPr>
              <a:t>#</a:t>
            </a:r>
            <a:r>
              <a:rPr lang="zh-CN" altLang="en-US" sz="1900" dirty="0">
                <a:solidFill>
                  <a:schemeClr val="bg1"/>
                </a:solidFill>
                <a:latin typeface="Times New Roman" panose="02020603050405020304" charset="0"/>
                <a:cs typeface="Times New Roman" panose="02020603050405020304" charset="0"/>
              </a:rPr>
              <a:t> </a:t>
            </a:r>
            <a:r>
              <a:rPr lang="en-US" altLang="zh-CN" sz="1900" dirty="0">
                <a:solidFill>
                  <a:schemeClr val="bg1"/>
                </a:solidFill>
                <a:latin typeface="Times New Roman" panose="02020603050405020304" charset="0"/>
                <a:cs typeface="Times New Roman" panose="02020603050405020304" charset="0"/>
              </a:rPr>
              <a:t>R</a:t>
            </a:r>
            <a:endParaRPr lang="en-US" sz="1900" dirty="0">
              <a:solidFill>
                <a:schemeClr val="bg1"/>
              </a:solidFill>
              <a:latin typeface="Times New Roman" panose="02020603050405020304" charset="0"/>
              <a:cs typeface="Times New Roman" panose="02020603050405020304" charset="0"/>
            </a:endParaRPr>
          </a:p>
          <a:p>
            <a:pPr marL="0" marR="0" indent="0" algn="l" defTabSz="821690" rtl="0" fontAlgn="auto" latinLnBrk="0" hangingPunct="0">
              <a:lnSpc>
                <a:spcPct val="100000"/>
              </a:lnSpc>
              <a:spcBef>
                <a:spcPts val="0"/>
              </a:spcBef>
              <a:spcAft>
                <a:spcPts val="0"/>
              </a:spcAft>
              <a:buClrTx/>
              <a:buSzTx/>
              <a:buFontTx/>
              <a:buNone/>
            </a:pPr>
            <a:endParaRPr sz="19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library("scPred")</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library("Seurat")</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library("magrittr")</a:t>
            </a:r>
          </a:p>
          <a:p>
            <a:pPr marL="0" marR="0" indent="0" algn="l" defTabSz="821690" rtl="0" fontAlgn="auto" latinLnBrk="0" hangingPunct="0">
              <a:lnSpc>
                <a:spcPct val="100000"/>
              </a:lnSpc>
              <a:spcBef>
                <a:spcPts val="0"/>
              </a:spcBef>
              <a:spcAft>
                <a:spcPts val="0"/>
              </a:spcAft>
              <a:buClrTx/>
              <a:buSzTx/>
              <a:buFontTx/>
              <a:buNone/>
            </a:pPr>
            <a:endParaRPr sz="19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sz="1900" b="1">
                <a:solidFill>
                  <a:schemeClr val="bg1"/>
                </a:solidFill>
                <a:latin typeface="Times New Roman" panose="02020603050405020304" charset="0"/>
                <a:ea typeface="+mn-ea"/>
                <a:cs typeface="Times New Roman" panose="02020603050405020304" charset="0"/>
                <a:sym typeface="Helvetica"/>
              </a:rPr>
              <a:t># read data</a:t>
            </a:r>
            <a:endParaRPr sz="19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ref &lt;- readRDS("~/home/path/reference.rds")</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qry &lt;- readRDS("</a:t>
            </a:r>
            <a:r>
              <a:rPr lang="en-US" altLang="zh-CN" sz="1900">
                <a:solidFill>
                  <a:schemeClr val="bg1"/>
                </a:solidFill>
                <a:latin typeface="Times New Roman" panose="02020603050405020304" charset="0"/>
                <a:cs typeface="Times New Roman" panose="02020603050405020304" charset="0"/>
                <a:sym typeface="Helvetica"/>
              </a:rPr>
              <a:t>~/home/path/</a:t>
            </a:r>
            <a:r>
              <a:rPr lang="en-US" altLang="zh-CN" sz="1900" b="1">
                <a:solidFill>
                  <a:schemeClr val="bg1"/>
                </a:solidFill>
                <a:latin typeface="Times New Roman" panose="02020603050405020304" charset="0"/>
                <a:ea typeface="+mn-ea"/>
                <a:cs typeface="Times New Roman" panose="02020603050405020304" charset="0"/>
                <a:sym typeface="Helvetica"/>
              </a:rPr>
              <a:t>query.rds")</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DefaultAssay(</a:t>
            </a:r>
            <a:r>
              <a:rPr lang="en-US" altLang="zh-CN" sz="1900">
                <a:solidFill>
                  <a:schemeClr val="bg1"/>
                </a:solidFill>
                <a:latin typeface="Times New Roman" panose="02020603050405020304" charset="0"/>
                <a:cs typeface="Times New Roman" panose="02020603050405020304" charset="0"/>
                <a:sym typeface="Helvetica"/>
              </a:rPr>
              <a:t>ref</a:t>
            </a:r>
            <a:r>
              <a:rPr lang="en-US" altLang="zh-CN" sz="1900" b="1">
                <a:solidFill>
                  <a:schemeClr val="bg1"/>
                </a:solidFill>
                <a:latin typeface="Times New Roman" panose="02020603050405020304" charset="0"/>
                <a:ea typeface="+mn-ea"/>
                <a:cs typeface="Times New Roman" panose="02020603050405020304" charset="0"/>
                <a:sym typeface="Helvetica"/>
              </a:rPr>
              <a:t>) &lt;- "RNA"</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DefaultAssay(</a:t>
            </a:r>
            <a:r>
              <a:rPr lang="en-US" altLang="zh-CN" sz="1900">
                <a:solidFill>
                  <a:schemeClr val="bg1"/>
                </a:solidFill>
                <a:latin typeface="Times New Roman" panose="02020603050405020304" charset="0"/>
                <a:cs typeface="Times New Roman" panose="02020603050405020304" charset="0"/>
                <a:sym typeface="Helvetica"/>
              </a:rPr>
              <a:t>qry</a:t>
            </a:r>
            <a:r>
              <a:rPr lang="en-US" altLang="zh-CN" sz="1900" b="1">
                <a:solidFill>
                  <a:schemeClr val="bg1"/>
                </a:solidFill>
                <a:latin typeface="Times New Roman" panose="02020603050405020304" charset="0"/>
                <a:ea typeface="+mn-ea"/>
                <a:cs typeface="Times New Roman" panose="02020603050405020304" charset="0"/>
                <a:sym typeface="Helvetica"/>
              </a:rPr>
              <a:t>) &lt;- "RNA"</a:t>
            </a:r>
          </a:p>
          <a:p>
            <a:pPr marL="0" marR="0" indent="0" algn="l" defTabSz="821690" rtl="0" fontAlgn="auto" latinLnBrk="0" hangingPunct="0">
              <a:lnSpc>
                <a:spcPct val="100000"/>
              </a:lnSpc>
              <a:spcBef>
                <a:spcPts val="0"/>
              </a:spcBef>
              <a:spcAft>
                <a:spcPts val="0"/>
              </a:spcAft>
              <a:buClrTx/>
              <a:buSzTx/>
              <a:buFontTx/>
              <a:buNone/>
            </a:pPr>
            <a:endParaRPr lang="en-US" altLang="zh-CN" sz="19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common_features &lt;- intersect(rownames(</a:t>
            </a:r>
            <a:r>
              <a:rPr lang="en-US" altLang="zh-CN" sz="1900">
                <a:solidFill>
                  <a:schemeClr val="bg1"/>
                </a:solidFill>
                <a:latin typeface="Times New Roman" panose="02020603050405020304" charset="0"/>
                <a:cs typeface="Times New Roman" panose="02020603050405020304" charset="0"/>
                <a:sym typeface="Helvetica"/>
              </a:rPr>
              <a:t>ref</a:t>
            </a:r>
            <a:r>
              <a:rPr lang="en-US" altLang="zh-CN" sz="1900" b="1">
                <a:solidFill>
                  <a:schemeClr val="bg1"/>
                </a:solidFill>
                <a:latin typeface="Times New Roman" panose="02020603050405020304" charset="0"/>
                <a:ea typeface="+mn-ea"/>
                <a:cs typeface="Times New Roman" panose="02020603050405020304" charset="0"/>
                <a:sym typeface="Helvetica"/>
              </a:rPr>
              <a:t>), rownames(</a:t>
            </a:r>
            <a:r>
              <a:rPr lang="en-US" altLang="zh-CN" sz="1900">
                <a:solidFill>
                  <a:schemeClr val="bg1"/>
                </a:solidFill>
                <a:latin typeface="Times New Roman" panose="02020603050405020304" charset="0"/>
                <a:cs typeface="Times New Roman" panose="02020603050405020304" charset="0"/>
                <a:sym typeface="Helvetica"/>
              </a:rPr>
              <a:t>qry</a:t>
            </a:r>
            <a:r>
              <a:rPr lang="en-US" altLang="zh-CN" sz="1900" b="1">
                <a:solidFill>
                  <a:schemeClr val="bg1"/>
                </a:solidFill>
                <a:latin typeface="Times New Roman" panose="02020603050405020304" charset="0"/>
                <a:ea typeface="+mn-ea"/>
                <a:cs typeface="Times New Roman" panose="02020603050405020304" charset="0"/>
                <a:sym typeface="Helvetica"/>
              </a:rPr>
              <a:t>))</a:t>
            </a:r>
          </a:p>
          <a:p>
            <a:pPr marL="0" marR="0" indent="0" algn="l" defTabSz="821690" rtl="0" fontAlgn="auto" latinLnBrk="0" hangingPunct="0">
              <a:lnSpc>
                <a:spcPct val="100000"/>
              </a:lnSpc>
              <a:spcBef>
                <a:spcPts val="0"/>
              </a:spcBef>
              <a:spcAft>
                <a:spcPts val="0"/>
              </a:spcAft>
              <a:buClrTx/>
              <a:buSzTx/>
              <a:buFontTx/>
              <a:buNone/>
            </a:pPr>
            <a:r>
              <a:rPr lang="en-US" altLang="zh-CN" sz="1900">
                <a:solidFill>
                  <a:schemeClr val="bg1"/>
                </a:solidFill>
                <a:latin typeface="Times New Roman" panose="02020603050405020304" charset="0"/>
                <a:cs typeface="Times New Roman" panose="02020603050405020304" charset="0"/>
                <a:sym typeface="Helvetica"/>
              </a:rPr>
              <a:t>ref</a:t>
            </a:r>
            <a:r>
              <a:rPr lang="en-US" altLang="zh-CN" sz="1900" b="1">
                <a:solidFill>
                  <a:schemeClr val="bg1"/>
                </a:solidFill>
                <a:latin typeface="Times New Roman" panose="02020603050405020304" charset="0"/>
                <a:ea typeface="+mn-ea"/>
                <a:cs typeface="Times New Roman" panose="02020603050405020304" charset="0"/>
                <a:sym typeface="Helvetica"/>
              </a:rPr>
              <a:t> &lt;- subset(</a:t>
            </a:r>
            <a:r>
              <a:rPr lang="en-US" altLang="zh-CN" sz="1900">
                <a:solidFill>
                  <a:schemeClr val="bg1"/>
                </a:solidFill>
                <a:latin typeface="Times New Roman" panose="02020603050405020304" charset="0"/>
                <a:cs typeface="Times New Roman" panose="02020603050405020304" charset="0"/>
                <a:sym typeface="Helvetica"/>
              </a:rPr>
              <a:t>ref</a:t>
            </a:r>
            <a:r>
              <a:rPr lang="en-US" altLang="zh-CN" sz="1900" b="1">
                <a:solidFill>
                  <a:schemeClr val="bg1"/>
                </a:solidFill>
                <a:latin typeface="Times New Roman" panose="02020603050405020304" charset="0"/>
                <a:ea typeface="+mn-ea"/>
                <a:cs typeface="Times New Roman" panose="02020603050405020304" charset="0"/>
                <a:sym typeface="Helvetica"/>
              </a:rPr>
              <a:t>, features = common_features)</a:t>
            </a:r>
          </a:p>
          <a:p>
            <a:pPr marL="0" marR="0" indent="0" algn="l" defTabSz="821690" rtl="0" fontAlgn="auto" latinLnBrk="0" hangingPunct="0">
              <a:lnSpc>
                <a:spcPct val="100000"/>
              </a:lnSpc>
              <a:spcBef>
                <a:spcPts val="0"/>
              </a:spcBef>
              <a:spcAft>
                <a:spcPts val="0"/>
              </a:spcAft>
              <a:buClrTx/>
              <a:buSzTx/>
              <a:buFontTx/>
              <a:buNone/>
            </a:pPr>
            <a:r>
              <a:rPr lang="en-US" altLang="zh-CN" sz="1900">
                <a:solidFill>
                  <a:schemeClr val="bg1"/>
                </a:solidFill>
                <a:latin typeface="Times New Roman" panose="02020603050405020304" charset="0"/>
                <a:cs typeface="Times New Roman" panose="02020603050405020304" charset="0"/>
                <a:sym typeface="Helvetica"/>
              </a:rPr>
              <a:t>qry</a:t>
            </a:r>
            <a:r>
              <a:rPr lang="en-US" altLang="zh-CN" sz="1900" b="1">
                <a:solidFill>
                  <a:schemeClr val="bg1"/>
                </a:solidFill>
                <a:latin typeface="Times New Roman" panose="02020603050405020304" charset="0"/>
                <a:ea typeface="+mn-ea"/>
                <a:cs typeface="Times New Roman" panose="02020603050405020304" charset="0"/>
                <a:sym typeface="Helvetica"/>
              </a:rPr>
              <a:t> &lt;- subset(</a:t>
            </a:r>
            <a:r>
              <a:rPr lang="en-US" altLang="zh-CN" sz="1900">
                <a:solidFill>
                  <a:schemeClr val="bg1"/>
                </a:solidFill>
                <a:latin typeface="Times New Roman" panose="02020603050405020304" charset="0"/>
                <a:cs typeface="Times New Roman" panose="02020603050405020304" charset="0"/>
                <a:sym typeface="Helvetica"/>
              </a:rPr>
              <a:t>qry</a:t>
            </a:r>
            <a:r>
              <a:rPr lang="en-US" altLang="zh-CN" sz="1900" b="1">
                <a:solidFill>
                  <a:schemeClr val="bg1"/>
                </a:solidFill>
                <a:latin typeface="Times New Roman" panose="02020603050405020304" charset="0"/>
                <a:ea typeface="+mn-ea"/>
                <a:cs typeface="Times New Roman" panose="02020603050405020304" charset="0"/>
                <a:sym typeface="Helvetica"/>
              </a:rPr>
              <a:t>, features = common_features)</a:t>
            </a:r>
          </a:p>
          <a:p>
            <a:pPr marL="0" marR="0" indent="0" algn="l" defTabSz="821690" rtl="0" fontAlgn="auto" latinLnBrk="0" hangingPunct="0">
              <a:lnSpc>
                <a:spcPct val="100000"/>
              </a:lnSpc>
              <a:spcBef>
                <a:spcPts val="0"/>
              </a:spcBef>
              <a:spcAft>
                <a:spcPts val="0"/>
              </a:spcAft>
              <a:buClrTx/>
              <a:buSzTx/>
              <a:buFontTx/>
              <a:buNone/>
            </a:pPr>
            <a:endParaRPr lang="en-US" altLang="zh-CN" sz="1900" b="1">
              <a:solidFill>
                <a:schemeClr val="bg1"/>
              </a:solidFill>
              <a:latin typeface="Times New Roman" panose="02020603050405020304" charset="0"/>
              <a:ea typeface="+mn-ea"/>
              <a:cs typeface="Times New Roman" panose="02020603050405020304" charset="0"/>
              <a:sym typeface="Helvetica"/>
            </a:endParaRP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anchors &lt;- FindTransferAnchors(</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reference = </a:t>
            </a:r>
            <a:r>
              <a:rPr lang="en-US" altLang="zh-CN" sz="1900">
                <a:solidFill>
                  <a:schemeClr val="bg1"/>
                </a:solidFill>
                <a:latin typeface="Times New Roman" panose="02020603050405020304" charset="0"/>
                <a:cs typeface="Times New Roman" panose="02020603050405020304" charset="0"/>
                <a:sym typeface="Helvetica"/>
              </a:rPr>
              <a:t>ref</a:t>
            </a:r>
            <a:r>
              <a:rPr lang="en-US" altLang="zh-CN" sz="1900" b="1">
                <a:solidFill>
                  <a:schemeClr val="bg1"/>
                </a:solidFill>
                <a:latin typeface="Times New Roman" panose="02020603050405020304" charset="0"/>
                <a:ea typeface="+mn-ea"/>
                <a:cs typeface="Times New Roman" panose="02020603050405020304" charset="0"/>
                <a:sym typeface="Helvetica"/>
              </a:rPr>
              <a:t>,</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query = </a:t>
            </a:r>
            <a:r>
              <a:rPr lang="en-US" altLang="zh-CN" sz="1900">
                <a:solidFill>
                  <a:schemeClr val="bg1"/>
                </a:solidFill>
                <a:latin typeface="Times New Roman" panose="02020603050405020304" charset="0"/>
                <a:cs typeface="Times New Roman" panose="02020603050405020304" charset="0"/>
                <a:sym typeface="Helvetica"/>
              </a:rPr>
              <a:t>qry</a:t>
            </a:r>
            <a:r>
              <a:rPr lang="en-US" altLang="zh-CN" sz="1900" b="1">
                <a:solidFill>
                  <a:schemeClr val="bg1"/>
                </a:solidFill>
                <a:latin typeface="Times New Roman" panose="02020603050405020304" charset="0"/>
                <a:ea typeface="+mn-ea"/>
                <a:cs typeface="Times New Roman" panose="02020603050405020304" charset="0"/>
                <a:sym typeface="Helvetica"/>
              </a:rPr>
              <a:t>,</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dims = 1:50,</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reduction = "pcaproject",</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reference.reduction = "pca",</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features = common_features</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Transfer cell type annotations</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qry_celltype_main &lt;- TransferData(</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anchorset = anchors,</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refdata = </a:t>
            </a:r>
            <a:r>
              <a:rPr lang="en-US" altLang="zh-CN" sz="1900">
                <a:solidFill>
                  <a:schemeClr val="bg1"/>
                </a:solidFill>
                <a:latin typeface="Times New Roman" panose="02020603050405020304" charset="0"/>
                <a:cs typeface="Times New Roman" panose="02020603050405020304" charset="0"/>
                <a:sym typeface="Helvetica"/>
              </a:rPr>
              <a:t>ref</a:t>
            </a:r>
            <a:r>
              <a:rPr lang="en-US" altLang="zh-CN" sz="1900" b="1">
                <a:solidFill>
                  <a:schemeClr val="bg1"/>
                </a:solidFill>
                <a:latin typeface="Times New Roman" panose="02020603050405020304" charset="0"/>
                <a:ea typeface="+mn-ea"/>
                <a:cs typeface="Times New Roman" panose="02020603050405020304" charset="0"/>
                <a:sym typeface="Helvetica"/>
              </a:rPr>
              <a:t>@meta.data$celltype,</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dims = 1:50,</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k.weight = 20</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 Add predicted cell type and embryonic period to metadata</a:t>
            </a:r>
          </a:p>
          <a:p>
            <a:pPr marL="0" marR="0" indent="0" algn="l" defTabSz="821690" rtl="0" fontAlgn="auto" latinLnBrk="0" hangingPunct="0">
              <a:lnSpc>
                <a:spcPct val="100000"/>
              </a:lnSpc>
              <a:spcBef>
                <a:spcPts val="0"/>
              </a:spcBef>
              <a:spcAft>
                <a:spcPts val="0"/>
              </a:spcAft>
              <a:buClrTx/>
              <a:buSzTx/>
              <a:buFontTx/>
              <a:buNone/>
            </a:pPr>
            <a:r>
              <a:rPr lang="en-US" altLang="zh-CN" sz="1900" b="1">
                <a:solidFill>
                  <a:schemeClr val="bg1"/>
                </a:solidFill>
                <a:latin typeface="Times New Roman" panose="02020603050405020304" charset="0"/>
                <a:ea typeface="+mn-ea"/>
                <a:cs typeface="Times New Roman" panose="02020603050405020304" charset="0"/>
                <a:sym typeface="Helvetica"/>
              </a:rPr>
              <a:t>qry@meta.data$PredCelltype &lt;- qry_celltype_main$predicted.id</a:t>
            </a:r>
          </a:p>
        </p:txBody>
      </p:sp>
      <p:sp>
        <p:nvSpPr>
          <p:cNvPr id="4"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Wei Shi</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B0298-F92B-94B7-26E4-6CA83DE1B1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E2E9E1B-CAD6-7B13-D8E7-5564AEB93038}"/>
              </a:ext>
            </a:extLst>
          </p:cNvPr>
          <p:cNvSpPr>
            <a:spLocks noGrp="1"/>
          </p:cNvSpPr>
          <p:nvPr>
            <p:ph type="body" idx="1"/>
          </p:nvPr>
        </p:nvSpPr>
        <p:spPr>
          <a:xfrm>
            <a:off x="1451610" y="1463230"/>
            <a:ext cx="9444189" cy="1549845"/>
          </a:xfrm>
        </p:spPr>
        <p:txBody>
          <a:bodyPr>
            <a:normAutofit/>
          </a:bodyPr>
          <a:lstStyle/>
          <a:p>
            <a:pPr marL="0" indent="0">
              <a:buNone/>
            </a:pPr>
            <a:r>
              <a:rPr lang="en-US" sz="3600" b="1" dirty="0"/>
              <a:t>- </a:t>
            </a:r>
            <a:r>
              <a:rPr lang="en-US" altLang="zh-CN" sz="3600" b="1" dirty="0"/>
              <a:t>Cell type annotation (Custom) </a:t>
            </a:r>
            <a:endParaRPr lang="en-US" altLang="zh-CN" sz="3600" dirty="0"/>
          </a:p>
        </p:txBody>
      </p:sp>
      <p:sp>
        <p:nvSpPr>
          <p:cNvPr id="3" name="Title 2">
            <a:extLst>
              <a:ext uri="{FF2B5EF4-FFF2-40B4-BE49-F238E27FC236}">
                <a16:creationId xmlns:a16="http://schemas.microsoft.com/office/drawing/2014/main" id="{CDC0932B-8D38-0E3A-EBA3-809852A4BAE5}"/>
              </a:ext>
            </a:extLst>
          </p:cNvPr>
          <p:cNvSpPr>
            <a:spLocks noGrp="1"/>
          </p:cNvSpPr>
          <p:nvPr>
            <p:ph type="title"/>
          </p:nvPr>
        </p:nvSpPr>
        <p:spPr/>
        <p:txBody>
          <a:bodyPr/>
          <a:lstStyle/>
          <a:p>
            <a:r>
              <a:rPr lang="en-US" altLang="zh-CN" dirty="0"/>
              <a:t>Cell</a:t>
            </a:r>
            <a:r>
              <a:rPr lang="zh-CN" altLang="en-US" dirty="0"/>
              <a:t> </a:t>
            </a:r>
            <a:r>
              <a:rPr lang="en-US" altLang="zh-CN" dirty="0"/>
              <a:t>type</a:t>
            </a:r>
            <a:r>
              <a:rPr lang="zh-CN" altLang="en-US" dirty="0"/>
              <a:t> </a:t>
            </a:r>
            <a:r>
              <a:rPr lang="en-US" altLang="zh-CN" dirty="0"/>
              <a:t>annotation</a:t>
            </a:r>
            <a:endParaRPr lang="zh-CN" altLang="en-US" sz="4400" dirty="0"/>
          </a:p>
        </p:txBody>
      </p:sp>
      <p:sp>
        <p:nvSpPr>
          <p:cNvPr id="4" name="文本框 3">
            <a:extLst>
              <a:ext uri="{FF2B5EF4-FFF2-40B4-BE49-F238E27FC236}">
                <a16:creationId xmlns:a16="http://schemas.microsoft.com/office/drawing/2014/main" id="{B8BA2FA8-E0CE-8D40-7099-4EC758F68676}"/>
              </a:ext>
            </a:extLst>
          </p:cNvPr>
          <p:cNvSpPr txBox="1"/>
          <p:nvPr/>
        </p:nvSpPr>
        <p:spPr>
          <a:xfrm>
            <a:off x="1758950" y="281832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8FA71F63-D1E4-7848-AE51-F5B2B77B9E4D}"/>
              </a:ext>
            </a:extLst>
          </p:cNvPr>
          <p:cNvSpPr txBox="1"/>
          <p:nvPr/>
        </p:nvSpPr>
        <p:spPr>
          <a:xfrm>
            <a:off x="1758950" y="4248212"/>
            <a:ext cx="10983015" cy="2094193"/>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scRNA</a:t>
            </a:r>
            <a:r>
              <a:rPr lang="en-US" altLang="zh-CN" sz="2400" dirty="0"/>
              <a:t> annotation marker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/data/2.scRNA/3.annotation/</a:t>
            </a:r>
            <a:r>
              <a:rPr lang="en-US" altLang="zh-CN" sz="2400" dirty="0" err="1"/>
              <a:t>qry_data.rds</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--marker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/data/2.scRNA/3.annotation/marker_info.csv \</a:t>
            </a:r>
          </a:p>
          <a:p>
            <a:pPr algn="l" defTabSz="584200">
              <a:defRPr sz="1800" b="0">
                <a:solidFill>
                  <a:srgbClr val="FFFFFF"/>
                </a:solidFill>
                <a:latin typeface="Monaco"/>
                <a:ea typeface="Monaco"/>
                <a:cs typeface="Monaco"/>
                <a:sym typeface="Monaco"/>
              </a:defRPr>
            </a:pPr>
            <a:r>
              <a:rPr lang="en-US" altLang="zh-CN" sz="2400" dirty="0"/>
              <a:t>--meta </a:t>
            </a:r>
            <a:r>
              <a:rPr lang="en-US" altLang="zh-CN" sz="2400" dirty="0" err="1"/>
              <a:t>umap_clusters</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/result/2.scRNA/3.annotation/marker</a:t>
            </a:r>
          </a:p>
        </p:txBody>
      </p:sp>
      <p:sp>
        <p:nvSpPr>
          <p:cNvPr id="8" name="Content Placeholder 2">
            <a:extLst>
              <a:ext uri="{FF2B5EF4-FFF2-40B4-BE49-F238E27FC236}">
                <a16:creationId xmlns:a16="http://schemas.microsoft.com/office/drawing/2014/main" id="{92E2E8C7-BA27-8D6A-277B-063764AB6814}"/>
              </a:ext>
            </a:extLst>
          </p:cNvPr>
          <p:cNvSpPr>
            <a:spLocks noGrp="1"/>
          </p:cNvSpPr>
          <p:nvPr/>
        </p:nvSpPr>
        <p:spPr>
          <a:xfrm>
            <a:off x="1719194" y="644740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83C4A7FD-9913-2E16-64F2-4AF2FE89C6F7}"/>
              </a:ext>
            </a:extLst>
          </p:cNvPr>
          <p:cNvSpPr>
            <a:spLocks noGrp="1"/>
          </p:cNvSpPr>
          <p:nvPr/>
        </p:nvSpPr>
        <p:spPr>
          <a:xfrm>
            <a:off x="1639682" y="348021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5" name="表格 4">
            <a:extLst>
              <a:ext uri="{FF2B5EF4-FFF2-40B4-BE49-F238E27FC236}">
                <a16:creationId xmlns:a16="http://schemas.microsoft.com/office/drawing/2014/main" id="{19AB4AAB-F663-97B4-3CDD-E576AA79056E}"/>
              </a:ext>
            </a:extLst>
          </p:cNvPr>
          <p:cNvGraphicFramePr>
            <a:graphicFrameLocks noGrp="1"/>
          </p:cNvGraphicFramePr>
          <p:nvPr>
            <p:extLst>
              <p:ext uri="{D42A27DB-BD31-4B8C-83A1-F6EECF244321}">
                <p14:modId xmlns:p14="http://schemas.microsoft.com/office/powerpoint/2010/main" val="327194419"/>
              </p:ext>
            </p:extLst>
          </p:nvPr>
        </p:nvGraphicFramePr>
        <p:xfrm>
          <a:off x="1758950" y="7373596"/>
          <a:ext cx="10686359" cy="4612266"/>
        </p:xfrm>
        <a:graphic>
          <a:graphicData uri="http://schemas.openxmlformats.org/drawingml/2006/table">
            <a:tbl>
              <a:tblPr>
                <a:tableStyleId>{5940675A-B579-460E-94D1-54222C63F5DA}</a:tableStyleId>
              </a:tblPr>
              <a:tblGrid>
                <a:gridCol w="2924308">
                  <a:extLst>
                    <a:ext uri="{9D8B030D-6E8A-4147-A177-3AD203B41FA5}">
                      <a16:colId xmlns:a16="http://schemas.microsoft.com/office/drawing/2014/main" val="1323359113"/>
                    </a:ext>
                  </a:extLst>
                </a:gridCol>
                <a:gridCol w="6480410">
                  <a:extLst>
                    <a:ext uri="{9D8B030D-6E8A-4147-A177-3AD203B41FA5}">
                      <a16:colId xmlns:a16="http://schemas.microsoft.com/office/drawing/2014/main" val="3554717336"/>
                    </a:ext>
                  </a:extLst>
                </a:gridCol>
                <a:gridCol w="1281641">
                  <a:extLst>
                    <a:ext uri="{9D8B030D-6E8A-4147-A177-3AD203B41FA5}">
                      <a16:colId xmlns:a16="http://schemas.microsoft.com/office/drawing/2014/main" val="3501824273"/>
                    </a:ext>
                  </a:extLst>
                </a:gridCol>
              </a:tblGrid>
              <a:tr h="512474">
                <a:tc>
                  <a:txBody>
                    <a:bodyPr/>
                    <a:lstStyle/>
                    <a:p>
                      <a:pPr marL="0" marR="0" algn="ctr">
                        <a:buNone/>
                      </a:pPr>
                      <a:r>
                        <a:rPr lang="zh-CN" altLang="en-US" sz="2400" b="1" kern="100">
                          <a:effectLst/>
                        </a:rPr>
                        <a:t>参数</a:t>
                      </a:r>
                      <a:endParaRPr lang="zh-CN" altLang="en-US" sz="24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a:effectLst/>
                        </a:rPr>
                        <a:t>描述</a:t>
                      </a:r>
                      <a:endParaRPr lang="zh-CN" altLang="en-US" sz="24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默认值</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4206824699"/>
                  </a:ext>
                </a:extLst>
              </a:tr>
              <a:tr h="512474">
                <a:tc>
                  <a:txBody>
                    <a:bodyPr/>
                    <a:lstStyle/>
                    <a:p>
                      <a:pPr marL="0" marR="0" algn="ctr">
                        <a:buNone/>
                      </a:pPr>
                      <a:r>
                        <a:rPr lang="en-US" sz="2400" b="0" kern="100">
                          <a:effectLst/>
                        </a:rPr>
                        <a:t>-i</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effectLst/>
                        </a:rPr>
                        <a:t>单细胞输入数据</a:t>
                      </a:r>
                      <a:r>
                        <a:rPr lang="en-US" altLang="zh-CN" sz="2400" b="0" kern="100" dirty="0">
                          <a:effectLst/>
                        </a:rPr>
                        <a:t>(</a:t>
                      </a:r>
                      <a:r>
                        <a:rPr lang="en-US" altLang="zh-CN" sz="2400" b="0" kern="100" dirty="0" err="1">
                          <a:effectLst/>
                        </a:rPr>
                        <a:t>rds</a:t>
                      </a:r>
                      <a:r>
                        <a:rPr lang="zh-CN" altLang="en-US" sz="2400" b="0" kern="100" dirty="0">
                          <a:effectLst/>
                        </a:rPr>
                        <a:t>格式</a:t>
                      </a:r>
                      <a:r>
                        <a:rPr lang="en-US" altLang="zh-CN" sz="2400" b="0" kern="100" dirty="0">
                          <a:effectLst/>
                        </a:rPr>
                        <a:t>)</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32434611"/>
                  </a:ext>
                </a:extLst>
              </a:tr>
              <a:tr h="512474">
                <a:tc>
                  <a:txBody>
                    <a:bodyPr/>
                    <a:lstStyle/>
                    <a:p>
                      <a:pPr marL="0" marR="0" algn="ctr">
                        <a:buNone/>
                      </a:pPr>
                      <a:r>
                        <a:rPr lang="en-US" sz="2400" b="0" kern="100">
                          <a:effectLst/>
                        </a:rPr>
                        <a:t>--marker</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注释类群基因信息文件夹</a:t>
                      </a:r>
                      <a:r>
                        <a:rPr lang="en-US" altLang="zh-CN" sz="2400" b="0" kern="100">
                          <a:effectLst/>
                        </a:rPr>
                        <a:t>(csv)</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745229593"/>
                  </a:ext>
                </a:extLst>
              </a:tr>
              <a:tr h="512474">
                <a:tc>
                  <a:txBody>
                    <a:bodyPr/>
                    <a:lstStyle/>
                    <a:p>
                      <a:pPr marL="0" marR="0" algn="ctr">
                        <a:buNone/>
                      </a:pPr>
                      <a:r>
                        <a:rPr lang="en-US" sz="2400" b="0" kern="100">
                          <a:effectLst/>
                        </a:rPr>
                        <a:t>-o</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effectLst/>
                        </a:rPr>
                        <a:t>输出结果存放位置</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86231397"/>
                  </a:ext>
                </a:extLst>
              </a:tr>
              <a:tr h="512474">
                <a:tc>
                  <a:txBody>
                    <a:bodyPr/>
                    <a:lstStyle/>
                    <a:p>
                      <a:pPr marL="0" marR="0" algn="ctr">
                        <a:buNone/>
                      </a:pPr>
                      <a:r>
                        <a:rPr lang="en-US" sz="2400" b="0" kern="100">
                          <a:effectLst/>
                        </a:rPr>
                        <a:t>--meta</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effectLst/>
                        </a:rPr>
                        <a:t>seurat</a:t>
                      </a:r>
                      <a:r>
                        <a:rPr lang="zh-CN" altLang="en-US" sz="2400" b="0" kern="100">
                          <a:effectLst/>
                        </a:rPr>
                        <a:t>对象的</a:t>
                      </a:r>
                      <a:r>
                        <a:rPr lang="en-US" sz="2400" b="0" kern="100">
                          <a:effectLst/>
                        </a:rPr>
                        <a:t>meta.data</a:t>
                      </a:r>
                      <a:r>
                        <a:rPr lang="zh-CN" altLang="en-US" sz="2400" b="0" kern="100">
                          <a:effectLst/>
                        </a:rPr>
                        <a:t>中使用的类群依据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865660070"/>
                  </a:ext>
                </a:extLst>
              </a:tr>
              <a:tr h="512474">
                <a:tc>
                  <a:txBody>
                    <a:bodyPr/>
                    <a:lstStyle/>
                    <a:p>
                      <a:pPr marL="0" marR="0" algn="ctr">
                        <a:buNone/>
                      </a:pPr>
                      <a:r>
                        <a:rPr lang="en-US" sz="2400" b="0" kern="100">
                          <a:effectLst/>
                        </a:rPr>
                        <a:t>--cluster</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结果降维可视化</a:t>
                      </a:r>
                      <a:r>
                        <a:rPr lang="en-US" altLang="zh-CN" sz="2400" b="0" kern="100">
                          <a:effectLst/>
                        </a:rPr>
                        <a:t>(umap/tsne)</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effectLst/>
                        </a:rPr>
                        <a:t>umap</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150854006"/>
                  </a:ext>
                </a:extLst>
              </a:tr>
              <a:tr h="512474">
                <a:tc>
                  <a:txBody>
                    <a:bodyPr/>
                    <a:lstStyle/>
                    <a:p>
                      <a:pPr marL="0" marR="0" algn="ctr">
                        <a:buNone/>
                      </a:pPr>
                      <a:r>
                        <a:rPr lang="en-US" sz="2400" b="0" kern="100">
                          <a:effectLst/>
                        </a:rPr>
                        <a:t>--expression_thre</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平均表达阈值</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1.5</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81694821"/>
                  </a:ext>
                </a:extLst>
              </a:tr>
              <a:tr h="512474">
                <a:tc>
                  <a:txBody>
                    <a:bodyPr/>
                    <a:lstStyle/>
                    <a:p>
                      <a:pPr marL="0" marR="0" algn="ctr">
                        <a:buNone/>
                      </a:pPr>
                      <a:r>
                        <a:rPr lang="en-US" sz="2400" b="0" kern="100">
                          <a:effectLst/>
                        </a:rPr>
                        <a:t>--percentage_thre</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表达量大于</a:t>
                      </a:r>
                      <a:r>
                        <a:rPr lang="en-US" altLang="zh-CN" sz="2400" b="0" kern="100">
                          <a:effectLst/>
                        </a:rPr>
                        <a:t>0</a:t>
                      </a:r>
                      <a:r>
                        <a:rPr lang="zh-CN" altLang="en-US" sz="2400" b="0" kern="100">
                          <a:effectLst/>
                        </a:rPr>
                        <a:t>的阈值</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0.7</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76481554"/>
                  </a:ext>
                </a:extLst>
              </a:tr>
              <a:tr h="512474">
                <a:tc>
                  <a:txBody>
                    <a:bodyPr/>
                    <a:lstStyle/>
                    <a:p>
                      <a:pPr marL="0" marR="0" algn="ctr">
                        <a:buNone/>
                      </a:pPr>
                      <a:r>
                        <a:rPr lang="en-US" sz="2400" b="0" kern="100">
                          <a:effectLst/>
                        </a:rPr>
                        <a:t>--marker_thre</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dirty="0">
                          <a:effectLst/>
                        </a:rPr>
                        <a:t>两个条件都满足的平均比例阈值</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effectLst/>
                        </a:rPr>
                        <a:t>0.7</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117681003"/>
                  </a:ext>
                </a:extLst>
              </a:tr>
            </a:tbl>
          </a:graphicData>
        </a:graphic>
      </p:graphicFrame>
      <p:pic>
        <p:nvPicPr>
          <p:cNvPr id="9" name="图片 8">
            <a:extLst>
              <a:ext uri="{FF2B5EF4-FFF2-40B4-BE49-F238E27FC236}">
                <a16:creationId xmlns:a16="http://schemas.microsoft.com/office/drawing/2014/main" id="{D84D14B0-A08D-568E-8308-32D3759469EB}"/>
              </a:ext>
            </a:extLst>
          </p:cNvPr>
          <p:cNvPicPr>
            <a:picLocks noChangeAspect="1"/>
          </p:cNvPicPr>
          <p:nvPr/>
        </p:nvPicPr>
        <p:blipFill>
          <a:blip r:embed="rId3"/>
          <a:stretch>
            <a:fillRect/>
          </a:stretch>
        </p:blipFill>
        <p:spPr>
          <a:xfrm>
            <a:off x="15908713" y="4699937"/>
            <a:ext cx="6756093" cy="5686378"/>
          </a:xfrm>
          <a:prstGeom prst="rect">
            <a:avLst/>
          </a:prstGeom>
          <a:noFill/>
          <a:ln>
            <a:noFill/>
          </a:ln>
        </p:spPr>
      </p:pic>
    </p:spTree>
    <p:extLst>
      <p:ext uri="{BB962C8B-B14F-4D97-AF65-F5344CB8AC3E}">
        <p14:creationId xmlns:p14="http://schemas.microsoft.com/office/powerpoint/2010/main" val="318277985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7E88E-023B-2AB2-6BEB-022953834BC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2A6291D-543F-5D1A-D1EF-7628F6851FE1}"/>
              </a:ext>
            </a:extLst>
          </p:cNvPr>
          <p:cNvSpPr>
            <a:spLocks noGrp="1"/>
          </p:cNvSpPr>
          <p:nvPr>
            <p:ph type="body" idx="1"/>
          </p:nvPr>
        </p:nvSpPr>
        <p:spPr>
          <a:xfrm>
            <a:off x="1451610" y="1463230"/>
            <a:ext cx="9444189" cy="1549845"/>
          </a:xfrm>
        </p:spPr>
        <p:txBody>
          <a:bodyPr>
            <a:normAutofit/>
          </a:bodyPr>
          <a:lstStyle/>
          <a:p>
            <a:pPr marL="0" indent="0">
              <a:buNone/>
            </a:pPr>
            <a:r>
              <a:rPr lang="en-US" sz="3600" b="1" dirty="0"/>
              <a:t>- </a:t>
            </a:r>
            <a:r>
              <a:rPr lang="en-US" altLang="zh-CN" sz="3600" b="1" dirty="0"/>
              <a:t>Cell type annotation (</a:t>
            </a:r>
            <a:r>
              <a:rPr lang="en-US" altLang="zh-CN" sz="3600" b="1" dirty="0" err="1"/>
              <a:t>TransferLabel</a:t>
            </a:r>
            <a:r>
              <a:rPr lang="en-US" altLang="zh-CN" sz="3600" b="1" dirty="0"/>
              <a:t>) </a:t>
            </a:r>
            <a:endParaRPr lang="en-US" altLang="zh-CN" sz="3600" dirty="0"/>
          </a:p>
        </p:txBody>
      </p:sp>
      <p:sp>
        <p:nvSpPr>
          <p:cNvPr id="3" name="Title 2">
            <a:extLst>
              <a:ext uri="{FF2B5EF4-FFF2-40B4-BE49-F238E27FC236}">
                <a16:creationId xmlns:a16="http://schemas.microsoft.com/office/drawing/2014/main" id="{A558E4D9-B9D0-CFF4-37D1-9FA6E6832638}"/>
              </a:ext>
            </a:extLst>
          </p:cNvPr>
          <p:cNvSpPr>
            <a:spLocks noGrp="1"/>
          </p:cNvSpPr>
          <p:nvPr>
            <p:ph type="title"/>
          </p:nvPr>
        </p:nvSpPr>
        <p:spPr/>
        <p:txBody>
          <a:bodyPr/>
          <a:lstStyle/>
          <a:p>
            <a:r>
              <a:rPr lang="en-US" altLang="zh-CN" dirty="0"/>
              <a:t>Cell</a:t>
            </a:r>
            <a:r>
              <a:rPr lang="zh-CN" altLang="en-US" dirty="0"/>
              <a:t> </a:t>
            </a:r>
            <a:r>
              <a:rPr lang="en-US" altLang="zh-CN" dirty="0"/>
              <a:t>type</a:t>
            </a:r>
            <a:r>
              <a:rPr lang="zh-CN" altLang="en-US" dirty="0"/>
              <a:t> </a:t>
            </a:r>
            <a:r>
              <a:rPr lang="en-US" altLang="zh-CN" dirty="0"/>
              <a:t>annotation</a:t>
            </a:r>
            <a:endParaRPr lang="zh-CN" altLang="en-US" sz="4400" dirty="0"/>
          </a:p>
        </p:txBody>
      </p:sp>
      <p:sp>
        <p:nvSpPr>
          <p:cNvPr id="4" name="文本框 3">
            <a:extLst>
              <a:ext uri="{FF2B5EF4-FFF2-40B4-BE49-F238E27FC236}">
                <a16:creationId xmlns:a16="http://schemas.microsoft.com/office/drawing/2014/main" id="{9778DE50-D919-7FBE-D09D-1681FCB496CC}"/>
              </a:ext>
            </a:extLst>
          </p:cNvPr>
          <p:cNvSpPr txBox="1"/>
          <p:nvPr/>
        </p:nvSpPr>
        <p:spPr>
          <a:xfrm>
            <a:off x="1758950" y="281832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DAEE2E9E-8FC5-4293-F1B5-DB7FCF9BA7AE}"/>
              </a:ext>
            </a:extLst>
          </p:cNvPr>
          <p:cNvSpPr txBox="1"/>
          <p:nvPr/>
        </p:nvSpPr>
        <p:spPr>
          <a:xfrm>
            <a:off x="1758950" y="4248212"/>
            <a:ext cx="10983015" cy="2094193"/>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scRNA annotation transfer \</a:t>
            </a:r>
          </a:p>
          <a:p>
            <a:pPr algn="l" defTabSz="584200">
              <a:defRPr sz="1800" b="0">
                <a:solidFill>
                  <a:srgbClr val="FFFFFF"/>
                </a:solidFill>
                <a:latin typeface="Monaco"/>
                <a:ea typeface="Monaco"/>
                <a:cs typeface="Monaco"/>
                <a:sym typeface="Monaco"/>
              </a:defRPr>
            </a:pPr>
            <a:r>
              <a:rPr lang="en-US" altLang="zh-CN" sz="2400"/>
              <a:t>--query /mnt/linzejie/CDesk_test/data/2.scRNA/3.annotation/qry_data.rds \</a:t>
            </a:r>
          </a:p>
          <a:p>
            <a:pPr algn="l" defTabSz="584200">
              <a:defRPr sz="1800" b="0">
                <a:solidFill>
                  <a:srgbClr val="FFFFFF"/>
                </a:solidFill>
                <a:latin typeface="Monaco"/>
                <a:ea typeface="Monaco"/>
                <a:cs typeface="Monaco"/>
                <a:sym typeface="Monaco"/>
              </a:defRPr>
            </a:pPr>
            <a:r>
              <a:rPr lang="en-US" altLang="zh-CN" sz="2400"/>
              <a:t>--ref /mnt/linzejie/CDesk_test/data/2.scRNA/3.annotation/ref_data.rds \</a:t>
            </a:r>
          </a:p>
          <a:p>
            <a:pPr algn="l" defTabSz="584200">
              <a:defRPr sz="1800" b="0">
                <a:solidFill>
                  <a:srgbClr val="FFFFFF"/>
                </a:solidFill>
                <a:latin typeface="Monaco"/>
                <a:ea typeface="Monaco"/>
                <a:cs typeface="Monaco"/>
                <a:sym typeface="Monaco"/>
              </a:defRPr>
            </a:pPr>
            <a:r>
              <a:rPr lang="en-US" altLang="zh-CN" sz="2400"/>
              <a:t>--meta celltype_annotation_20210517 \</a:t>
            </a:r>
          </a:p>
          <a:p>
            <a:pPr algn="l" defTabSz="584200">
              <a:defRPr sz="1800" b="0">
                <a:solidFill>
                  <a:srgbClr val="FFFFFF"/>
                </a:solidFill>
                <a:latin typeface="Monaco"/>
                <a:ea typeface="Monaco"/>
                <a:cs typeface="Monaco"/>
                <a:sym typeface="Monaco"/>
              </a:defRPr>
            </a:pPr>
            <a:r>
              <a:rPr lang="en-US" altLang="zh-CN" sz="2400"/>
              <a:t>-o /mnt/linzejie/CDesk_test/result/2.scRNA/3.annotation/transfer</a:t>
            </a:r>
            <a:endParaRPr lang="en-US" altLang="zh-CN" sz="2400" dirty="0"/>
          </a:p>
        </p:txBody>
      </p:sp>
      <p:sp>
        <p:nvSpPr>
          <p:cNvPr id="8" name="Content Placeholder 2">
            <a:extLst>
              <a:ext uri="{FF2B5EF4-FFF2-40B4-BE49-F238E27FC236}">
                <a16:creationId xmlns:a16="http://schemas.microsoft.com/office/drawing/2014/main" id="{2273D48C-530B-7E3D-D56B-7C07510CDD61}"/>
              </a:ext>
            </a:extLst>
          </p:cNvPr>
          <p:cNvSpPr>
            <a:spLocks noGrp="1"/>
          </p:cNvSpPr>
          <p:nvPr/>
        </p:nvSpPr>
        <p:spPr>
          <a:xfrm>
            <a:off x="1719194" y="644740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C7AAD308-01D4-29EE-5E14-AFE8EF84A1AD}"/>
              </a:ext>
            </a:extLst>
          </p:cNvPr>
          <p:cNvSpPr>
            <a:spLocks noGrp="1"/>
          </p:cNvSpPr>
          <p:nvPr/>
        </p:nvSpPr>
        <p:spPr>
          <a:xfrm>
            <a:off x="1639682" y="348021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5" name="表格 4">
            <a:extLst>
              <a:ext uri="{FF2B5EF4-FFF2-40B4-BE49-F238E27FC236}">
                <a16:creationId xmlns:a16="http://schemas.microsoft.com/office/drawing/2014/main" id="{FF706053-E4BB-3CAF-F1C2-DA9C75117295}"/>
              </a:ext>
            </a:extLst>
          </p:cNvPr>
          <p:cNvGraphicFramePr>
            <a:graphicFrameLocks noGrp="1"/>
          </p:cNvGraphicFramePr>
          <p:nvPr>
            <p:extLst>
              <p:ext uri="{D42A27DB-BD31-4B8C-83A1-F6EECF244321}">
                <p14:modId xmlns:p14="http://schemas.microsoft.com/office/powerpoint/2010/main" val="105887391"/>
              </p:ext>
            </p:extLst>
          </p:nvPr>
        </p:nvGraphicFramePr>
        <p:xfrm>
          <a:off x="1758950" y="7373596"/>
          <a:ext cx="10686359" cy="4099792"/>
        </p:xfrm>
        <a:graphic>
          <a:graphicData uri="http://schemas.openxmlformats.org/drawingml/2006/table">
            <a:tbl>
              <a:tblPr>
                <a:tableStyleId>{5940675A-B579-460E-94D1-54222C63F5DA}</a:tableStyleId>
              </a:tblPr>
              <a:tblGrid>
                <a:gridCol w="2924308">
                  <a:extLst>
                    <a:ext uri="{9D8B030D-6E8A-4147-A177-3AD203B41FA5}">
                      <a16:colId xmlns:a16="http://schemas.microsoft.com/office/drawing/2014/main" val="1323359113"/>
                    </a:ext>
                  </a:extLst>
                </a:gridCol>
                <a:gridCol w="6480410">
                  <a:extLst>
                    <a:ext uri="{9D8B030D-6E8A-4147-A177-3AD203B41FA5}">
                      <a16:colId xmlns:a16="http://schemas.microsoft.com/office/drawing/2014/main" val="3554717336"/>
                    </a:ext>
                  </a:extLst>
                </a:gridCol>
                <a:gridCol w="1281641">
                  <a:extLst>
                    <a:ext uri="{9D8B030D-6E8A-4147-A177-3AD203B41FA5}">
                      <a16:colId xmlns:a16="http://schemas.microsoft.com/office/drawing/2014/main" val="3501824273"/>
                    </a:ext>
                  </a:extLst>
                </a:gridCol>
              </a:tblGrid>
              <a:tr h="512474">
                <a:tc>
                  <a:txBody>
                    <a:bodyPr/>
                    <a:lstStyle/>
                    <a:p>
                      <a:pPr marL="0" marR="0" algn="ctr">
                        <a:buNone/>
                      </a:pPr>
                      <a:r>
                        <a:rPr lang="zh-CN" altLang="en-US" sz="2400" b="1" kern="100" dirty="0">
                          <a:effectLst/>
                        </a:rPr>
                        <a:t>参数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描述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默认值</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4206824699"/>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--query</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需要注释的单细胞输入数据</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(rds</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格式</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32434611"/>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--ref</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参考单细胞数据</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(rds</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格式</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745229593"/>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输出结果存放位置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86231397"/>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--meta</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seurat</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的</a:t>
                      </a: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meta.data</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中使用的类群依据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865660070"/>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--cluster</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结果降维可视化</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(umap/tsne)</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umap</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150854006"/>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--nfeatures</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使用的高变基因数</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2000</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81694821"/>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--dims</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使用的降维</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PC</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维度</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30</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76481554"/>
                  </a:ext>
                </a:extLst>
              </a:tr>
            </a:tbl>
          </a:graphicData>
        </a:graphic>
      </p:graphicFrame>
      <p:pic>
        <p:nvPicPr>
          <p:cNvPr id="7" name="图片 6">
            <a:extLst>
              <a:ext uri="{FF2B5EF4-FFF2-40B4-BE49-F238E27FC236}">
                <a16:creationId xmlns:a16="http://schemas.microsoft.com/office/drawing/2014/main" id="{0414AA7F-47EF-3FB6-299C-491AC3A14630}"/>
              </a:ext>
            </a:extLst>
          </p:cNvPr>
          <p:cNvPicPr>
            <a:picLocks noChangeAspect="1"/>
          </p:cNvPicPr>
          <p:nvPr/>
        </p:nvPicPr>
        <p:blipFill>
          <a:blip r:embed="rId3"/>
          <a:stretch>
            <a:fillRect/>
          </a:stretch>
        </p:blipFill>
        <p:spPr>
          <a:xfrm>
            <a:off x="15397934" y="4211891"/>
            <a:ext cx="7266872" cy="6116941"/>
          </a:xfrm>
          <a:prstGeom prst="rect">
            <a:avLst/>
          </a:prstGeom>
          <a:noFill/>
          <a:ln>
            <a:noFill/>
          </a:ln>
        </p:spPr>
      </p:pic>
    </p:spTree>
    <p:extLst>
      <p:ext uri="{BB962C8B-B14F-4D97-AF65-F5344CB8AC3E}">
        <p14:creationId xmlns:p14="http://schemas.microsoft.com/office/powerpoint/2010/main" val="2480680292"/>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Marker</a:t>
            </a:r>
            <a:r>
              <a:rPr lang="zh-CN" altLang="en-US" sz="4400" dirty="0"/>
              <a:t> </a:t>
            </a:r>
            <a:r>
              <a:rPr lang="en-US" altLang="zh-CN" sz="4400" dirty="0"/>
              <a:t>gene</a:t>
            </a:r>
            <a:r>
              <a:rPr lang="zh-CN" altLang="en-US" sz="4400" dirty="0"/>
              <a:t> </a:t>
            </a:r>
            <a:r>
              <a:rPr lang="en-US" altLang="zh-CN" sz="4400" dirty="0"/>
              <a:t>detection</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84</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Tiancheng Kong</a:t>
            </a:r>
            <a:endParaRPr lang="en-US" dirty="0"/>
          </a:p>
        </p:txBody>
      </p:sp>
      <p:sp>
        <p:nvSpPr>
          <p:cNvPr id="2" name="Experiment Overview…"/>
          <p:cNvSpPr txBox="1">
            <a:spLocks noGrp="1"/>
          </p:cNvSpPr>
          <p:nvPr>
            <p:ph type="body" idx="1"/>
          </p:nvPr>
        </p:nvSpPr>
        <p:spPr>
          <a:xfrm>
            <a:off x="2032000" y="2472497"/>
            <a:ext cx="20320000" cy="10160001"/>
          </a:xfrm>
          <a:prstGeom prst="rect">
            <a:avLst/>
          </a:prstGeom>
        </p:spPr>
        <p:txBody>
          <a:bodyPr>
            <a:normAutofit/>
          </a:bodyPr>
          <a:lstStyle/>
          <a:p>
            <a:r>
              <a:rPr lang="en-US" altLang="zh-CN" dirty="0"/>
              <a:t>function</a:t>
            </a:r>
            <a:endParaRPr lang="en-US" dirty="0"/>
          </a:p>
          <a:p>
            <a:r>
              <a:rPr lang="en-US" altLang="zh-CN" dirty="0"/>
              <a:t>plot</a:t>
            </a:r>
          </a:p>
          <a:p>
            <a:r>
              <a:rPr lang="en-US" altLang="zh-CN" dirty="0"/>
              <a:t>rank</a:t>
            </a:r>
            <a:endParaRPr lang="en-US" dirty="0"/>
          </a:p>
        </p:txBody>
      </p:sp>
      <p:pic>
        <p:nvPicPr>
          <p:cNvPr id="3" name="图片 2">
            <a:extLst>
              <a:ext uri="{FF2B5EF4-FFF2-40B4-BE49-F238E27FC236}">
                <a16:creationId xmlns:a16="http://schemas.microsoft.com/office/drawing/2014/main" id="{8EAD143B-BFDF-8AE2-E5F2-1DA4970A30D5}"/>
              </a:ext>
            </a:extLst>
          </p:cNvPr>
          <p:cNvPicPr>
            <a:picLocks noChangeAspect="1"/>
          </p:cNvPicPr>
          <p:nvPr/>
        </p:nvPicPr>
        <p:blipFill>
          <a:blip r:embed="rId2"/>
          <a:stretch>
            <a:fillRect/>
          </a:stretch>
        </p:blipFill>
        <p:spPr>
          <a:xfrm>
            <a:off x="13241682" y="3564971"/>
            <a:ext cx="8851900" cy="6578600"/>
          </a:xfrm>
          <a:prstGeom prst="rect">
            <a:avLst/>
          </a:prstGeom>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E939F-4719-C6B2-0376-835DE8C127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3165A9B-F162-5A03-BCE9-4E38FA195688}"/>
              </a:ext>
            </a:extLst>
          </p:cNvPr>
          <p:cNvSpPr>
            <a:spLocks noGrp="1"/>
          </p:cNvSpPr>
          <p:nvPr>
            <p:ph type="body" idx="1"/>
          </p:nvPr>
        </p:nvSpPr>
        <p:spPr>
          <a:xfrm>
            <a:off x="1451610" y="1463230"/>
            <a:ext cx="9444189" cy="1549845"/>
          </a:xfrm>
        </p:spPr>
        <p:txBody>
          <a:bodyPr>
            <a:normAutofit/>
          </a:bodyPr>
          <a:lstStyle/>
          <a:p>
            <a:pPr marL="0" indent="0">
              <a:buNone/>
            </a:pPr>
            <a:r>
              <a:rPr lang="en-US" sz="3600" b="1" dirty="0"/>
              <a:t>- </a:t>
            </a:r>
            <a:r>
              <a:rPr lang="en-US" altLang="zh-CN" sz="3600" b="1" dirty="0"/>
              <a:t>Marker gene detection (All group) </a:t>
            </a:r>
            <a:endParaRPr lang="en-US" altLang="zh-CN" sz="3600" dirty="0"/>
          </a:p>
        </p:txBody>
      </p:sp>
      <p:sp>
        <p:nvSpPr>
          <p:cNvPr id="3" name="Title 2">
            <a:extLst>
              <a:ext uri="{FF2B5EF4-FFF2-40B4-BE49-F238E27FC236}">
                <a16:creationId xmlns:a16="http://schemas.microsoft.com/office/drawing/2014/main" id="{11A121E5-844C-726C-931D-02E18949257C}"/>
              </a:ext>
            </a:extLst>
          </p:cNvPr>
          <p:cNvSpPr>
            <a:spLocks noGrp="1"/>
          </p:cNvSpPr>
          <p:nvPr>
            <p:ph type="title"/>
          </p:nvPr>
        </p:nvSpPr>
        <p:spPr/>
        <p:txBody>
          <a:bodyPr/>
          <a:lstStyle/>
          <a:p>
            <a:r>
              <a:rPr lang="en-US" altLang="zh-CN" dirty="0"/>
              <a:t>Marker</a:t>
            </a:r>
            <a:r>
              <a:rPr lang="zh-CN" altLang="en-US" dirty="0"/>
              <a:t> </a:t>
            </a:r>
            <a:r>
              <a:rPr lang="en-US" altLang="zh-CN" dirty="0"/>
              <a:t>gene</a:t>
            </a:r>
            <a:r>
              <a:rPr lang="zh-CN" altLang="en-US" dirty="0"/>
              <a:t> </a:t>
            </a:r>
            <a:r>
              <a:rPr lang="en-US" altLang="zh-CN" dirty="0"/>
              <a:t>detection</a:t>
            </a:r>
            <a:endParaRPr lang="zh-CN" altLang="en-US" sz="4400" dirty="0"/>
          </a:p>
        </p:txBody>
      </p:sp>
      <p:sp>
        <p:nvSpPr>
          <p:cNvPr id="4" name="文本框 3">
            <a:extLst>
              <a:ext uri="{FF2B5EF4-FFF2-40B4-BE49-F238E27FC236}">
                <a16:creationId xmlns:a16="http://schemas.microsoft.com/office/drawing/2014/main" id="{49D7ECE4-37C6-B59D-A789-D957E3F085ED}"/>
              </a:ext>
            </a:extLst>
          </p:cNvPr>
          <p:cNvSpPr txBox="1"/>
          <p:nvPr/>
        </p:nvSpPr>
        <p:spPr>
          <a:xfrm>
            <a:off x="1758950" y="281832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89F254EC-C9C9-2DA7-2793-AFDDAEF083EA}"/>
              </a:ext>
            </a:extLst>
          </p:cNvPr>
          <p:cNvSpPr txBox="1"/>
          <p:nvPr/>
        </p:nvSpPr>
        <p:spPr>
          <a:xfrm>
            <a:off x="1758950" y="4248212"/>
            <a:ext cx="10983015" cy="2094193"/>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scRNA</a:t>
            </a:r>
            <a:r>
              <a:rPr lang="en-US" altLang="zh-CN" sz="2400" dirty="0"/>
              <a:t> marker all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/data/2.scRNA/4.marker/D1.filt.rds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/result/2.scRNA/4.marker/all \</a:t>
            </a:r>
          </a:p>
          <a:p>
            <a:pPr algn="l" defTabSz="584200">
              <a:defRPr sz="1800" b="0">
                <a:solidFill>
                  <a:srgbClr val="FFFFFF"/>
                </a:solidFill>
                <a:latin typeface="Monaco"/>
                <a:ea typeface="Monaco"/>
                <a:cs typeface="Monaco"/>
                <a:sym typeface="Monaco"/>
              </a:defRPr>
            </a:pPr>
            <a:r>
              <a:rPr lang="en-US" altLang="zh-CN" sz="2400" dirty="0"/>
              <a:t>--meta </a:t>
            </a:r>
            <a:r>
              <a:rPr lang="en-US" altLang="zh-CN" sz="2400" dirty="0" err="1"/>
              <a:t>tsne_clusters</a:t>
            </a:r>
            <a:r>
              <a:rPr lang="en-US" altLang="zh-CN" sz="2400" dirty="0"/>
              <a:t> --width 16 --height 14 -m 0.25 -p 0.05 -f 0.5</a:t>
            </a:r>
          </a:p>
        </p:txBody>
      </p:sp>
      <p:sp>
        <p:nvSpPr>
          <p:cNvPr id="8" name="Content Placeholder 2">
            <a:extLst>
              <a:ext uri="{FF2B5EF4-FFF2-40B4-BE49-F238E27FC236}">
                <a16:creationId xmlns:a16="http://schemas.microsoft.com/office/drawing/2014/main" id="{706D48C7-02C8-DEDD-CDA4-67F2C608EF9F}"/>
              </a:ext>
            </a:extLst>
          </p:cNvPr>
          <p:cNvSpPr>
            <a:spLocks noGrp="1"/>
          </p:cNvSpPr>
          <p:nvPr/>
        </p:nvSpPr>
        <p:spPr>
          <a:xfrm>
            <a:off x="1719194" y="644740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36806E1F-D0DB-F450-74C9-F344DA581460}"/>
              </a:ext>
            </a:extLst>
          </p:cNvPr>
          <p:cNvSpPr>
            <a:spLocks noGrp="1"/>
          </p:cNvSpPr>
          <p:nvPr/>
        </p:nvSpPr>
        <p:spPr>
          <a:xfrm>
            <a:off x="1639682" y="348021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5" name="表格 4">
            <a:extLst>
              <a:ext uri="{FF2B5EF4-FFF2-40B4-BE49-F238E27FC236}">
                <a16:creationId xmlns:a16="http://schemas.microsoft.com/office/drawing/2014/main" id="{38D631B6-089A-EEF5-BB97-84B9BAA8D1D7}"/>
              </a:ext>
            </a:extLst>
          </p:cNvPr>
          <p:cNvGraphicFramePr>
            <a:graphicFrameLocks noGrp="1"/>
          </p:cNvGraphicFramePr>
          <p:nvPr>
            <p:extLst>
              <p:ext uri="{D42A27DB-BD31-4B8C-83A1-F6EECF244321}">
                <p14:modId xmlns:p14="http://schemas.microsoft.com/office/powerpoint/2010/main" val="952815086"/>
              </p:ext>
            </p:extLst>
          </p:nvPr>
        </p:nvGraphicFramePr>
        <p:xfrm>
          <a:off x="1758950" y="7373596"/>
          <a:ext cx="10686359" cy="4612266"/>
        </p:xfrm>
        <a:graphic>
          <a:graphicData uri="http://schemas.openxmlformats.org/drawingml/2006/table">
            <a:tbl>
              <a:tblPr>
                <a:tableStyleId>{5940675A-B579-460E-94D1-54222C63F5DA}</a:tableStyleId>
              </a:tblPr>
              <a:tblGrid>
                <a:gridCol w="2924308">
                  <a:extLst>
                    <a:ext uri="{9D8B030D-6E8A-4147-A177-3AD203B41FA5}">
                      <a16:colId xmlns:a16="http://schemas.microsoft.com/office/drawing/2014/main" val="1323359113"/>
                    </a:ext>
                  </a:extLst>
                </a:gridCol>
                <a:gridCol w="6480410">
                  <a:extLst>
                    <a:ext uri="{9D8B030D-6E8A-4147-A177-3AD203B41FA5}">
                      <a16:colId xmlns:a16="http://schemas.microsoft.com/office/drawing/2014/main" val="3554717336"/>
                    </a:ext>
                  </a:extLst>
                </a:gridCol>
                <a:gridCol w="1281641">
                  <a:extLst>
                    <a:ext uri="{9D8B030D-6E8A-4147-A177-3AD203B41FA5}">
                      <a16:colId xmlns:a16="http://schemas.microsoft.com/office/drawing/2014/main" val="3501824273"/>
                    </a:ext>
                  </a:extLst>
                </a:gridCol>
              </a:tblGrid>
              <a:tr h="512474">
                <a:tc>
                  <a:txBody>
                    <a:bodyPr/>
                    <a:lstStyle/>
                    <a:p>
                      <a:pPr marL="0" marR="0" algn="ctr">
                        <a:buNone/>
                      </a:pPr>
                      <a:r>
                        <a:rPr lang="zh-CN" altLang="en-US" sz="2400" b="1" kern="100" dirty="0">
                          <a:effectLst/>
                        </a:rPr>
                        <a:t>参数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描述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默认值</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4206824699"/>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单细胞输入数据</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(rds</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格式</a:t>
                      </a: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32434611"/>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--meta</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seurat</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对象的</a:t>
                      </a: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meta.data</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中使用的类群依据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745229593"/>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4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输出结果存放位置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86231397"/>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-f</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logFC</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阈值</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0.5</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865660070"/>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最小表达细胞比例</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0.25</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150854006"/>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padj</a:t>
                      </a: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阈值</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0.05</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81694821"/>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--width</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画图宽度</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16</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76481554"/>
                  </a:ext>
                </a:extLst>
              </a:tr>
              <a:tr h="512474">
                <a:tc>
                  <a:txBody>
                    <a:bodyPr/>
                    <a:lstStyle/>
                    <a:p>
                      <a:pPr marL="0" marR="0" algn="ctr">
                        <a:buNone/>
                      </a:pPr>
                      <a:r>
                        <a:rPr 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--height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画图高度</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14</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147302839"/>
                  </a:ext>
                </a:extLst>
              </a:tr>
            </a:tbl>
          </a:graphicData>
        </a:graphic>
      </p:graphicFrame>
      <p:pic>
        <p:nvPicPr>
          <p:cNvPr id="9" name="图片 8">
            <a:extLst>
              <a:ext uri="{FF2B5EF4-FFF2-40B4-BE49-F238E27FC236}">
                <a16:creationId xmlns:a16="http://schemas.microsoft.com/office/drawing/2014/main" id="{4B05AD22-D1C8-2214-392D-89BD04B7DCA6}"/>
              </a:ext>
            </a:extLst>
          </p:cNvPr>
          <p:cNvPicPr>
            <a:picLocks noChangeAspect="1"/>
          </p:cNvPicPr>
          <p:nvPr/>
        </p:nvPicPr>
        <p:blipFill>
          <a:blip r:embed="rId3"/>
          <a:stretch>
            <a:fillRect/>
          </a:stretch>
        </p:blipFill>
        <p:spPr>
          <a:xfrm>
            <a:off x="15232533" y="3839468"/>
            <a:ext cx="7885885" cy="6861788"/>
          </a:xfrm>
          <a:prstGeom prst="rect">
            <a:avLst/>
          </a:prstGeom>
          <a:noFill/>
          <a:ln>
            <a:noFill/>
          </a:ln>
        </p:spPr>
      </p:pic>
    </p:spTree>
    <p:extLst>
      <p:ext uri="{BB962C8B-B14F-4D97-AF65-F5344CB8AC3E}">
        <p14:creationId xmlns:p14="http://schemas.microsoft.com/office/powerpoint/2010/main" val="116610657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5CEEB-2015-196A-507F-1920572E8F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7A75C66-C939-C7C4-642C-394944BD3455}"/>
              </a:ext>
            </a:extLst>
          </p:cNvPr>
          <p:cNvSpPr>
            <a:spLocks noGrp="1"/>
          </p:cNvSpPr>
          <p:nvPr>
            <p:ph type="body" idx="1"/>
          </p:nvPr>
        </p:nvSpPr>
        <p:spPr>
          <a:xfrm>
            <a:off x="1451610" y="1463230"/>
            <a:ext cx="9444189" cy="1549845"/>
          </a:xfrm>
        </p:spPr>
        <p:txBody>
          <a:bodyPr>
            <a:normAutofit/>
          </a:bodyPr>
          <a:lstStyle/>
          <a:p>
            <a:pPr marL="0" indent="0">
              <a:buNone/>
            </a:pPr>
            <a:r>
              <a:rPr lang="en-US" sz="3600" b="1" dirty="0"/>
              <a:t>- </a:t>
            </a:r>
            <a:r>
              <a:rPr lang="en-US" altLang="zh-CN" sz="3600" b="1" dirty="0"/>
              <a:t>Marker gene detection (Between 2 group) </a:t>
            </a:r>
            <a:endParaRPr lang="en-US" altLang="zh-CN" sz="3600" dirty="0"/>
          </a:p>
        </p:txBody>
      </p:sp>
      <p:sp>
        <p:nvSpPr>
          <p:cNvPr id="3" name="Title 2">
            <a:extLst>
              <a:ext uri="{FF2B5EF4-FFF2-40B4-BE49-F238E27FC236}">
                <a16:creationId xmlns:a16="http://schemas.microsoft.com/office/drawing/2014/main" id="{72F4121D-CDF6-5B55-7311-AEE072DC8502}"/>
              </a:ext>
            </a:extLst>
          </p:cNvPr>
          <p:cNvSpPr>
            <a:spLocks noGrp="1"/>
          </p:cNvSpPr>
          <p:nvPr>
            <p:ph type="title"/>
          </p:nvPr>
        </p:nvSpPr>
        <p:spPr/>
        <p:txBody>
          <a:bodyPr/>
          <a:lstStyle/>
          <a:p>
            <a:r>
              <a:rPr lang="en-US" altLang="zh-CN" dirty="0"/>
              <a:t>Marker</a:t>
            </a:r>
            <a:r>
              <a:rPr lang="zh-CN" altLang="en-US" dirty="0"/>
              <a:t> </a:t>
            </a:r>
            <a:r>
              <a:rPr lang="en-US" altLang="zh-CN" dirty="0"/>
              <a:t>gene</a:t>
            </a:r>
            <a:r>
              <a:rPr lang="zh-CN" altLang="en-US" dirty="0"/>
              <a:t> </a:t>
            </a:r>
            <a:r>
              <a:rPr lang="en-US" altLang="zh-CN" dirty="0"/>
              <a:t>detection</a:t>
            </a:r>
            <a:endParaRPr lang="zh-CN" altLang="en-US" sz="4400" dirty="0"/>
          </a:p>
        </p:txBody>
      </p:sp>
      <p:sp>
        <p:nvSpPr>
          <p:cNvPr id="4" name="文本框 3">
            <a:extLst>
              <a:ext uri="{FF2B5EF4-FFF2-40B4-BE49-F238E27FC236}">
                <a16:creationId xmlns:a16="http://schemas.microsoft.com/office/drawing/2014/main" id="{B8DD83B0-399C-2C8F-A6A7-BFB358D3E8FC}"/>
              </a:ext>
            </a:extLst>
          </p:cNvPr>
          <p:cNvSpPr txBox="1"/>
          <p:nvPr/>
        </p:nvSpPr>
        <p:spPr>
          <a:xfrm>
            <a:off x="1758950" y="281832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594AB65B-56B1-D9E1-600B-4C305CFA8DBF}"/>
              </a:ext>
            </a:extLst>
          </p:cNvPr>
          <p:cNvSpPr txBox="1"/>
          <p:nvPr/>
        </p:nvSpPr>
        <p:spPr>
          <a:xfrm>
            <a:off x="1758950" y="4248212"/>
            <a:ext cx="10983015" cy="2094193"/>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scRNA</a:t>
            </a:r>
            <a:r>
              <a:rPr lang="en-US" altLang="zh-CN" sz="2400" dirty="0"/>
              <a:t> marker 2group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/data/2.scRNA/4.marker/D1_EMT.filt.rds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/result/2.scRNA/4.marker/2group \</a:t>
            </a:r>
          </a:p>
          <a:p>
            <a:pPr algn="l" defTabSz="584200">
              <a:defRPr sz="1800" b="0">
                <a:solidFill>
                  <a:srgbClr val="FFFFFF"/>
                </a:solidFill>
                <a:latin typeface="Monaco"/>
                <a:ea typeface="Monaco"/>
                <a:cs typeface="Monaco"/>
                <a:sym typeface="Monaco"/>
              </a:defRPr>
            </a:pPr>
            <a:r>
              <a:rPr lang="en-US" altLang="zh-CN" sz="2400" dirty="0"/>
              <a:t>--meta </a:t>
            </a:r>
            <a:r>
              <a:rPr lang="en-US" altLang="zh-CN" sz="2400" dirty="0" err="1"/>
              <a:t>umap_clusters</a:t>
            </a:r>
            <a:r>
              <a:rPr lang="en-US" altLang="zh-CN" sz="2400" dirty="0"/>
              <a:t> --type1 3 --type2 7 -f 0.5 -p 0.05 -m 0.25</a:t>
            </a:r>
          </a:p>
        </p:txBody>
      </p:sp>
      <p:sp>
        <p:nvSpPr>
          <p:cNvPr id="8" name="Content Placeholder 2">
            <a:extLst>
              <a:ext uri="{FF2B5EF4-FFF2-40B4-BE49-F238E27FC236}">
                <a16:creationId xmlns:a16="http://schemas.microsoft.com/office/drawing/2014/main" id="{F41C853A-8CF5-0F71-093C-A83C885804A9}"/>
              </a:ext>
            </a:extLst>
          </p:cNvPr>
          <p:cNvSpPr>
            <a:spLocks noGrp="1"/>
          </p:cNvSpPr>
          <p:nvPr/>
        </p:nvSpPr>
        <p:spPr>
          <a:xfrm>
            <a:off x="1719194" y="644740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E9DAA076-A126-193F-B31E-FCDEBDA3D08B}"/>
              </a:ext>
            </a:extLst>
          </p:cNvPr>
          <p:cNvSpPr>
            <a:spLocks noGrp="1"/>
          </p:cNvSpPr>
          <p:nvPr/>
        </p:nvSpPr>
        <p:spPr>
          <a:xfrm>
            <a:off x="1639682" y="348021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a:extLst>
              <a:ext uri="{FF2B5EF4-FFF2-40B4-BE49-F238E27FC236}">
                <a16:creationId xmlns:a16="http://schemas.microsoft.com/office/drawing/2014/main" id="{4AB4537D-FAD0-7672-B8A3-BA720164202D}"/>
              </a:ext>
            </a:extLst>
          </p:cNvPr>
          <p:cNvGraphicFramePr>
            <a:graphicFrameLocks noGrp="1"/>
          </p:cNvGraphicFramePr>
          <p:nvPr>
            <p:extLst>
              <p:ext uri="{D42A27DB-BD31-4B8C-83A1-F6EECF244321}">
                <p14:modId xmlns:p14="http://schemas.microsoft.com/office/powerpoint/2010/main" val="1964935949"/>
              </p:ext>
            </p:extLst>
          </p:nvPr>
        </p:nvGraphicFramePr>
        <p:xfrm>
          <a:off x="2055607" y="7562772"/>
          <a:ext cx="10686358" cy="5029200"/>
        </p:xfrm>
        <a:graphic>
          <a:graphicData uri="http://schemas.openxmlformats.org/drawingml/2006/table">
            <a:tbl>
              <a:tblPr>
                <a:tableStyleId>{5940675A-B579-460E-94D1-54222C63F5DA}</a:tableStyleId>
              </a:tblPr>
              <a:tblGrid>
                <a:gridCol w="2924308">
                  <a:extLst>
                    <a:ext uri="{9D8B030D-6E8A-4147-A177-3AD203B41FA5}">
                      <a16:colId xmlns:a16="http://schemas.microsoft.com/office/drawing/2014/main" val="1551469751"/>
                    </a:ext>
                  </a:extLst>
                </a:gridCol>
                <a:gridCol w="6480409">
                  <a:extLst>
                    <a:ext uri="{9D8B030D-6E8A-4147-A177-3AD203B41FA5}">
                      <a16:colId xmlns:a16="http://schemas.microsoft.com/office/drawing/2014/main" val="2143446727"/>
                    </a:ext>
                  </a:extLst>
                </a:gridCol>
                <a:gridCol w="1281641">
                  <a:extLst>
                    <a:ext uri="{9D8B030D-6E8A-4147-A177-3AD203B41FA5}">
                      <a16:colId xmlns:a16="http://schemas.microsoft.com/office/drawing/2014/main" val="2990115421"/>
                    </a:ext>
                  </a:extLst>
                </a:gridCol>
              </a:tblGrid>
              <a:tr h="426363">
                <a:tc>
                  <a:txBody>
                    <a:bodyPr/>
                    <a:lstStyle/>
                    <a:p>
                      <a:pPr marL="0" marR="0" algn="ctr">
                        <a:buNone/>
                      </a:pPr>
                      <a:r>
                        <a:rPr lang="zh-CN" altLang="en-US" sz="2400" b="1" kern="100" dirty="0">
                          <a:effectLst/>
                        </a:rPr>
                        <a:t>参数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描述</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400" b="1" kern="100" dirty="0">
                          <a:effectLst/>
                        </a:rPr>
                        <a:t>默认值</a:t>
                      </a:r>
                      <a:endPar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3840635185"/>
                  </a:ext>
                </a:extLst>
              </a:tr>
              <a:tr h="426363">
                <a:tc>
                  <a:txBody>
                    <a:bodyPr/>
                    <a:lstStyle/>
                    <a:p>
                      <a:pPr marL="0" marR="0" algn="ctr">
                        <a:buNone/>
                      </a:pPr>
                      <a:r>
                        <a:rPr lang="en-US" sz="2400" b="0" kern="100">
                          <a:effectLst/>
                        </a:rPr>
                        <a:t>-i</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单细胞输入数据</a:t>
                      </a:r>
                      <a:r>
                        <a:rPr lang="en-US" altLang="zh-CN" sz="2400" b="0" kern="100">
                          <a:effectLst/>
                        </a:rPr>
                        <a:t>(rds</a:t>
                      </a:r>
                      <a:r>
                        <a:rPr lang="zh-CN" altLang="en-US" sz="2400" b="0" kern="100">
                          <a:effectLst/>
                        </a:rPr>
                        <a:t>格式</a:t>
                      </a: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36008193"/>
                  </a:ext>
                </a:extLst>
              </a:tr>
              <a:tr h="426363">
                <a:tc>
                  <a:txBody>
                    <a:bodyPr/>
                    <a:lstStyle/>
                    <a:p>
                      <a:pPr marL="0" marR="0" algn="ctr">
                        <a:buNone/>
                      </a:pPr>
                      <a:r>
                        <a:rPr lang="en-US" sz="2400" b="0" kern="100">
                          <a:effectLst/>
                        </a:rPr>
                        <a:t>--meta</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effectLst/>
                        </a:rPr>
                        <a:t>seurat</a:t>
                      </a:r>
                      <a:r>
                        <a:rPr lang="zh-CN" altLang="en-US" sz="2400" b="0" kern="100">
                          <a:effectLst/>
                        </a:rPr>
                        <a:t>的</a:t>
                      </a:r>
                      <a:r>
                        <a:rPr lang="en-US" sz="2400" b="0" kern="100">
                          <a:effectLst/>
                        </a:rPr>
                        <a:t>meta.data</a:t>
                      </a:r>
                      <a:r>
                        <a:rPr lang="zh-CN" altLang="en-US" sz="2400" b="0" kern="100">
                          <a:effectLst/>
                        </a:rPr>
                        <a:t>中使用的类群依据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401713852"/>
                  </a:ext>
                </a:extLst>
              </a:tr>
              <a:tr h="426363">
                <a:tc>
                  <a:txBody>
                    <a:bodyPr/>
                    <a:lstStyle/>
                    <a:p>
                      <a:pPr marL="0" marR="0" algn="ctr">
                        <a:buNone/>
                      </a:pPr>
                      <a:r>
                        <a:rPr lang="en-US" sz="2400" b="0" kern="100">
                          <a:effectLst/>
                        </a:rPr>
                        <a:t>-o</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输出结果存放位置</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41301683"/>
                  </a:ext>
                </a:extLst>
              </a:tr>
              <a:tr h="426363">
                <a:tc>
                  <a:txBody>
                    <a:bodyPr/>
                    <a:lstStyle/>
                    <a:p>
                      <a:pPr marL="0" marR="0" algn="ctr">
                        <a:buNone/>
                      </a:pPr>
                      <a:r>
                        <a:rPr lang="en-US" sz="2400" b="0" kern="100">
                          <a:effectLst/>
                        </a:rPr>
                        <a:t>--type1</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指定的第一个类群</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865499104"/>
                  </a:ext>
                </a:extLst>
              </a:tr>
              <a:tr h="426363">
                <a:tc>
                  <a:txBody>
                    <a:bodyPr/>
                    <a:lstStyle/>
                    <a:p>
                      <a:pPr marL="0" marR="0" algn="ctr">
                        <a:buNone/>
                      </a:pPr>
                      <a:r>
                        <a:rPr lang="en-US" sz="2400" b="0" kern="100">
                          <a:effectLst/>
                        </a:rPr>
                        <a:t>--type2</a:t>
                      </a:r>
                      <a:r>
                        <a:rPr lang="en-US" sz="2400" b="0" kern="100" baseline="30000">
                          <a:effectLst/>
                        </a:rPr>
                        <a: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指定的第二个类群</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59772631"/>
                  </a:ext>
                </a:extLst>
              </a:tr>
              <a:tr h="426363">
                <a:tc>
                  <a:txBody>
                    <a:bodyPr/>
                    <a:lstStyle/>
                    <a:p>
                      <a:pPr marL="0" marR="0" algn="ctr">
                        <a:buNone/>
                      </a:pPr>
                      <a:r>
                        <a:rPr lang="en-US" sz="2400" b="0" kern="100">
                          <a:effectLst/>
                        </a:rPr>
                        <a:t>-f</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a:effectLst/>
                        </a:rPr>
                        <a:t>logFC</a:t>
                      </a:r>
                      <a:r>
                        <a:rPr lang="zh-CN" altLang="en-US" sz="2400" b="0" kern="100">
                          <a:effectLst/>
                        </a:rPr>
                        <a:t>阈值</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0.5</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928870356"/>
                  </a:ext>
                </a:extLst>
              </a:tr>
              <a:tr h="426363">
                <a:tc>
                  <a:txBody>
                    <a:bodyPr/>
                    <a:lstStyle/>
                    <a:p>
                      <a:pPr marL="0" marR="0" algn="ctr">
                        <a:buNone/>
                      </a:pPr>
                      <a:r>
                        <a:rPr lang="en-US" sz="2400" b="0" kern="100">
                          <a:effectLst/>
                        </a:rPr>
                        <a:t>-m</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最小表达细胞比例</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0.25</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06154269"/>
                  </a:ext>
                </a:extLst>
              </a:tr>
              <a:tr h="426363">
                <a:tc>
                  <a:txBody>
                    <a:bodyPr/>
                    <a:lstStyle/>
                    <a:p>
                      <a:pPr marL="0" marR="0" algn="ctr">
                        <a:buNone/>
                      </a:pPr>
                      <a:r>
                        <a:rPr lang="en-US" sz="2400" b="0" kern="100">
                          <a:effectLst/>
                        </a:rPr>
                        <a:t>-p</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400" b="0" kern="100" dirty="0" err="1">
                          <a:effectLst/>
                        </a:rPr>
                        <a:t>padj</a:t>
                      </a:r>
                      <a:r>
                        <a:rPr lang="zh-CN" altLang="en-US" sz="2400" b="0" kern="100" dirty="0">
                          <a:effectLst/>
                        </a:rPr>
                        <a:t>阈值</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0.05</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22038829"/>
                  </a:ext>
                </a:extLst>
              </a:tr>
              <a:tr h="426363">
                <a:tc>
                  <a:txBody>
                    <a:bodyPr/>
                    <a:lstStyle/>
                    <a:p>
                      <a:pPr marL="0" marR="0" algn="ctr">
                        <a:buNone/>
                      </a:pPr>
                      <a:r>
                        <a:rPr lang="en-US" sz="2400" b="0" kern="100">
                          <a:effectLst/>
                        </a:rPr>
                        <a:t>--width</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图宽</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a:effectLst/>
                        </a:rPr>
                        <a:t>16</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055797080"/>
                  </a:ext>
                </a:extLst>
              </a:tr>
              <a:tr h="426363">
                <a:tc>
                  <a:txBody>
                    <a:bodyPr/>
                    <a:lstStyle/>
                    <a:p>
                      <a:pPr marL="0" marR="0" algn="ctr">
                        <a:buNone/>
                      </a:pPr>
                      <a:r>
                        <a:rPr lang="en-US" sz="2400" b="0" kern="100">
                          <a:effectLst/>
                        </a:rPr>
                        <a:t>--height</a:t>
                      </a:r>
                      <a:endParaRPr 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400" b="0" kern="100">
                          <a:effectLst/>
                        </a:rPr>
                        <a:t>图高</a:t>
                      </a:r>
                      <a:endParaRPr lang="zh-CN" altLang="en-US"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400" b="0" kern="100" dirty="0">
                          <a:effectLst/>
                        </a:rPr>
                        <a:t>14</a:t>
                      </a:r>
                      <a:endParaRPr lang="zh-CN" altLang="en-US"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68420809"/>
                  </a:ext>
                </a:extLst>
              </a:tr>
            </a:tbl>
          </a:graphicData>
        </a:graphic>
      </p:graphicFrame>
      <p:pic>
        <p:nvPicPr>
          <p:cNvPr id="10" name="图片 9">
            <a:extLst>
              <a:ext uri="{FF2B5EF4-FFF2-40B4-BE49-F238E27FC236}">
                <a16:creationId xmlns:a16="http://schemas.microsoft.com/office/drawing/2014/main" id="{4AB1D321-515A-287C-622F-EE7524510D94}"/>
              </a:ext>
            </a:extLst>
          </p:cNvPr>
          <p:cNvPicPr>
            <a:picLocks noChangeAspect="1"/>
          </p:cNvPicPr>
          <p:nvPr/>
        </p:nvPicPr>
        <p:blipFill>
          <a:blip r:embed="rId3"/>
          <a:stretch>
            <a:fillRect/>
          </a:stretch>
        </p:blipFill>
        <p:spPr>
          <a:xfrm>
            <a:off x="14366647" y="4807783"/>
            <a:ext cx="8258403" cy="885489"/>
          </a:xfrm>
          <a:prstGeom prst="rect">
            <a:avLst/>
          </a:prstGeom>
          <a:noFill/>
          <a:ln>
            <a:noFill/>
          </a:ln>
        </p:spPr>
      </p:pic>
      <p:pic>
        <p:nvPicPr>
          <p:cNvPr id="12" name="图片 11">
            <a:extLst>
              <a:ext uri="{FF2B5EF4-FFF2-40B4-BE49-F238E27FC236}">
                <a16:creationId xmlns:a16="http://schemas.microsoft.com/office/drawing/2014/main" id="{F9DCE728-13DE-2F54-0C1D-4454894B4F40}"/>
              </a:ext>
            </a:extLst>
          </p:cNvPr>
          <p:cNvPicPr>
            <a:picLocks noChangeAspect="1"/>
          </p:cNvPicPr>
          <p:nvPr/>
        </p:nvPicPr>
        <p:blipFill>
          <a:blip r:embed="rId4"/>
          <a:stretch>
            <a:fillRect/>
          </a:stretch>
        </p:blipFill>
        <p:spPr>
          <a:xfrm>
            <a:off x="13753889" y="6719171"/>
            <a:ext cx="10317901" cy="843601"/>
          </a:xfrm>
          <a:prstGeom prst="rect">
            <a:avLst/>
          </a:prstGeom>
        </p:spPr>
      </p:pic>
    </p:spTree>
    <p:extLst>
      <p:ext uri="{BB962C8B-B14F-4D97-AF65-F5344CB8AC3E}">
        <p14:creationId xmlns:p14="http://schemas.microsoft.com/office/powerpoint/2010/main" val="215055272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87</a:t>
            </a:fld>
            <a:endParaRPr dirty="0"/>
          </a:p>
        </p:txBody>
      </p:sp>
      <p:sp>
        <p:nvSpPr>
          <p:cNvPr id="2" name="Experiment Overview…"/>
          <p:cNvSpPr txBox="1">
            <a:spLocks noGrp="1"/>
          </p:cNvSpPr>
          <p:nvPr>
            <p:ph type="body" idx="1"/>
          </p:nvPr>
        </p:nvSpPr>
        <p:spPr>
          <a:xfrm>
            <a:off x="2032000" y="2472497"/>
            <a:ext cx="20320000" cy="10160001"/>
          </a:xfrm>
          <a:prstGeom prst="rect">
            <a:avLst/>
          </a:prstGeom>
        </p:spPr>
        <p:txBody>
          <a:bodyPr>
            <a:normAutofit/>
          </a:bodyPr>
          <a:lstStyle/>
          <a:p>
            <a:r>
              <a:rPr lang="en-US" altLang="zh-CN" dirty="0"/>
              <a:t>Monocle</a:t>
            </a:r>
            <a:endParaRPr lang="en-US" dirty="0"/>
          </a:p>
          <a:p>
            <a:r>
              <a:rPr lang="en-US" altLang="zh-CN" dirty="0"/>
              <a:t>CStreet</a:t>
            </a:r>
            <a:r>
              <a:rPr lang="zh-CN" altLang="en-US" dirty="0"/>
              <a:t> </a:t>
            </a:r>
            <a:endParaRPr lang="en-US" altLang="zh-CN" dirty="0"/>
          </a:p>
          <a:p>
            <a:r>
              <a:rPr lang="en-US" altLang="zh-CN" dirty="0" err="1"/>
              <a:t>DiffusionMap</a:t>
            </a:r>
            <a:endParaRPr lang="en-US" altLang="zh-CN" dirty="0"/>
          </a:p>
          <a:p>
            <a:r>
              <a:rPr lang="en-US" altLang="zh-CN" dirty="0"/>
              <a:t>RNA</a:t>
            </a:r>
            <a:r>
              <a:rPr lang="zh-CN" altLang="en-US" dirty="0"/>
              <a:t> </a:t>
            </a:r>
            <a:r>
              <a:rPr lang="en-US" altLang="zh-CN" dirty="0" err="1"/>
              <a:t>velocity</a:t>
            </a:r>
            <a:endParaRPr lang="en-US"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Pseudotime analysis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88</a:t>
            </a:fld>
            <a:endParaRPr dirty="0"/>
          </a:p>
        </p:txBody>
      </p:sp>
      <p:sp>
        <p:nvSpPr>
          <p:cNvPr id="6"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
        <p:nvSpPr>
          <p:cNvPr id="3" name="文本占位符 2"/>
          <p:cNvSpPr>
            <a:spLocks noGrp="1"/>
          </p:cNvSpPr>
          <p:nvPr>
            <p:ph type="body" idx="1"/>
          </p:nvPr>
        </p:nvSpPr>
        <p:spPr>
          <a:xfrm>
            <a:off x="12761595" y="3426460"/>
            <a:ext cx="11622405" cy="5960110"/>
          </a:xfrm>
        </p:spPr>
        <p:txBody>
          <a:bodyPr>
            <a:normAutofit/>
          </a:bodyPr>
          <a:lstStyle/>
          <a:p>
            <a:pPr marL="0" indent="0">
              <a:lnSpc>
                <a:spcPct val="200000"/>
              </a:lnSpc>
              <a:buNone/>
            </a:pPr>
            <a:r>
              <a:rPr lang="en-US" altLang="zh-CN" sz="4000"/>
              <a:t>Pseudotime</a:t>
            </a:r>
          </a:p>
          <a:p>
            <a:r>
              <a:rPr lang="en-US" altLang="zh-CN" sz="4000"/>
              <a:t>Abstract unit of progress</a:t>
            </a:r>
          </a:p>
          <a:p>
            <a:r>
              <a:rPr lang="en-US" altLang="zh-CN" sz="4000"/>
              <a:t>Measure of progress an individual cell has made through a process such as cell differentiation</a:t>
            </a:r>
          </a:p>
          <a:p>
            <a:r>
              <a:rPr lang="en-US" altLang="zh-CN" sz="4000"/>
              <a:t>Cell in earlier stage -&gt; smaller p</a:t>
            </a:r>
            <a:r>
              <a:rPr lang="en-US" altLang="zh-CN" sz="4000">
                <a:sym typeface="+mn-ea"/>
              </a:rPr>
              <a:t>seudotime</a:t>
            </a:r>
            <a:endParaRPr lang="en-US" altLang="zh-CN" sz="4000"/>
          </a:p>
        </p:txBody>
      </p:sp>
      <p:pic>
        <p:nvPicPr>
          <p:cNvPr id="7" name="图片 6"/>
          <p:cNvPicPr>
            <a:picLocks noChangeAspect="1"/>
          </p:cNvPicPr>
          <p:nvPr/>
        </p:nvPicPr>
        <p:blipFill>
          <a:blip r:embed="rId2"/>
          <a:stretch>
            <a:fillRect/>
          </a:stretch>
        </p:blipFill>
        <p:spPr>
          <a:xfrm>
            <a:off x="715645" y="2785745"/>
            <a:ext cx="12045950" cy="8687435"/>
          </a:xfrm>
          <a:prstGeom prst="rect">
            <a:avLst/>
          </a:prstGeom>
        </p:spPr>
      </p:pic>
      <p:sp>
        <p:nvSpPr>
          <p:cNvPr id="8" name="TextBox 6"/>
          <p:cNvSpPr txBox="1"/>
          <p:nvPr/>
        </p:nvSpPr>
        <p:spPr>
          <a:xfrm>
            <a:off x="530225" y="12211685"/>
            <a:ext cx="12828905" cy="7067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2000" dirty="0"/>
              <a:t>Order Under Uncertainty: Robust Differential Expression Analysis Using Probabilistic Models for Pseudotime Inference. ResearchGate, 2024. </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89</a:t>
            </a:fld>
            <a:endParaRPr dirty="0"/>
          </a:p>
        </p:txBody>
      </p:sp>
      <p:sp>
        <p:nvSpPr>
          <p:cNvPr id="3" name="文本占位符 2"/>
          <p:cNvSpPr>
            <a:spLocks noGrp="1"/>
          </p:cNvSpPr>
          <p:nvPr>
            <p:ph type="body" idx="1"/>
          </p:nvPr>
        </p:nvSpPr>
        <p:spPr>
          <a:xfrm>
            <a:off x="11218545" y="3426460"/>
            <a:ext cx="11622405" cy="5960110"/>
          </a:xfrm>
        </p:spPr>
        <p:txBody>
          <a:bodyPr>
            <a:normAutofit fontScale="97500" lnSpcReduction="10000"/>
          </a:bodyPr>
          <a:lstStyle/>
          <a:p>
            <a:pPr marL="0" indent="0">
              <a:buNone/>
            </a:pPr>
            <a:r>
              <a:rPr lang="en-US" altLang="zh-CN"/>
              <a:t>General assumptions:</a:t>
            </a:r>
          </a:p>
          <a:p>
            <a:r>
              <a:rPr lang="en-US" altLang="zh-CN"/>
              <a:t>Biological process of interest is dynamic</a:t>
            </a:r>
          </a:p>
          <a:p>
            <a:r>
              <a:rPr lang="en-US" altLang="zh-CN"/>
              <a:t>Prior knowledge and/or evidence that a trajectory exists</a:t>
            </a:r>
          </a:p>
          <a:p>
            <a:r>
              <a:rPr lang="en-US" altLang="zh-CN"/>
              <a:t>Appropriate cells are sampled</a:t>
            </a:r>
          </a:p>
          <a:p>
            <a:r>
              <a:rPr lang="en-US" altLang="zh-CN"/>
              <a:t>data sampled to sufficient depth ensuring the presence of continuum of states among cells</a:t>
            </a:r>
          </a:p>
        </p:txBody>
      </p:sp>
      <p:sp>
        <p:nvSpPr>
          <p:cNvPr id="8" name="TextBox 6"/>
          <p:cNvSpPr txBox="1"/>
          <p:nvPr/>
        </p:nvSpPr>
        <p:spPr>
          <a:xfrm>
            <a:off x="304165" y="12211685"/>
            <a:ext cx="12828905" cy="10147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2000" dirty="0"/>
              <a:t>Saviano A., Henderson N.C., Baumert T.F. "Single-cell genomics and spatial transcriptomics: Discovery of novel cell states and cellular interactions in liver physiology and disease biology." Nature Reviews Gastroenterology &amp; Hepatology, 2024.</a:t>
            </a:r>
          </a:p>
        </p:txBody>
      </p:sp>
      <p:pic>
        <p:nvPicPr>
          <p:cNvPr id="9" name="图片 8"/>
          <p:cNvPicPr/>
          <p:nvPr/>
        </p:nvPicPr>
        <p:blipFill>
          <a:blip r:embed="rId2"/>
          <a:stretch>
            <a:fillRect/>
          </a:stretch>
        </p:blipFill>
        <p:spPr>
          <a:xfrm>
            <a:off x="1784350" y="1981835"/>
            <a:ext cx="5617210" cy="10012045"/>
          </a:xfrm>
          <a:prstGeom prst="rect">
            <a:avLst/>
          </a:prstGeom>
        </p:spPr>
      </p:pic>
      <p:sp>
        <p:nvSpPr>
          <p:cNvPr id="2"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sym typeface="+mn-ea"/>
              </a:rPr>
              <a:t>Experiment Overview </a:t>
            </a:r>
            <a:r>
              <a:rPr lang="en-US" altLang="zh-CN" dirty="0">
                <a:ea typeface="微软雅黑" panose="020B0503020204020204" charset="-122"/>
                <a:sym typeface="+mn-ea"/>
              </a:rPr>
              <a:t>–</a:t>
            </a:r>
            <a:r>
              <a:rPr lang="zh-CN" dirty="0">
                <a:ea typeface="微软雅黑" panose="020B0503020204020204" charset="-122"/>
                <a:sym typeface="+mn-ea"/>
              </a:rPr>
              <a:t> </a:t>
            </a:r>
            <a:r>
              <a:rPr lang="en-US" dirty="0">
                <a:sym typeface="+mn-ea"/>
              </a:rPr>
              <a:t>2.4 </a:t>
            </a:r>
            <a:r>
              <a:rPr lang="en-US" altLang="zh-CN" dirty="0">
                <a:sym typeface="+mn-ea"/>
              </a:rPr>
              <a:t>Classification of single-cell transcriptome sequencing technologies</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a:t>
            </a:fld>
            <a:endParaRPr dirty="0"/>
          </a:p>
        </p:txBody>
      </p:sp>
      <p:sp>
        <p:nvSpPr>
          <p:cNvPr id="7" name="文本框 6"/>
          <p:cNvSpPr txBox="1"/>
          <p:nvPr/>
        </p:nvSpPr>
        <p:spPr>
          <a:xfrm>
            <a:off x="2233295" y="12334240"/>
            <a:ext cx="880491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a:rPr>
              <a:t>Chen et al. Frontiers in Genetics, 2019</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en-US" altLang="zh-CN" dirty="0">
                <a:sym typeface="+mn-ea"/>
              </a:rPr>
              <a:t>Yawen Lyu</a:t>
            </a:r>
            <a:endParaRPr lang="en-US" dirty="0"/>
          </a:p>
        </p:txBody>
      </p:sp>
      <p:pic>
        <p:nvPicPr>
          <p:cNvPr id="5" name="图片 4"/>
          <p:cNvPicPr>
            <a:picLocks noChangeAspect="1"/>
          </p:cNvPicPr>
          <p:nvPr/>
        </p:nvPicPr>
        <p:blipFill>
          <a:blip r:embed="rId2"/>
          <a:stretch>
            <a:fillRect/>
          </a:stretch>
        </p:blipFill>
        <p:spPr>
          <a:xfrm>
            <a:off x="6231255" y="1640205"/>
            <a:ext cx="9401810" cy="10624820"/>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a:t>
            </a:r>
            <a:r>
              <a:rPr lang="en-US" altLang="zh-CN" dirty="0"/>
              <a:t>Principle of Monocle2</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90</a:t>
            </a:fld>
            <a:endParaRPr dirty="0"/>
          </a:p>
        </p:txBody>
      </p:sp>
      <p:sp>
        <p:nvSpPr>
          <p:cNvPr id="8" name="TextBox 6"/>
          <p:cNvSpPr txBox="1"/>
          <p:nvPr/>
        </p:nvSpPr>
        <p:spPr>
          <a:xfrm>
            <a:off x="304165" y="12211685"/>
            <a:ext cx="12828905" cy="7067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2000" dirty="0"/>
              <a:t>Qiu, X., Mao, Q., Tang, Y.</a:t>
            </a:r>
            <a:r>
              <a:rPr lang="en-US" altLang="en-US" sz="2000" dirty="0"/>
              <a:t> </a:t>
            </a:r>
            <a:r>
              <a:rPr lang="en-US" altLang="zh-CN" sz="2000" dirty="0"/>
              <a:t>et al.</a:t>
            </a:r>
            <a:r>
              <a:rPr lang="en-US" altLang="en-US" sz="2000" dirty="0"/>
              <a:t> </a:t>
            </a:r>
            <a:r>
              <a:rPr lang="en-US" altLang="zh-CN" sz="2000" dirty="0"/>
              <a:t>Reversed graph embedding resolves complex single-cell trajectories.</a:t>
            </a:r>
            <a:r>
              <a:rPr lang="en-US" altLang="en-US" sz="2000" dirty="0"/>
              <a:t> </a:t>
            </a:r>
            <a:r>
              <a:rPr lang="en-US" altLang="zh-CN" sz="2000" dirty="0"/>
              <a:t>Nat Methods</a:t>
            </a:r>
            <a:r>
              <a:rPr lang="en-US" altLang="en-US" sz="2000" dirty="0"/>
              <a:t> </a:t>
            </a:r>
            <a:r>
              <a:rPr lang="en-US" altLang="zh-CN" sz="2000" dirty="0"/>
              <a:t>14, 979–982 (2017). https://doi.org/10.1038/nmeth.4402</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 </a:t>
            </a:r>
            <a:endParaRPr lang="en-US" dirty="0"/>
          </a:p>
        </p:txBody>
      </p:sp>
      <p:pic>
        <p:nvPicPr>
          <p:cNvPr id="4" name="图片 3"/>
          <p:cNvPicPr>
            <a:picLocks noChangeAspect="1"/>
          </p:cNvPicPr>
          <p:nvPr/>
        </p:nvPicPr>
        <p:blipFill>
          <a:blip r:embed="rId2"/>
          <a:stretch>
            <a:fillRect/>
          </a:stretch>
        </p:blipFill>
        <p:spPr>
          <a:xfrm>
            <a:off x="2630078" y="1681984"/>
            <a:ext cx="18746771" cy="9276531"/>
          </a:xfrm>
          <a:prstGeom prst="rect">
            <a:avLst/>
          </a:prstGeom>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How</a:t>
            </a:r>
            <a:r>
              <a:rPr lang="en-US" altLang="zh-CN" dirty="0"/>
              <a:t> Monocle2 works</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91</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 </a:t>
            </a:r>
            <a:endParaRPr lang="en-US" dirty="0"/>
          </a:p>
        </p:txBody>
      </p:sp>
      <p:sp>
        <p:nvSpPr>
          <p:cNvPr id="9" name="文本占位符 8"/>
          <p:cNvSpPr>
            <a:spLocks noGrp="1"/>
          </p:cNvSpPr>
          <p:nvPr>
            <p:ph type="body" idx="1"/>
          </p:nvPr>
        </p:nvSpPr>
        <p:spPr>
          <a:xfrm>
            <a:off x="793750" y="2478405"/>
            <a:ext cx="22618700" cy="7225665"/>
          </a:xfrm>
        </p:spPr>
        <p:txBody>
          <a:bodyPr/>
          <a:lstStyle/>
          <a:p>
            <a:pPr>
              <a:buSzPct val="120000"/>
              <a:buFont typeface="+mj-lt"/>
              <a:buAutoNum type="arabicPeriod"/>
            </a:pPr>
            <a:r>
              <a:rPr lang="en-US" altLang="zh-CN" sz="2800"/>
              <a:t>Unsupervised Feature Selection</a:t>
            </a:r>
          </a:p>
          <a:p>
            <a:pPr>
              <a:buSzPct val="120000"/>
              <a:buFont typeface="+mj-lt"/>
              <a:buAutoNum type="arabicPeriod"/>
            </a:pPr>
            <a:r>
              <a:rPr lang="en-US" altLang="zh-CN" sz="2800"/>
              <a:t>Dimensionality Reduction</a:t>
            </a:r>
          </a:p>
          <a:p>
            <a:pPr>
              <a:buSzPct val="120000"/>
              <a:buFont typeface="+mj-lt"/>
              <a:buAutoNum type="arabicPeriod"/>
            </a:pPr>
            <a:r>
              <a:rPr lang="en-US" altLang="zh-CN" sz="2800"/>
              <a:t>Reversed Graph Embedding (RGE)</a:t>
            </a:r>
          </a:p>
          <a:p>
            <a:pPr>
              <a:buSzPct val="120000"/>
              <a:buFont typeface="+mj-lt"/>
              <a:buAutoNum type="arabicPeriod"/>
            </a:pPr>
            <a:r>
              <a:rPr lang="en-US" altLang="zh-CN" sz="2800"/>
              <a:t>Trajectory Reconstruction</a:t>
            </a:r>
          </a:p>
          <a:p>
            <a:r>
              <a:rPr lang="en-US" altLang="zh-CN" sz="2800"/>
              <a:t>DDRTree: By default, Monocle 2 uses an RGE algorithm called DDRTree to learn a principal tree. DDRTree is scalable and can handle large datasets efficiently. It constructs a spanning tree on a set of centroids chosen automatically using k-means clustering. Cells are then shifted toward the nearest tree vertex, and the tree is iteratively refined until it converges.</a:t>
            </a:r>
          </a:p>
          <a:p>
            <a:r>
              <a:rPr lang="en-US" altLang="zh-CN" sz="2800"/>
              <a:t>Alternative RGE Methods: Monocle 2 also supports other RGE methods, such as SimplePPT and SGL-tree, which can be used in cases where the data has specific characteristics or when more complex graph structures are needed.</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How</a:t>
            </a:r>
            <a:r>
              <a:rPr lang="en-US" altLang="zh-CN" dirty="0"/>
              <a:t> Monocle2 works</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92</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 </a:t>
            </a:r>
            <a:endParaRPr lang="en-US" dirty="0"/>
          </a:p>
        </p:txBody>
      </p:sp>
      <p:sp>
        <p:nvSpPr>
          <p:cNvPr id="9" name="文本占位符 8"/>
          <p:cNvSpPr>
            <a:spLocks noGrp="1"/>
          </p:cNvSpPr>
          <p:nvPr>
            <p:ph type="body" idx="1"/>
          </p:nvPr>
        </p:nvSpPr>
        <p:spPr>
          <a:xfrm>
            <a:off x="882650" y="2667000"/>
            <a:ext cx="22618700" cy="7225665"/>
          </a:xfrm>
        </p:spPr>
        <p:txBody>
          <a:bodyPr/>
          <a:lstStyle/>
          <a:p>
            <a:pPr>
              <a:buSzPct val="120000"/>
              <a:buFont typeface="+mj-lt"/>
              <a:buAutoNum type="arabicPeriod" startAt="5"/>
            </a:pPr>
            <a:r>
              <a:rPr lang="en-US" altLang="zh-CN" sz="2800"/>
              <a:t>Pseudotime Calculation and Branch Assignment</a:t>
            </a:r>
          </a:p>
          <a:p>
            <a:r>
              <a:rPr lang="en-US" altLang="zh-CN" sz="2800"/>
              <a:t>Pseudotime: Once the principal graph is learned, Monocle 2 calculates the pseudotime for each cell. Pseudotime is a measure of the progress of each cell along the trajectory. It is calculated as the geodesic distance from the root cell to each cell along the principal graph.</a:t>
            </a:r>
          </a:p>
          <a:p>
            <a:r>
              <a:rPr lang="en-US" altLang="zh-CN" sz="2800"/>
              <a:t>Branch Assignment: Monocle 2 automatically identifies branch points in the trajectory and assigns each cell to a specific branch. This is done by traversing the principal graph and assigning cells to segments based on their position relative to branch points.</a:t>
            </a:r>
          </a:p>
          <a:p>
            <a:pPr>
              <a:buSzPct val="120000"/>
              <a:buFont typeface="+mj-lt"/>
              <a:buAutoNum type="arabicPeriod" startAt="6"/>
            </a:pPr>
            <a:r>
              <a:rPr lang="en-US" altLang="zh-CN" sz="2800"/>
              <a:t>Validation and Robustness</a:t>
            </a:r>
          </a:p>
          <a:p>
            <a:r>
              <a:rPr lang="en-US" altLang="zh-CN" sz="2800"/>
              <a:t>Benchmarking: Monocle 2 has been validated on various datasets, including myoblast differentiation and simulated gene regulatory networks. It has been shown to produce more accurate and robust trajectories compared to other methods, such as Monocle 1, Wishbone, and Diffusion Pseudotime (DPT).</a:t>
            </a:r>
          </a:p>
          <a:p>
            <a:r>
              <a:rPr lang="en-US" altLang="zh-CN" sz="2800"/>
              <a:t>Robustness to Downsampling: Monocle 2 is robust to downsampling, meaning it can accurately reconstruct trajectories even when the number of cells is reduced. This is important for practical applications where the number of cells may be limited.</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a:t>
            </a:r>
            <a:r>
              <a:rPr lang="en-US" altLang="zh-CN" dirty="0"/>
              <a:t>Principle of Monocle2 - DDRtree</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93</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670" y="2852491"/>
            <a:ext cx="8426449" cy="226321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占位符 4"/>
          <p:cNvSpPr>
            <a:spLocks noGrp="1"/>
          </p:cNvSpPr>
          <p:nvPr>
            <p:ph type="body" idx="1"/>
          </p:nvPr>
        </p:nvSpPr>
        <p:spPr>
          <a:xfrm>
            <a:off x="0" y="1570990"/>
            <a:ext cx="11245850" cy="1527810"/>
          </a:xfrm>
        </p:spPr>
        <p:txBody>
          <a:bodyPr/>
          <a:lstStyle/>
          <a:p>
            <a:pPr marL="0" indent="0">
              <a:buNone/>
            </a:pPr>
            <a:r>
              <a:rPr lang="en-US" altLang="zh-CN" sz="2800"/>
              <a:t>Principle of Minimum Spanning Tree(MST):</a:t>
            </a:r>
          </a:p>
        </p:txBody>
      </p:sp>
      <p:pic>
        <p:nvPicPr>
          <p:cNvPr id="6" name="图片 5"/>
          <p:cNvPicPr>
            <a:picLocks noChangeAspect="1"/>
          </p:cNvPicPr>
          <p:nvPr/>
        </p:nvPicPr>
        <p:blipFill>
          <a:blip r:embed="rId3"/>
          <a:stretch>
            <a:fillRect/>
          </a:stretch>
        </p:blipFill>
        <p:spPr>
          <a:xfrm>
            <a:off x="2187486" y="6823670"/>
            <a:ext cx="7191375" cy="4686300"/>
          </a:xfrm>
          <a:prstGeom prst="rect">
            <a:avLst/>
          </a:prstGeom>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5717" y="9599994"/>
            <a:ext cx="7159630" cy="157162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0" y="5577840"/>
            <a:ext cx="3804285"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algn="l" defTabSz="821690" rtl="0" fontAlgn="auto" latinLnBrk="0" hangingPunct="1">
              <a:lnSpc>
                <a:spcPct val="100000"/>
              </a:lnSpc>
              <a:spcBef>
                <a:spcPts val="3000"/>
              </a:spcBef>
              <a:spcAft>
                <a:spcPts val="0"/>
              </a:spcAft>
              <a:buClrTx/>
              <a:buSzPct val="145000"/>
              <a:buFontTx/>
              <a:buNone/>
            </a:pPr>
            <a:r>
              <a:rPr kumimoji="0" lang="en-US" altLang="zh-CN" sz="2800" b="0" i="0" u="none" strike="noStrike" cap="none" spc="0" normalizeH="0" baseline="0">
                <a:solidFill>
                  <a:srgbClr val="000000"/>
                </a:solidFill>
                <a:uFillTx/>
                <a:latin typeface="Arial" panose="020B0604020202020204" pitchFamily="34" charset="0"/>
                <a:ea typeface="+mn-ea"/>
                <a:cs typeface="Arial" panose="020B0604020202020204" pitchFamily="34" charset="0"/>
                <a:sym typeface="Helvetica"/>
              </a:rPr>
              <a:t>Principle of DDRTree:</a:t>
            </a:r>
          </a:p>
        </p:txBody>
      </p:sp>
      <p:sp>
        <p:nvSpPr>
          <p:cNvPr id="8" name="文本框 7"/>
          <p:cNvSpPr txBox="1"/>
          <p:nvPr/>
        </p:nvSpPr>
        <p:spPr>
          <a:xfrm>
            <a:off x="127000" y="6200775"/>
            <a:ext cx="5486400" cy="8807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algn="ctr" defTabSz="821690" rtl="0" fontAlgn="auto" latinLnBrk="0" hangingPunct="1">
              <a:lnSpc>
                <a:spcPct val="100000"/>
              </a:lnSpc>
              <a:spcBef>
                <a:spcPts val="3000"/>
              </a:spcBef>
              <a:spcAft>
                <a:spcPts val="0"/>
              </a:spcAft>
              <a:buClrTx/>
              <a:buSzPct val="145000"/>
              <a:buFontTx/>
              <a:buNone/>
            </a:pPr>
            <a:r>
              <a:rPr kumimoji="0" lang="en-US" altLang="zh-CN" sz="2400" b="0" i="0" u="none" strike="noStrike" cap="none" spc="0" normalizeH="0" baseline="0">
                <a:solidFill>
                  <a:schemeClr val="accent1"/>
                </a:solidFill>
                <a:uFillTx/>
                <a:latin typeface="Arial" panose="020B0604020202020204" pitchFamily="34" charset="0"/>
                <a:ea typeface="+mn-ea"/>
                <a:cs typeface="Arial" panose="020B0604020202020204" pitchFamily="34" charset="0"/>
                <a:sym typeface="Helvetica"/>
              </a:rPr>
              <a:t>Euclidean distance between original points and latent points</a:t>
            </a:r>
          </a:p>
        </p:txBody>
      </p:sp>
      <p:sp>
        <p:nvSpPr>
          <p:cNvPr id="10" name="矩形 9"/>
          <p:cNvSpPr/>
          <p:nvPr/>
        </p:nvSpPr>
        <p:spPr>
          <a:xfrm>
            <a:off x="2192020" y="7048500"/>
            <a:ext cx="2720340" cy="793115"/>
          </a:xfrm>
          <a:prstGeom prst="rect">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11" name="矩形 10"/>
          <p:cNvSpPr/>
          <p:nvPr/>
        </p:nvSpPr>
        <p:spPr>
          <a:xfrm>
            <a:off x="5022850" y="7076440"/>
            <a:ext cx="2720340" cy="793115"/>
          </a:xfrm>
          <a:prstGeom prst="rect">
            <a:avLst/>
          </a:prstGeom>
          <a:ln>
            <a:solidFill>
              <a:schemeClr val="accent3"/>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12" name="文本框 11"/>
          <p:cNvSpPr txBox="1"/>
          <p:nvPr/>
        </p:nvSpPr>
        <p:spPr>
          <a:xfrm>
            <a:off x="5759450" y="6195695"/>
            <a:ext cx="5279390" cy="8807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algn="ctr" defTabSz="821690" rtl="0" fontAlgn="auto" latinLnBrk="0" hangingPunct="1">
              <a:lnSpc>
                <a:spcPct val="100000"/>
              </a:lnSpc>
              <a:spcBef>
                <a:spcPts val="3000"/>
              </a:spcBef>
              <a:spcAft>
                <a:spcPts val="0"/>
              </a:spcAft>
              <a:buClrTx/>
              <a:buSzPct val="145000"/>
              <a:buFontTx/>
              <a:buNone/>
            </a:pPr>
            <a:r>
              <a:rPr kumimoji="0" lang="en-US" altLang="zh-CN" sz="2400" b="0" i="0" u="none" strike="noStrike" cap="none" spc="0" normalizeH="0" baseline="0">
                <a:solidFill>
                  <a:schemeClr val="accent3"/>
                </a:solidFill>
                <a:uFillTx/>
                <a:latin typeface="Arial" panose="020B0604020202020204" pitchFamily="34" charset="0"/>
                <a:ea typeface="+mn-ea"/>
                <a:cs typeface="Arial" panose="020B0604020202020204" pitchFamily="34" charset="0"/>
                <a:sym typeface="Helvetica"/>
              </a:rPr>
              <a:t>Euclidean distance between connected centroids</a:t>
            </a:r>
          </a:p>
        </p:txBody>
      </p:sp>
      <p:sp>
        <p:nvSpPr>
          <p:cNvPr id="13" name="矩形 12"/>
          <p:cNvSpPr/>
          <p:nvPr/>
        </p:nvSpPr>
        <p:spPr>
          <a:xfrm>
            <a:off x="5022850" y="7924800"/>
            <a:ext cx="3646170" cy="92646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a:endParaRPr>
          </a:p>
        </p:txBody>
      </p:sp>
      <p:sp>
        <p:nvSpPr>
          <p:cNvPr id="22" name="文本框 21"/>
          <p:cNvSpPr txBox="1"/>
          <p:nvPr/>
        </p:nvSpPr>
        <p:spPr>
          <a:xfrm>
            <a:off x="8409305" y="8241030"/>
            <a:ext cx="6456680" cy="10464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noAutofit/>
          </a:bodyPr>
          <a:lstStyle/>
          <a:p>
            <a:pPr algn="ctr" hangingPunct="1">
              <a:spcBef>
                <a:spcPts val="3000"/>
              </a:spcBef>
              <a:buSzPct val="145000"/>
            </a:pPr>
            <a:r>
              <a:rPr lang="en-US" altLang="zh-CN" sz="2400" b="0" i="0">
                <a:solidFill>
                  <a:srgbClr val="FF0000"/>
                </a:solidFill>
                <a:effectLst/>
                <a:latin typeface="Arial" panose="020B0604020202020204" pitchFamily="34" charset="0"/>
                <a:cs typeface="Arial" panose="020B0604020202020204" pitchFamily="34" charset="0"/>
              </a:rPr>
              <a:t>soft assignments  </a:t>
            </a:r>
            <a:r>
              <a:rPr lang="en-US" altLang="zh-CN" sz="2400" b="0">
                <a:solidFill>
                  <a:srgbClr val="FF0000"/>
                </a:solidFill>
                <a:effectLst/>
                <a:latin typeface="Arial" panose="020B0604020202020204" pitchFamily="34" charset="0"/>
                <a:cs typeface="Arial" panose="020B0604020202020204" pitchFamily="34" charset="0"/>
              </a:rPr>
              <a:t>K</a:t>
            </a:r>
            <a:r>
              <a:rPr lang="en-US" altLang="zh-CN" sz="2400" b="0" i="0">
                <a:solidFill>
                  <a:srgbClr val="FF0000"/>
                </a:solidFill>
                <a:effectLst/>
                <a:latin typeface="Arial" panose="020B0604020202020204" pitchFamily="34" charset="0"/>
                <a:cs typeface="Arial" panose="020B0604020202020204" pitchFamily="34" charset="0"/>
              </a:rPr>
              <a:t>-means for clustering second set latent points z into centroids y</a:t>
            </a:r>
          </a:p>
        </p:txBody>
      </p:sp>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83322" y="3874944"/>
            <a:ext cx="465094" cy="6966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83322" y="4985483"/>
            <a:ext cx="2630528" cy="4734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83322" y="5881717"/>
            <a:ext cx="522729" cy="56006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13937615" y="3989705"/>
            <a:ext cx="10446385" cy="5111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algn="l" defTabSz="821690" rtl="0" fontAlgn="auto" latinLnBrk="0" hangingPunct="1">
              <a:lnSpc>
                <a:spcPct val="100000"/>
              </a:lnSpc>
              <a:spcBef>
                <a:spcPts val="3000"/>
              </a:spcBef>
              <a:spcAft>
                <a:spcPts val="0"/>
              </a:spcAft>
              <a:buClrTx/>
              <a:buSzPct val="145000"/>
              <a:buFontTx/>
              <a:buNone/>
            </a:pPr>
            <a:r>
              <a:rPr kumimoji="0" lang="en-US" altLang="zh-CN" sz="2400" b="0" i="0" u="none" strike="noStrike" cap="none" spc="0" normalizeH="0" baseline="0">
                <a:solidFill>
                  <a:srgbClr val="000000"/>
                </a:solidFill>
                <a:uFillTx/>
                <a:latin typeface="Arial" panose="020B0604020202020204" pitchFamily="34" charset="0"/>
                <a:ea typeface="+mn-ea"/>
                <a:cs typeface="Arial" panose="020B0604020202020204" pitchFamily="34" charset="0"/>
                <a:sym typeface="Helvetica"/>
              </a:rPr>
              <a:t>the projection function from</a:t>
            </a:r>
            <a:r>
              <a:rPr kumimoji="0" lang="en-US" altLang="en-US" sz="2400" b="0" i="0" u="none" strike="noStrike" cap="none" spc="0" normalizeH="0" baseline="0">
                <a:solidFill>
                  <a:srgbClr val="000000"/>
                </a:solidFill>
                <a:uFillTx/>
                <a:latin typeface="Arial" panose="020B0604020202020204" pitchFamily="34" charset="0"/>
                <a:ea typeface="+mn-ea"/>
                <a:cs typeface="Arial" panose="020B0604020202020204" pitchFamily="34" charset="0"/>
                <a:sym typeface="Helvetica"/>
              </a:rPr>
              <a:t> </a:t>
            </a:r>
            <a:r>
              <a:rPr kumimoji="0" lang="en-US" altLang="zh-CN" sz="2400" b="0" i="0" u="none" strike="noStrike" cap="none" spc="0" normalizeH="0" baseline="0">
                <a:solidFill>
                  <a:srgbClr val="000000"/>
                </a:solidFill>
                <a:uFillTx/>
                <a:latin typeface="Arial" panose="020B0604020202020204" pitchFamily="34" charset="0"/>
                <a:ea typeface="+mn-ea"/>
                <a:cs typeface="Arial" panose="020B0604020202020204" pitchFamily="34" charset="0"/>
                <a:sym typeface="Helvetica"/>
              </a:rPr>
              <a:t>zi</a:t>
            </a:r>
            <a:r>
              <a:rPr kumimoji="0" lang="en-US" altLang="en-US" sz="2400" b="0" i="0" u="none" strike="noStrike" cap="none" spc="0" normalizeH="0" baseline="0">
                <a:solidFill>
                  <a:srgbClr val="000000"/>
                </a:solidFill>
                <a:uFillTx/>
                <a:latin typeface="Arial" panose="020B0604020202020204" pitchFamily="34" charset="0"/>
                <a:ea typeface="+mn-ea"/>
                <a:cs typeface="Arial" panose="020B0604020202020204" pitchFamily="34" charset="0"/>
                <a:sym typeface="Helvetica"/>
              </a:rPr>
              <a:t> </a:t>
            </a:r>
            <a:r>
              <a:rPr kumimoji="0" lang="en-US" altLang="zh-CN" sz="2400" b="0" i="0" u="none" strike="noStrike" cap="none" spc="0" normalizeH="0" baseline="0">
                <a:solidFill>
                  <a:srgbClr val="000000"/>
                </a:solidFill>
                <a:uFillTx/>
                <a:latin typeface="Arial" panose="020B0604020202020204" pitchFamily="34" charset="0"/>
                <a:ea typeface="+mn-ea"/>
                <a:cs typeface="Arial" panose="020B0604020202020204" pitchFamily="34" charset="0"/>
                <a:sym typeface="Helvetica"/>
              </a:rPr>
              <a:t>to some point in the high-dimensional space </a:t>
            </a:r>
          </a:p>
        </p:txBody>
      </p:sp>
      <p:sp>
        <p:nvSpPr>
          <p:cNvPr id="15" name="Rectangle 9"/>
          <p:cNvSpPr>
            <a:spLocks noChangeArrowheads="1"/>
          </p:cNvSpPr>
          <p:nvPr/>
        </p:nvSpPr>
        <p:spPr bwMode="auto">
          <a:xfrm>
            <a:off x="15986125" y="4747895"/>
            <a:ext cx="601281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l" defTabSz="821690" hangingPunct="1">
              <a:spcBef>
                <a:spcPts val="3000"/>
              </a:spcBef>
              <a:spcAft>
                <a:spcPts val="0"/>
              </a:spcAft>
              <a:buSzPct val="145000"/>
            </a:pPr>
            <a:r>
              <a:rPr lang="en-US" altLang="zh-CN" sz="2400" b="0">
                <a:latin typeface="Arial" panose="020B0604020202020204" pitchFamily="34" charset="0"/>
                <a:cs typeface="Arial" panose="020B0604020202020204" pitchFamily="34" charset="0"/>
              </a:rPr>
              <a:t>a set of latent points where N is the number of the set (or cell numbers)  </a:t>
            </a:r>
          </a:p>
        </p:txBody>
      </p:sp>
      <p:sp>
        <p:nvSpPr>
          <p:cNvPr id="16" name="Rectangle 11"/>
          <p:cNvSpPr>
            <a:spLocks noChangeArrowheads="1"/>
          </p:cNvSpPr>
          <p:nvPr/>
        </p:nvSpPr>
        <p:spPr bwMode="auto">
          <a:xfrm>
            <a:off x="13820351" y="5672869"/>
            <a:ext cx="897615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algn="l" defTabSz="821690" rtl="0" eaLnBrk="1" fontAlgn="auto" latinLnBrk="0" hangingPunct="1">
              <a:lnSpc>
                <a:spcPct val="100000"/>
              </a:lnSpc>
              <a:spcBef>
                <a:spcPts val="3000"/>
              </a:spcBef>
              <a:spcAft>
                <a:spcPts val="0"/>
              </a:spcAft>
              <a:buClrTx/>
              <a:buSzPct val="145000"/>
              <a:buFontTx/>
              <a:buNone/>
            </a:pPr>
            <a:r>
              <a:rPr kumimoji="0" lang="en-US" altLang="zh-CN" sz="2400" b="0" i="0" u="none" strike="noStrike" cap="none" normalizeH="0" baseline="0">
                <a:ln>
                  <a:noFill/>
                </a:ln>
                <a:solidFill>
                  <a:srgbClr val="000000"/>
                </a:solidFill>
                <a:effectLst/>
                <a:latin typeface="Arial" panose="020B0604020202020204" pitchFamily="34" charset="0"/>
                <a:cs typeface="Arial" panose="020B0604020202020204" pitchFamily="34" charset="0"/>
              </a:rPr>
              <a:t>latent points in the low-dimensional space corresponds to the input data                        in the high-dimensional space. </a:t>
            </a:r>
          </a:p>
        </p:txBody>
      </p:sp>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18130" y="6150610"/>
            <a:ext cx="1562735" cy="267970"/>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p:cNvSpPr txBox="1"/>
          <p:nvPr/>
        </p:nvSpPr>
        <p:spPr>
          <a:xfrm>
            <a:off x="14215621" y="8982022"/>
            <a:ext cx="9957060" cy="20612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b="1" i="1" dirty="0">
                <a:solidFill>
                  <a:srgbClr val="222222"/>
                </a:solidFill>
                <a:effectLst/>
                <a:latin typeface="Harding"/>
              </a:rPr>
              <a:t>W</a:t>
            </a:r>
            <a:r>
              <a:rPr lang="en-US" altLang="zh-CN" b="0" i="0" dirty="0">
                <a:solidFill>
                  <a:srgbClr val="222222"/>
                </a:solidFill>
                <a:effectLst/>
                <a:latin typeface="Harding"/>
              </a:rPr>
              <a:t> = [</a:t>
            </a:r>
            <a:r>
              <a:rPr lang="en-US" altLang="zh-CN" b="1" i="1" dirty="0">
                <a:solidFill>
                  <a:srgbClr val="222222"/>
                </a:solidFill>
                <a:effectLst/>
                <a:latin typeface="Harding"/>
              </a:rPr>
              <a:t>w</a:t>
            </a:r>
            <a:r>
              <a:rPr lang="en-US" altLang="zh-CN" b="0" i="0" baseline="-25000" dirty="0">
                <a:solidFill>
                  <a:srgbClr val="222222"/>
                </a:solidFill>
                <a:effectLst/>
                <a:latin typeface="Harding"/>
              </a:rPr>
              <a:t>1</a:t>
            </a:r>
            <a:r>
              <a:rPr lang="en-US" altLang="zh-CN" b="0" i="0" dirty="0">
                <a:solidFill>
                  <a:srgbClr val="222222"/>
                </a:solidFill>
                <a:effectLst/>
                <a:latin typeface="Harding"/>
              </a:rPr>
              <a:t>, ..., </a:t>
            </a:r>
            <a:r>
              <a:rPr lang="en-US" altLang="zh-CN" b="1" i="1" dirty="0">
                <a:solidFill>
                  <a:srgbClr val="222222"/>
                </a:solidFill>
                <a:effectLst/>
                <a:latin typeface="Harding"/>
              </a:rPr>
              <a:t>w</a:t>
            </a:r>
            <a:r>
              <a:rPr lang="en-US" altLang="zh-CN" b="0" i="1" baseline="-25000" dirty="0">
                <a:solidFill>
                  <a:srgbClr val="222222"/>
                </a:solidFill>
                <a:effectLst/>
                <a:latin typeface="Harding"/>
              </a:rPr>
              <a:t>d</a:t>
            </a:r>
            <a:r>
              <a:rPr lang="en-US" altLang="zh-CN" b="0" i="0" dirty="0">
                <a:solidFill>
                  <a:srgbClr val="222222"/>
                </a:solidFill>
                <a:effectLst/>
                <a:latin typeface="Harding"/>
              </a:rPr>
              <a:t>] ∈ </a:t>
            </a:r>
            <a:r>
              <a:rPr lang="en-US" altLang="zh-CN" b="0" i="1" dirty="0">
                <a:solidFill>
                  <a:srgbClr val="222222"/>
                </a:solidFill>
                <a:effectLst/>
                <a:latin typeface="Harding"/>
              </a:rPr>
              <a:t>R</a:t>
            </a:r>
            <a:r>
              <a:rPr lang="en-US" altLang="zh-CN" b="0" i="1" baseline="30000" dirty="0">
                <a:solidFill>
                  <a:srgbClr val="222222"/>
                </a:solidFill>
                <a:effectLst/>
                <a:latin typeface="Harding"/>
              </a:rPr>
              <a:t>D</a:t>
            </a:r>
            <a:r>
              <a:rPr lang="en-US" altLang="zh-CN" b="0" i="0" baseline="30000" dirty="0">
                <a:solidFill>
                  <a:srgbClr val="222222"/>
                </a:solidFill>
                <a:effectLst/>
                <a:latin typeface="Harding"/>
              </a:rPr>
              <a:t> × </a:t>
            </a:r>
            <a:r>
              <a:rPr lang="en-US" altLang="zh-CN" b="0" i="1" baseline="30000" dirty="0">
                <a:solidFill>
                  <a:srgbClr val="222222"/>
                </a:solidFill>
                <a:effectLst/>
                <a:latin typeface="Harding"/>
              </a:rPr>
              <a:t>d</a:t>
            </a:r>
            <a:r>
              <a:rPr lang="en-US" altLang="zh-CN" b="0" i="0" dirty="0">
                <a:solidFill>
                  <a:srgbClr val="222222"/>
                </a:solidFill>
                <a:effectLst/>
                <a:latin typeface="Harding"/>
              </a:rPr>
              <a:t> </a:t>
            </a:r>
            <a:r>
              <a:rPr lang="en-US" altLang="zh-CN" b="0" i="0" dirty="0">
                <a:solidFill>
                  <a:srgbClr val="222222"/>
                </a:solidFill>
                <a:effectLst/>
                <a:latin typeface="Arial" panose="020B0604020202020204" pitchFamily="34" charset="0"/>
                <a:cs typeface="Arial" panose="020B0604020202020204" pitchFamily="34" charset="0"/>
              </a:rPr>
              <a:t>is a matrix with columns that form an orthogonal basis </a:t>
            </a:r>
            <a:r>
              <a:rPr lang="en-US" altLang="zh-CN" b="0" i="0" dirty="0">
                <a:solidFill>
                  <a:srgbClr val="222222"/>
                </a:solidFill>
                <a:effectLst/>
                <a:latin typeface="Harding"/>
              </a:rPr>
              <a:t>{</a:t>
            </a:r>
            <a:r>
              <a:rPr lang="en-US" altLang="zh-CN" b="1" i="1" dirty="0">
                <a:solidFill>
                  <a:srgbClr val="222222"/>
                </a:solidFill>
                <a:effectLst/>
                <a:latin typeface="Harding"/>
              </a:rPr>
              <a:t>w</a:t>
            </a:r>
            <a:r>
              <a:rPr lang="en-US" altLang="zh-CN" b="0" i="0" baseline="-25000" dirty="0">
                <a:solidFill>
                  <a:srgbClr val="222222"/>
                </a:solidFill>
                <a:effectLst/>
                <a:latin typeface="Harding"/>
              </a:rPr>
              <a:t>1</a:t>
            </a:r>
            <a:r>
              <a:rPr lang="en-US" altLang="zh-CN" b="0" i="0" dirty="0">
                <a:solidFill>
                  <a:srgbClr val="222222"/>
                </a:solidFill>
                <a:effectLst/>
                <a:latin typeface="Harding"/>
              </a:rPr>
              <a:t>, ..., </a:t>
            </a:r>
            <a:r>
              <a:rPr lang="en-US" altLang="zh-CN" b="1" i="1" dirty="0">
                <a:solidFill>
                  <a:srgbClr val="222222"/>
                </a:solidFill>
                <a:effectLst/>
                <a:latin typeface="Harding"/>
              </a:rPr>
              <a:t>w</a:t>
            </a:r>
            <a:r>
              <a:rPr lang="en-US" altLang="zh-CN" b="0" i="1" baseline="-25000" dirty="0">
                <a:solidFill>
                  <a:srgbClr val="222222"/>
                </a:solidFill>
                <a:effectLst/>
                <a:latin typeface="Harding"/>
              </a:rPr>
              <a:t>d</a:t>
            </a:r>
            <a:r>
              <a:rPr lang="en-US" altLang="zh-CN" b="0" i="0" dirty="0">
                <a:solidFill>
                  <a:srgbClr val="222222"/>
                </a:solidFill>
                <a:effectLst/>
                <a:latin typeface="Harding"/>
              </a:rPr>
              <a:t>} </a:t>
            </a:r>
            <a:r>
              <a:rPr lang="en-US" altLang="zh-CN" b="0" i="0" dirty="0">
                <a:solidFill>
                  <a:srgbClr val="222222"/>
                </a:solidFill>
                <a:effectLst/>
                <a:latin typeface="Arial" panose="020B0604020202020204" pitchFamily="34" charset="0"/>
                <a:cs typeface="Arial" panose="020B0604020202020204" pitchFamily="34" charset="0"/>
              </a:rPr>
              <a:t>(</a:t>
            </a:r>
            <a:r>
              <a:rPr lang="en-US" altLang="zh-CN" b="0" i="1" dirty="0">
                <a:solidFill>
                  <a:srgbClr val="222222"/>
                </a:solidFill>
                <a:effectLst/>
                <a:latin typeface="Arial" panose="020B0604020202020204" pitchFamily="34" charset="0"/>
                <a:cs typeface="Arial" panose="020B0604020202020204" pitchFamily="34" charset="0"/>
              </a:rPr>
              <a:t>D</a:t>
            </a:r>
            <a:r>
              <a:rPr lang="en-US" altLang="zh-CN" b="0" i="0" dirty="0">
                <a:solidFill>
                  <a:srgbClr val="222222"/>
                </a:solidFill>
                <a:effectLst/>
                <a:latin typeface="Arial" panose="020B0604020202020204" pitchFamily="34" charset="0"/>
                <a:cs typeface="Arial" panose="020B0604020202020204" pitchFamily="34" charset="0"/>
              </a:rPr>
              <a:t> is the dimension of feature genes, and </a:t>
            </a:r>
            <a:r>
              <a:rPr lang="en-US" altLang="zh-CN" b="0" i="1" dirty="0">
                <a:solidFill>
                  <a:srgbClr val="222222"/>
                </a:solidFill>
                <a:effectLst/>
                <a:latin typeface="Arial" panose="020B0604020202020204" pitchFamily="34" charset="0"/>
                <a:cs typeface="Arial" panose="020B0604020202020204" pitchFamily="34" charset="0"/>
              </a:rPr>
              <a:t>d</a:t>
            </a:r>
            <a:r>
              <a:rPr lang="en-US" altLang="zh-CN" b="0" i="0" dirty="0">
                <a:solidFill>
                  <a:srgbClr val="222222"/>
                </a:solidFill>
                <a:effectLst/>
                <a:latin typeface="Arial" panose="020B0604020202020204" pitchFamily="34" charset="0"/>
                <a:cs typeface="Arial" panose="020B0604020202020204" pitchFamily="34" charset="0"/>
              </a:rPr>
              <a:t> is the dimension of latent space)</a:t>
            </a:r>
            <a:r>
              <a:rPr lang="en-US" altLang="zh-CN" b="0" i="0" dirty="0">
                <a:solidFill>
                  <a:srgbClr val="222222"/>
                </a:solidFill>
                <a:effectLst/>
                <a:latin typeface="Harding"/>
              </a:rPr>
              <a:t>. </a:t>
            </a:r>
            <a:endParaRPr lang="zh-CN" altLang="en-US" dirty="0"/>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a:t>
            </a:r>
            <a:r>
              <a:rPr lang="en-US" altLang="zh-CN" dirty="0"/>
              <a:t>Cluster principle of Monocle3(refer to PAGA)</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94</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 </a:t>
            </a:r>
            <a:endParaRPr lang="en-US" dirty="0"/>
          </a:p>
        </p:txBody>
      </p:sp>
      <p:pic>
        <p:nvPicPr>
          <p:cNvPr id="3076" name="Picture 4" descr="Fig.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2757488"/>
            <a:ext cx="18526125" cy="8201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6"/>
          <p:cNvSpPr txBox="1"/>
          <p:nvPr/>
        </p:nvSpPr>
        <p:spPr>
          <a:xfrm>
            <a:off x="304165" y="12211685"/>
            <a:ext cx="12828905" cy="10147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2000" dirty="0"/>
              <a:t>Wolf, F.A., Hamey, F.K., Plass, M.</a:t>
            </a:r>
            <a:r>
              <a:rPr lang="en-US" altLang="en-US" sz="2000" dirty="0"/>
              <a:t> </a:t>
            </a:r>
            <a:r>
              <a:rPr lang="en-US" altLang="zh-CN" sz="2000" dirty="0"/>
              <a:t>et al.</a:t>
            </a:r>
            <a:r>
              <a:rPr lang="en-US" altLang="en-US" sz="2000" dirty="0"/>
              <a:t> </a:t>
            </a:r>
            <a:r>
              <a:rPr lang="en-US" altLang="zh-CN" sz="2000" dirty="0"/>
              <a:t>PAGA: graph abstraction reconciles clustering with trajectory inference through a topology preserving map of single cells.</a:t>
            </a:r>
            <a:r>
              <a:rPr lang="en-US" altLang="en-US" sz="2000" dirty="0"/>
              <a:t> </a:t>
            </a:r>
            <a:r>
              <a:rPr lang="en-US" altLang="zh-CN" sz="2000" dirty="0"/>
              <a:t>Genome Biol</a:t>
            </a:r>
            <a:r>
              <a:rPr lang="en-US" altLang="en-US" sz="2000" dirty="0"/>
              <a:t> </a:t>
            </a:r>
            <a:r>
              <a:rPr lang="en-US" altLang="zh-CN" sz="2000" dirty="0"/>
              <a:t>20, 59 (2019). https://doi.org/10.1186/s13059-019-1663-x</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a:t>
            </a:r>
            <a:r>
              <a:rPr lang="en-US" altLang="zh-CN" dirty="0"/>
              <a:t>How Monocle3 works</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95</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 </a:t>
            </a:r>
            <a:endParaRPr lang="en-US" dirty="0"/>
          </a:p>
        </p:txBody>
      </p:sp>
      <p:sp>
        <p:nvSpPr>
          <p:cNvPr id="9" name="文本占位符 8"/>
          <p:cNvSpPr>
            <a:spLocks noGrp="1"/>
          </p:cNvSpPr>
          <p:nvPr>
            <p:ph type="body" idx="1"/>
          </p:nvPr>
        </p:nvSpPr>
        <p:spPr>
          <a:xfrm>
            <a:off x="793750" y="2402205"/>
            <a:ext cx="22618700" cy="8114030"/>
          </a:xfrm>
        </p:spPr>
        <p:txBody>
          <a:bodyPr>
            <a:normAutofit/>
          </a:bodyPr>
          <a:lstStyle/>
          <a:p>
            <a:pPr>
              <a:buSzPct val="120000"/>
              <a:buFont typeface="+mj-lt"/>
              <a:buAutoNum type="arabicPeriod"/>
            </a:pPr>
            <a:r>
              <a:rPr lang="en-US" altLang="zh-CN" sz="2800"/>
              <a:t>Dimensionality Reduction with UMAP</a:t>
            </a:r>
          </a:p>
          <a:p>
            <a:pPr>
              <a:buSzPct val="120000"/>
              <a:buFont typeface="+mj-lt"/>
              <a:buAutoNum type="arabicPeriod"/>
            </a:pPr>
            <a:r>
              <a:rPr lang="en-US" altLang="zh-CN" sz="2800"/>
              <a:t>Graph Construction: k-Nearest Neighbor (k-NN) Graph</a:t>
            </a:r>
          </a:p>
          <a:p>
            <a:pPr>
              <a:buSzPct val="120000"/>
              <a:buFont typeface="+mj-lt"/>
              <a:buAutoNum type="arabicPeriod"/>
            </a:pPr>
            <a:r>
              <a:rPr lang="en-US" altLang="zh-CN" sz="2800"/>
              <a:t>Community Detection</a:t>
            </a:r>
          </a:p>
          <a:p>
            <a:pPr>
              <a:buSzPct val="120000"/>
            </a:pPr>
            <a:r>
              <a:rPr lang="en-US" altLang="zh-CN" sz="2800"/>
              <a:t>Louvain Method: The k-NN graph is partitioned into communities using the Louvain method. This method groups cells into clusters that might represent different cell states or types. Each community is a set of cells that are more densely connected to each other than to cells in other communities.</a:t>
            </a:r>
          </a:p>
          <a:p>
            <a:pPr>
              <a:buSzPct val="120000"/>
              <a:buFont typeface="+mj-lt"/>
              <a:buAutoNum type="arabicPeriod" startAt="4"/>
            </a:pPr>
            <a:r>
              <a:rPr lang="en-US" altLang="zh-CN" sz="2800"/>
              <a:t>Principal Graph Construction</a:t>
            </a:r>
          </a:p>
          <a:p>
            <a:r>
              <a:rPr lang="en-US" altLang="zh-CN" sz="2800"/>
              <a:t>Initial Principal Tree: Monocle 3 constructs an initial principal tree to represent the trajectory of cell states. This tree is built by:</a:t>
            </a:r>
          </a:p>
          <a:p>
            <a:pPr lvl="1"/>
            <a:r>
              <a:rPr lang="en-US" altLang="zh-CN" sz="2670"/>
              <a:t>Pruning Short Subtrees: Subtrees with a diameter path less than a user-specified length (default 10 principal-tree nodes) are pruned to simplify the graph.</a:t>
            </a:r>
          </a:p>
          <a:p>
            <a:pPr lvl="1"/>
            <a:r>
              <a:rPr lang="en-US" altLang="zh-CN" sz="2670"/>
              <a:t>Adding Loops: Monocle 3 can add loops to the principal graph if certain criteria are met. This is achieved by augmenting the principal tree reported by SimplePPT with additional edges meant to close loops in the trajectory.</a:t>
            </a:r>
            <a:endParaRPr lang="en-US" altLang="zh-CN" sz="2800"/>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a:t>
            </a:r>
            <a:r>
              <a:rPr lang="en-US" altLang="zh-CN" dirty="0"/>
              <a:t>How Monocle3 works</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96</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 </a:t>
            </a:r>
            <a:endParaRPr lang="en-US" dirty="0"/>
          </a:p>
        </p:txBody>
      </p:sp>
      <p:sp>
        <p:nvSpPr>
          <p:cNvPr id="9" name="文本占位符 8"/>
          <p:cNvSpPr>
            <a:spLocks noGrp="1"/>
          </p:cNvSpPr>
          <p:nvPr>
            <p:ph type="body" idx="1"/>
          </p:nvPr>
        </p:nvSpPr>
        <p:spPr>
          <a:xfrm>
            <a:off x="793750" y="2402205"/>
            <a:ext cx="22618700" cy="8114030"/>
          </a:xfrm>
        </p:spPr>
        <p:txBody>
          <a:bodyPr>
            <a:normAutofit/>
          </a:bodyPr>
          <a:lstStyle/>
          <a:p>
            <a:pPr>
              <a:buSzPct val="120000"/>
              <a:buFont typeface="+mj-lt"/>
              <a:buAutoNum type="arabicPeriod" startAt="5"/>
            </a:pPr>
            <a:r>
              <a:rPr lang="en-US" altLang="zh-CN" sz="2800"/>
              <a:t>Branch Assignment</a:t>
            </a:r>
          </a:p>
          <a:p>
            <a:pPr>
              <a:buSzPct val="120000"/>
            </a:pPr>
            <a:r>
              <a:rPr lang="en-US" altLang="zh-CN" sz="2800"/>
              <a:t>Criteria for Adding Edges:</a:t>
            </a:r>
          </a:p>
          <a:p>
            <a:pPr lvl="1">
              <a:buSzPct val="120000"/>
            </a:pPr>
            <a:r>
              <a:rPr lang="en-US" altLang="zh-CN" sz="2670"/>
              <a:t>Geodesic Distance: The geodesic distance between two leaf nodes</a:t>
            </a:r>
            <a:r>
              <a:rPr lang="en-US" altLang="en-US" sz="2670"/>
              <a:t> </a:t>
            </a:r>
            <a:r>
              <a:rPr lang="en-US" altLang="zh-CN" sz="2670"/>
              <a:t>a</a:t>
            </a:r>
            <a:r>
              <a:rPr lang="en-US" altLang="en-US" sz="2670"/>
              <a:t> </a:t>
            </a:r>
            <a:r>
              <a:rPr lang="en-US" altLang="zh-CN" sz="2670"/>
              <a:t>and</a:t>
            </a:r>
            <a:r>
              <a:rPr lang="en-US" altLang="en-US" sz="2670"/>
              <a:t> </a:t>
            </a:r>
            <a:r>
              <a:rPr lang="en-US" altLang="zh-CN" sz="2670"/>
              <a:t>b</a:t>
            </a:r>
            <a:r>
              <a:rPr lang="en-US" altLang="en-US" sz="2670"/>
              <a:t> </a:t>
            </a:r>
            <a:r>
              <a:rPr lang="en-US" altLang="zh-CN" sz="2670"/>
              <a:t>along the principal tree should be at least a certain minimum distance (by default, one third of the tree’s diameter path). This ensures that nodes that are close in UMAP space but distant in the graph are linked.</a:t>
            </a:r>
          </a:p>
          <a:p>
            <a:pPr lvl="1">
              <a:buSzPct val="120000"/>
            </a:pPr>
            <a:r>
              <a:rPr lang="en-US" altLang="zh-CN" sz="2670"/>
              <a:t>Edge Length: The edge between</a:t>
            </a:r>
            <a:r>
              <a:rPr lang="en-US" altLang="en-US" sz="2670"/>
              <a:t> </a:t>
            </a:r>
            <a:r>
              <a:rPr lang="en-US" altLang="zh-CN" sz="2670"/>
              <a:t>a</a:t>
            </a:r>
            <a:r>
              <a:rPr lang="en-US" altLang="en-US" sz="2670"/>
              <a:t> </a:t>
            </a:r>
            <a:r>
              <a:rPr lang="en-US" altLang="zh-CN" sz="2670"/>
              <a:t>and</a:t>
            </a:r>
            <a:r>
              <a:rPr lang="en-US" altLang="en-US" sz="2670"/>
              <a:t> </a:t>
            </a:r>
            <a:r>
              <a:rPr lang="en-US" altLang="zh-CN" sz="2670"/>
              <a:t>b</a:t>
            </a:r>
            <a:r>
              <a:rPr lang="en-US" altLang="en-US" sz="2670"/>
              <a:t> </a:t>
            </a:r>
            <a:r>
              <a:rPr lang="en-US" altLang="zh-CN" sz="2670"/>
              <a:t>should not be too long. By default,</a:t>
            </a:r>
            <a:r>
              <a:rPr lang="en-US" altLang="en-US" sz="2670"/>
              <a:t> </a:t>
            </a:r>
            <a:r>
              <a:rPr lang="en-US" altLang="zh-CN" sz="2670"/>
              <a:t>a</a:t>
            </a:r>
            <a:r>
              <a:rPr lang="en-US" altLang="en-US" sz="2670"/>
              <a:t> </a:t>
            </a:r>
            <a:r>
              <a:rPr lang="en-US" altLang="zh-CN" sz="2670"/>
              <a:t>and</a:t>
            </a:r>
            <a:r>
              <a:rPr lang="en-US" altLang="en-US" sz="2670"/>
              <a:t> </a:t>
            </a:r>
            <a:r>
              <a:rPr lang="en-US" altLang="zh-CN" sz="2670"/>
              <a:t>b</a:t>
            </a:r>
            <a:r>
              <a:rPr lang="en-US" altLang="en-US" sz="2670"/>
              <a:t> </a:t>
            </a:r>
            <a:r>
              <a:rPr lang="en-US" altLang="zh-CN" sz="2670"/>
              <a:t>cannot be farther apart in UMAP space than the longest edge in the principal tree.</a:t>
            </a:r>
          </a:p>
          <a:p>
            <a:pPr lvl="1">
              <a:buSzPct val="120000"/>
            </a:pPr>
            <a:r>
              <a:rPr lang="en-US" altLang="zh-CN" sz="2670"/>
              <a:t>Connectivity Test: Consider leaf nodes</a:t>
            </a:r>
            <a:r>
              <a:rPr lang="en-US" altLang="en-US" sz="2670"/>
              <a:t> </a:t>
            </a:r>
            <a:r>
              <a:rPr lang="en-US" altLang="zh-CN" sz="2670"/>
              <a:t>a</a:t>
            </a:r>
            <a:r>
              <a:rPr lang="en-US" altLang="en-US" sz="2670"/>
              <a:t> </a:t>
            </a:r>
            <a:r>
              <a:rPr lang="en-US" altLang="zh-CN" sz="2670"/>
              <a:t>and</a:t>
            </a:r>
            <a:r>
              <a:rPr lang="en-US" altLang="en-US" sz="2670"/>
              <a:t> </a:t>
            </a:r>
            <a:r>
              <a:rPr lang="en-US" altLang="zh-CN" sz="2670"/>
              <a:t>b, which serve as proxies between two clusters of cells. If cells near</a:t>
            </a:r>
            <a:r>
              <a:rPr lang="en-US" altLang="en-US" sz="2670"/>
              <a:t> </a:t>
            </a:r>
            <a:r>
              <a:rPr lang="en-US" altLang="zh-CN" sz="2670"/>
              <a:t>a</a:t>
            </a:r>
            <a:r>
              <a:rPr lang="en-US" altLang="en-US" sz="2670"/>
              <a:t> </a:t>
            </a:r>
            <a:r>
              <a:rPr lang="en-US" altLang="zh-CN" sz="2670"/>
              <a:t>have an unexpectedly high number of cells near</a:t>
            </a:r>
            <a:r>
              <a:rPr lang="en-US" altLang="en-US" sz="2670"/>
              <a:t> </a:t>
            </a:r>
            <a:r>
              <a:rPr lang="en-US" altLang="zh-CN" sz="2670"/>
              <a:t>b</a:t>
            </a:r>
            <a:r>
              <a:rPr lang="en-US" altLang="en-US" sz="2670"/>
              <a:t> </a:t>
            </a:r>
            <a:r>
              <a:rPr lang="en-US" altLang="zh-CN" sz="2670"/>
              <a:t>among their k-nearest neighbors (P &lt; p(ci) &lt; p(cj)), an edge is added.</a:t>
            </a:r>
          </a:p>
          <a:p>
            <a:pPr>
              <a:buSzPct val="120000"/>
              <a:buFont typeface="+mj-lt"/>
              <a:buAutoNum type="arabicPeriod" startAt="6"/>
            </a:pPr>
            <a:r>
              <a:rPr lang="en-US" altLang="zh-CN" sz="2800"/>
              <a:t>Final Trajectory and Branch Assignment</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a:t>
            </a:r>
            <a:r>
              <a:rPr lang="en-US" altLang="zh-CN" dirty="0"/>
              <a:t>Principle of Monocle3 - Louvain</a:t>
            </a:r>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97</a:t>
            </a:fld>
            <a:endParaRPr dirty="0"/>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Zheting Zhang </a:t>
            </a:r>
            <a:endParaRPr lang="en-US" dirty="0"/>
          </a:p>
        </p:txBody>
      </p:sp>
      <p:pic>
        <p:nvPicPr>
          <p:cNvPr id="6" name="图片 5"/>
          <p:cNvPicPr>
            <a:picLocks noChangeAspect="1"/>
          </p:cNvPicPr>
          <p:nvPr/>
        </p:nvPicPr>
        <p:blipFill>
          <a:blip r:embed="rId2"/>
          <a:srcRect t="1765" b="3279"/>
          <a:stretch>
            <a:fillRect/>
          </a:stretch>
        </p:blipFill>
        <p:spPr>
          <a:xfrm>
            <a:off x="1631950" y="4344670"/>
            <a:ext cx="21953855" cy="5535295"/>
          </a:xfrm>
          <a:prstGeom prst="rect">
            <a:avLst/>
          </a:prstGeom>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Monocle3 workflow</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98</a:t>
            </a:fld>
            <a:endParaRPr dirty="0"/>
          </a:p>
        </p:txBody>
      </p:sp>
      <p:sp>
        <p:nvSpPr>
          <p:cNvPr id="8" name="TextBox 6"/>
          <p:cNvSpPr txBox="1"/>
          <p:nvPr/>
        </p:nvSpPr>
        <p:spPr>
          <a:xfrm>
            <a:off x="304165" y="12211685"/>
            <a:ext cx="12828905" cy="7067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2000" dirty="0"/>
              <a:t>Monocle 3: A toolkit for single-cell RNA-Seq analysis. cole-trapnell-lab.github.io. Available at: https://cole-trapnell-lab.github.io/monocle3/.</a:t>
            </a:r>
          </a:p>
        </p:txBody>
      </p:sp>
      <p:pic>
        <p:nvPicPr>
          <p:cNvPr id="2" name="图片 1"/>
          <p:cNvPicPr/>
          <p:nvPr/>
        </p:nvPicPr>
        <p:blipFill>
          <a:blip r:embed="rId2"/>
          <a:stretch>
            <a:fillRect/>
          </a:stretch>
        </p:blipFill>
        <p:spPr>
          <a:xfrm>
            <a:off x="6009005" y="1756410"/>
            <a:ext cx="16483965" cy="3075305"/>
          </a:xfrm>
          <a:prstGeom prst="rect">
            <a:avLst/>
          </a:prstGeom>
        </p:spPr>
      </p:pic>
      <p:sp>
        <p:nvSpPr>
          <p:cNvPr id="5" name="燕尾形 4"/>
          <p:cNvSpPr/>
          <p:nvPr/>
        </p:nvSpPr>
        <p:spPr>
          <a:xfrm>
            <a:off x="5413375" y="6129338"/>
            <a:ext cx="3333115" cy="1065529"/>
          </a:xfrm>
          <a:prstGeom prst="chevron">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preprocess_cds()</a:t>
            </a:r>
          </a:p>
        </p:txBody>
      </p:sp>
      <p:sp>
        <p:nvSpPr>
          <p:cNvPr id="7" name="燕尾形 6"/>
          <p:cNvSpPr/>
          <p:nvPr/>
        </p:nvSpPr>
        <p:spPr>
          <a:xfrm>
            <a:off x="9224010" y="6129338"/>
            <a:ext cx="3333115" cy="1065529"/>
          </a:xfrm>
          <a:prstGeom prst="chevron">
            <a:avLst/>
          </a:prstGeom>
          <a:solidFill>
            <a:schemeClr val="accent2"/>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reduce_dimension()</a:t>
            </a:r>
          </a:p>
        </p:txBody>
      </p:sp>
      <p:sp>
        <p:nvSpPr>
          <p:cNvPr id="10" name="燕尾形 9"/>
          <p:cNvSpPr/>
          <p:nvPr/>
        </p:nvSpPr>
        <p:spPr>
          <a:xfrm>
            <a:off x="13034645" y="6130290"/>
            <a:ext cx="3333115" cy="1063625"/>
          </a:xfrm>
          <a:prstGeom prst="chevron">
            <a:avLst/>
          </a:prstGeom>
          <a:solidFill>
            <a:schemeClr val="accent3"/>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reduce_cells()</a:t>
            </a:r>
          </a:p>
        </p:txBody>
      </p:sp>
      <p:sp>
        <p:nvSpPr>
          <p:cNvPr id="11" name="燕尾形 10"/>
          <p:cNvSpPr/>
          <p:nvPr/>
        </p:nvSpPr>
        <p:spPr>
          <a:xfrm>
            <a:off x="16845280" y="6129655"/>
            <a:ext cx="3333115" cy="1063625"/>
          </a:xfrm>
          <a:prstGeom prst="chevron">
            <a:avLst/>
          </a:prstGeom>
          <a:solidFill>
            <a:schemeClr val="accent4"/>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top_markers()</a:t>
            </a:r>
          </a:p>
        </p:txBody>
      </p:sp>
      <p:sp>
        <p:nvSpPr>
          <p:cNvPr id="12" name="燕尾形 11"/>
          <p:cNvSpPr/>
          <p:nvPr/>
        </p:nvSpPr>
        <p:spPr>
          <a:xfrm>
            <a:off x="20655915" y="6130925"/>
            <a:ext cx="3333115" cy="1063625"/>
          </a:xfrm>
          <a:prstGeom prst="chevron">
            <a:avLst/>
          </a:prstGeom>
          <a:solidFill>
            <a:schemeClr val="accent5"/>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learn_graph()</a:t>
            </a:r>
          </a:p>
        </p:txBody>
      </p:sp>
      <p:sp>
        <p:nvSpPr>
          <p:cNvPr id="13" name="文本框 12"/>
          <p:cNvSpPr txBox="1"/>
          <p:nvPr/>
        </p:nvSpPr>
        <p:spPr>
          <a:xfrm>
            <a:off x="0" y="6299200"/>
            <a:ext cx="5299710" cy="7270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z="3600" dirty="0">
                <a:sym typeface="+mn-ea"/>
              </a:rPr>
              <a:t>Monocle3 workflow</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14" name="燕尾形 13"/>
          <p:cNvSpPr/>
          <p:nvPr/>
        </p:nvSpPr>
        <p:spPr>
          <a:xfrm>
            <a:off x="19688810" y="9591040"/>
            <a:ext cx="3333115" cy="1063625"/>
          </a:xfrm>
          <a:prstGeom prst="chevron">
            <a:avLst/>
          </a:prstGeom>
          <a:solidFill>
            <a:schemeClr val="accent5"/>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learn_graph()</a:t>
            </a:r>
          </a:p>
        </p:txBody>
      </p:sp>
      <p:sp>
        <p:nvSpPr>
          <p:cNvPr id="15" name="燕尾形 14"/>
          <p:cNvSpPr/>
          <p:nvPr/>
        </p:nvSpPr>
        <p:spPr>
          <a:xfrm>
            <a:off x="6824345" y="9591040"/>
            <a:ext cx="11461115" cy="1063625"/>
          </a:xfrm>
          <a:prstGeom prst="chevron">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FFFFFF"/>
                </a:solidFill>
                <a:effectLst/>
                <a:uFillTx/>
                <a:latin typeface="+mn-lt"/>
                <a:ea typeface="+mn-ea"/>
                <a:cs typeface="+mn-cs"/>
                <a:sym typeface="Helvetica"/>
              </a:rPr>
              <a:t>Seurat workflow steps + FindMarkers() + Annotation</a:t>
            </a:r>
          </a:p>
        </p:txBody>
      </p:sp>
      <p:sp>
        <p:nvSpPr>
          <p:cNvPr id="16" name="右大括号 15"/>
          <p:cNvSpPr/>
          <p:nvPr/>
        </p:nvSpPr>
        <p:spPr>
          <a:xfrm rot="5400000">
            <a:off x="12048490" y="2291715"/>
            <a:ext cx="1337310" cy="12201525"/>
          </a:xfrm>
          <a:prstGeom prst="rightBrace">
            <a:avLst/>
          </a:prstGeom>
          <a:noFill/>
          <a:ln w="25400" cap="flat">
            <a:solidFill>
              <a:srgbClr val="000000"/>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91439" tIns="45719" rIns="91439" bIns="45719" numCol="1" spcCol="38100" rtlCol="0" anchor="t" forceAA="0">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7" name="文本框 16"/>
          <p:cNvSpPr txBox="1"/>
          <p:nvPr/>
        </p:nvSpPr>
        <p:spPr>
          <a:xfrm>
            <a:off x="-81915" y="9759315"/>
            <a:ext cx="6698615" cy="7270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z="3600" dirty="0">
                <a:sym typeface="+mn-ea"/>
              </a:rPr>
              <a:t>Seurat + Monocle3 workflow</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altLang="zh-CN" sz="4400" dirty="0"/>
              <a:t>Trajectory</a:t>
            </a:r>
            <a:r>
              <a:rPr lang="zh-CN" altLang="en-US" sz="4400" dirty="0"/>
              <a:t> </a:t>
            </a:r>
            <a:r>
              <a:rPr lang="en-US" altLang="zh-CN" sz="4400" dirty="0"/>
              <a:t>inference: Monocle3 workflow</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99</a:t>
            </a:fld>
            <a:endParaRPr dirty="0"/>
          </a:p>
        </p:txBody>
      </p:sp>
      <p:sp>
        <p:nvSpPr>
          <p:cNvPr id="8" name="TextBox 6"/>
          <p:cNvSpPr txBox="1"/>
          <p:nvPr/>
        </p:nvSpPr>
        <p:spPr>
          <a:xfrm>
            <a:off x="304165" y="12211685"/>
            <a:ext cx="12828905" cy="7067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2000" dirty="0"/>
              <a:t>Amezquita R., Lun A., Hicks S., Gottardo R. Introduction to Single-Cell Analysis with Bioconductor. Version 1.0.0, Bioconductor, 2021.</a:t>
            </a:r>
          </a:p>
        </p:txBody>
      </p:sp>
      <p:sp>
        <p:nvSpPr>
          <p:cNvPr id="3" name="TextBox 5"/>
          <p:cNvSpPr txBox="1"/>
          <p:nvPr/>
        </p:nvSpPr>
        <p:spPr>
          <a:xfrm>
            <a:off x="15986234" y="12333969"/>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 Zejie Lin</a:t>
            </a:r>
            <a:endParaRPr lang="en-US" dirty="0"/>
          </a:p>
        </p:txBody>
      </p:sp>
      <p:pic>
        <p:nvPicPr>
          <p:cNvPr id="4" name="图片 3"/>
          <p:cNvPicPr/>
          <p:nvPr/>
        </p:nvPicPr>
        <p:blipFill>
          <a:blip r:embed="rId2"/>
          <a:stretch>
            <a:fillRect/>
          </a:stretch>
        </p:blipFill>
        <p:spPr>
          <a:xfrm>
            <a:off x="14157325" y="1570990"/>
            <a:ext cx="9831705" cy="5842635"/>
          </a:xfrm>
          <a:prstGeom prst="rect">
            <a:avLst/>
          </a:prstGeom>
        </p:spPr>
      </p:pic>
      <p:pic>
        <p:nvPicPr>
          <p:cNvPr id="6" name="图片 5"/>
          <p:cNvPicPr>
            <a:picLocks noChangeAspect="1"/>
          </p:cNvPicPr>
          <p:nvPr/>
        </p:nvPicPr>
        <p:blipFill>
          <a:blip r:embed="rId3"/>
          <a:stretch>
            <a:fillRect/>
          </a:stretch>
        </p:blipFill>
        <p:spPr>
          <a:xfrm>
            <a:off x="14346555" y="7413625"/>
            <a:ext cx="4875530" cy="4903470"/>
          </a:xfrm>
          <a:prstGeom prst="rect">
            <a:avLst/>
          </a:prstGeom>
        </p:spPr>
      </p:pic>
      <p:sp>
        <p:nvSpPr>
          <p:cNvPr id="9" name="文本占位符 8"/>
          <p:cNvSpPr>
            <a:spLocks noGrp="1"/>
          </p:cNvSpPr>
          <p:nvPr>
            <p:ph type="body" idx="1"/>
          </p:nvPr>
        </p:nvSpPr>
        <p:spPr>
          <a:xfrm>
            <a:off x="0" y="1570990"/>
            <a:ext cx="13550265" cy="7225665"/>
          </a:xfrm>
        </p:spPr>
        <p:txBody>
          <a:bodyPr/>
          <a:lstStyle/>
          <a:p>
            <a:r>
              <a:rPr lang="en-US" altLang="zh-CN" sz="3200"/>
              <a:t>Monocle3 requires cell_data_set class</a:t>
            </a:r>
          </a:p>
          <a:p>
            <a:r>
              <a:rPr lang="en-US" altLang="zh-CN" sz="3200"/>
              <a:t>cell_data_set class is derived from SingleCellExperiment object</a:t>
            </a:r>
          </a:p>
          <a:p>
            <a:r>
              <a:rPr lang="en-US" altLang="zh-CN" sz="3200"/>
              <a:t>The class requires three input files:</a:t>
            </a:r>
          </a:p>
          <a:p>
            <a:pPr lvl="1"/>
            <a:r>
              <a:rPr lang="en-US" altLang="zh-CN" sz="2800"/>
              <a:t>exprs, a numeric matrix of expression values, where rows are genes, and columns are cells</a:t>
            </a:r>
          </a:p>
          <a:p>
            <a:pPr lvl="1"/>
            <a:r>
              <a:rPr lang="en-US" altLang="zh-CN" sz="2800"/>
              <a:t>phenoData, an AnnotatedDataFrame object, where rows are cells, and columns are cell attributes (such as cell type, culture condition, day captured, etc.)</a:t>
            </a:r>
          </a:p>
          <a:p>
            <a:pPr lvl="1"/>
            <a:r>
              <a:rPr lang="en-US" altLang="zh-CN" sz="2800"/>
              <a:t>featureData, an AnnotatedDataFrame object, where rows are features (e.g. genes), and columns are gene attributes, such as biotype, gc content, etc.</a:t>
            </a:r>
          </a:p>
        </p:txBody>
      </p:sp>
      <p:sp>
        <p:nvSpPr>
          <p:cNvPr id="5" name="文本框 4"/>
          <p:cNvSpPr txBox="1"/>
          <p:nvPr/>
        </p:nvSpPr>
        <p:spPr>
          <a:xfrm>
            <a:off x="831850" y="9140190"/>
            <a:ext cx="13903960" cy="2727325"/>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The expression value matrix must:</a:t>
            </a:r>
          </a:p>
          <a:p>
            <a:pPr marL="800100" marR="0" lvl="1" indent="-3429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400" b="0" i="0" u="none" strike="noStrike" cap="none" spc="0" normalizeH="0" baseline="0">
                <a:ln>
                  <a:noFill/>
                </a:ln>
                <a:solidFill>
                  <a:srgbClr val="000000"/>
                </a:solidFill>
                <a:effectLst/>
                <a:uFillTx/>
                <a:latin typeface="+mn-lt"/>
                <a:ea typeface="+mn-ea"/>
                <a:cs typeface="+mn-cs"/>
                <a:sym typeface="Helvetica"/>
              </a:rPr>
              <a:t>have the same number of columns as the phenoData has rows.</a:t>
            </a:r>
          </a:p>
          <a:p>
            <a:pPr marL="800100" marR="0" lvl="1" indent="-3429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400" b="0" i="0" u="none" strike="noStrike" cap="none" spc="0" normalizeH="0" baseline="0">
                <a:ln>
                  <a:noFill/>
                </a:ln>
                <a:solidFill>
                  <a:srgbClr val="000000"/>
                </a:solidFill>
                <a:effectLst/>
                <a:uFillTx/>
                <a:latin typeface="+mn-lt"/>
                <a:ea typeface="+mn-ea"/>
                <a:cs typeface="+mn-cs"/>
                <a:sym typeface="Helvetica"/>
              </a:rPr>
              <a:t>have the same number of rows as the featureData data frame has rows.</a:t>
            </a:r>
          </a:p>
          <a:p>
            <a:pPr marL="0" marR="0" indent="0" algn="l" defTabSz="82169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Helvetica"/>
              </a:rPr>
              <a:t>Additionally:</a:t>
            </a:r>
          </a:p>
          <a:p>
            <a:pPr marL="800100" marR="0" lvl="1" indent="-3429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400" b="0" i="0" u="none" strike="noStrike" cap="none" spc="0" normalizeH="0" baseline="0">
                <a:ln>
                  <a:noFill/>
                </a:ln>
                <a:solidFill>
                  <a:srgbClr val="000000"/>
                </a:solidFill>
                <a:effectLst/>
                <a:uFillTx/>
                <a:latin typeface="+mn-lt"/>
                <a:ea typeface="+mn-ea"/>
                <a:cs typeface="+mn-cs"/>
                <a:sym typeface="Helvetica"/>
              </a:rPr>
              <a:t>row names of the phenoData object should match the column names of the expression matrix.</a:t>
            </a:r>
          </a:p>
          <a:p>
            <a:pPr marL="800100" marR="0" lvl="1" indent="-3429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400" b="0" i="0" u="none" strike="noStrike" cap="none" spc="0" normalizeH="0" baseline="0">
                <a:ln>
                  <a:noFill/>
                </a:ln>
                <a:solidFill>
                  <a:srgbClr val="000000"/>
                </a:solidFill>
                <a:effectLst/>
                <a:uFillTx/>
                <a:latin typeface="+mn-lt"/>
                <a:ea typeface="+mn-ea"/>
                <a:cs typeface="+mn-cs"/>
                <a:sym typeface="Helvetica"/>
              </a:rPr>
              <a:t>row names of the featureData object should match row names of the expression matrix.</a:t>
            </a:r>
          </a:p>
          <a:p>
            <a:pPr marL="800100" marR="0" lvl="1" indent="-3429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400" b="0" i="0" u="none" strike="noStrike" cap="none" spc="0" normalizeH="0" baseline="0">
                <a:ln>
                  <a:noFill/>
                </a:ln>
                <a:solidFill>
                  <a:srgbClr val="000000"/>
                </a:solidFill>
                <a:effectLst/>
                <a:uFillTx/>
                <a:latin typeface="+mn-lt"/>
                <a:ea typeface="+mn-ea"/>
                <a:cs typeface="+mn-cs"/>
                <a:sym typeface="Helvetica"/>
              </a:rPr>
              <a:t>one of the columns of the featureData should be named "gene_short_name".</a:t>
            </a:r>
          </a:p>
        </p:txBody>
      </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cxZTYxNzk4MmM5Yjg0NmM0OWRjY2RhNjU5NzdmYzc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623.9,&quot;left&quot;:458.65,&quot;top&quot;:355.15,&quot;width&quot;:1461.35}"/>
</p:tagLst>
</file>

<file path=ppt/tags/tag11.xml><?xml version="1.0" encoding="utf-8"?>
<p:tagLst xmlns:a="http://schemas.openxmlformats.org/drawingml/2006/main" xmlns:r="http://schemas.openxmlformats.org/officeDocument/2006/relationships" xmlns:p="http://schemas.openxmlformats.org/presentationml/2006/main">
  <p:tag name="TABLE_ENDDRAG_ORIGIN_RECT" val="846*260"/>
  <p:tag name="TABLE_ENDDRAG_RECT" val="182*676*846*260"/>
</p:tagLst>
</file>

<file path=ppt/tags/tag12.xml><?xml version="1.0" encoding="utf-8"?>
<p:tagLst xmlns:a="http://schemas.openxmlformats.org/drawingml/2006/main" xmlns:r="http://schemas.openxmlformats.org/officeDocument/2006/relationships" xmlns:p="http://schemas.openxmlformats.org/presentationml/2006/main">
  <p:tag name="TABLE_ENDDRAG_ORIGIN_RECT" val="846*260"/>
  <p:tag name="TABLE_ENDDRAG_RECT" val="182*676*846*260"/>
</p:tagLst>
</file>

<file path=ppt/tags/tag13.xml><?xml version="1.0" encoding="utf-8"?>
<p:tagLst xmlns:a="http://schemas.openxmlformats.org/drawingml/2006/main" xmlns:r="http://schemas.openxmlformats.org/officeDocument/2006/relationships" xmlns:p="http://schemas.openxmlformats.org/presentationml/2006/main">
  <p:tag name="TABLE_ENDDRAG_ORIGIN_RECT" val="1566*722"/>
  <p:tag name="TABLE_ENDDRAG_RECT" val="205*245*1566*722"/>
</p:tagLst>
</file>

<file path=ppt/tags/tag14.xml><?xml version="1.0" encoding="utf-8"?>
<p:tagLst xmlns:a="http://schemas.openxmlformats.org/drawingml/2006/main" xmlns:r="http://schemas.openxmlformats.org/officeDocument/2006/relationships" xmlns:p="http://schemas.openxmlformats.org/presentationml/2006/main">
  <p:tag name="TABLE_ENDDRAG_ORIGIN_RECT" val="1566*722"/>
  <p:tag name="TABLE_ENDDRAG_RECT" val="205*245*1566*722"/>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1566*722"/>
  <p:tag name="TABLE_ENDDRAG_RECT" val="205*245*1566*722"/>
</p:tagLst>
</file>

<file path=ppt/tags/tag16.xml><?xml version="1.0" encoding="utf-8"?>
<p:tagLst xmlns:a="http://schemas.openxmlformats.org/drawingml/2006/main" xmlns:r="http://schemas.openxmlformats.org/officeDocument/2006/relationships" xmlns:p="http://schemas.openxmlformats.org/presentationml/2006/main">
  <p:tag name="TABLE_ENDDRAG_ORIGIN_RECT" val="1460*696"/>
  <p:tag name="TABLE_ENDDRAG_RECT" val="227*225*1460*696"/>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1785*481"/>
  <p:tag name="TABLE_ENDDRAG_RECT" val="56*374*1785*48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623.9,&quot;left&quot;:458.65,&quot;top&quot;:355.15,&quot;width&quot;:1461.3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623.9,&quot;left&quot;:458.65,&quot;top&quot;:355.15,&quot;width&quot;:1461.3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623.9,&quot;left&quot;:458.65,&quot;top&quot;:355.15,&quot;width&quot;:1461.3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623.9,&quot;left&quot;:458.65,&quot;top&quot;:355.15,&quot;width&quot;:1461.3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623.9,&quot;left&quot;:458.65,&quot;top&quot;:355.15,&quot;width&quot;:1461.3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623.9,&quot;left&quot;:458.65,&quot;top&quot;:355.15,&quot;width&quot;:1461.3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623.9,&quot;left&quot;:458.65,&quot;top&quot;:355.15,&quot;width&quot;:1461.35}"/>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自定义 2">
      <a:majorFont>
        <a:latin typeface="Arial"/>
        <a:ea typeface="微软雅黑"/>
        <a:cs typeface=""/>
      </a:majorFont>
      <a:minorFont>
        <a:latin typeface="Arial"/>
        <a:ea typeface="微软雅黑"/>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自定义 2">
      <a:majorFont>
        <a:latin typeface="Arial"/>
        <a:ea typeface="微软雅黑"/>
        <a:cs typeface=""/>
      </a:majorFont>
      <a:minorFont>
        <a:latin typeface="Arial"/>
        <a:ea typeface="微软雅黑"/>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25368</Words>
  <Application>Microsoft Office PowerPoint</Application>
  <PresentationFormat>自定义</PresentationFormat>
  <Paragraphs>2619</Paragraphs>
  <Slides>147</Slides>
  <Notes>73</Notes>
  <HiddenSlides>2</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147</vt:i4>
      </vt:variant>
    </vt:vector>
  </HeadingPairs>
  <TitlesOfParts>
    <vt:vector size="161" baseType="lpstr">
      <vt:lpstr>-apple-system</vt:lpstr>
      <vt:lpstr>Harding</vt:lpstr>
      <vt:lpstr>Helvetica</vt:lpstr>
      <vt:lpstr>KaTeX_Main</vt:lpstr>
      <vt:lpstr>等线</vt:lpstr>
      <vt:lpstr>宋体</vt:lpstr>
      <vt:lpstr>微软雅黑</vt:lpstr>
      <vt:lpstr>Arial</vt:lpstr>
      <vt:lpstr>Calibri</vt:lpstr>
      <vt:lpstr>Consolas</vt:lpstr>
      <vt:lpstr>Times New Roman</vt:lpstr>
      <vt:lpstr>Wingdings</vt:lpstr>
      <vt:lpstr>White</vt:lpstr>
      <vt:lpstr>1_White</vt:lpstr>
      <vt:lpstr>Single cell RNA-seq data analysis handbook</vt:lpstr>
      <vt:lpstr>scRNA progress</vt:lpstr>
      <vt:lpstr>Experiment Overview</vt:lpstr>
      <vt:lpstr>Experiment Overview – 1 Introduction</vt:lpstr>
      <vt:lpstr>Experiment Overview – 2.1 Single-cell sequencing workflow</vt:lpstr>
      <vt:lpstr>Experiment Overview – 2.2 Technical Development of scRNA-seq</vt:lpstr>
      <vt:lpstr>Experiment Overview – 1.3  Technical Development of scRNA-seq</vt:lpstr>
      <vt:lpstr>Experiment Overview – 2.3 Classification of single-cell transcriptome sequencing technologies</vt:lpstr>
      <vt:lpstr>Experiment Overview – 2.4 Classification of single-cell transcriptome sequencing technologies</vt:lpstr>
      <vt:lpstr>Experiment Overview -- 2.5 Comparison of different types of single-cell transcriptome sequencing technologies</vt:lpstr>
      <vt:lpstr>Experiment Overview – 3 Single-cell analysis workflow</vt:lpstr>
      <vt:lpstr>Experiment Overview – 2 Single-cell analysis workflow</vt:lpstr>
      <vt:lpstr>Pre-process pipeline </vt:lpstr>
      <vt:lpstr>Pre-process pipeline: How 10X RNA-Seq Works</vt:lpstr>
      <vt:lpstr>Pre-process pipeline: 10x workflow </vt:lpstr>
      <vt:lpstr>Pre-process pipeline: CellRanger Introduction  </vt:lpstr>
      <vt:lpstr>Pre-process pipeline: CellRanger </vt:lpstr>
      <vt:lpstr>Pre-process pipeline: CellRanger </vt:lpstr>
      <vt:lpstr>Pre-process pipeline: CellRanger mkref</vt:lpstr>
      <vt:lpstr>Pre-process pipeline: CellRanger mkfastq</vt:lpstr>
      <vt:lpstr>Pre-process pipeline: CellRanger count</vt:lpstr>
      <vt:lpstr>Pre-process pipeline: CellRanger count</vt:lpstr>
      <vt:lpstr>Pre-process pipeline: CellRanger count</vt:lpstr>
      <vt:lpstr>Pre-process pipeline: CellRanger count</vt:lpstr>
      <vt:lpstr>Pre-process pipeline: CellRanger count</vt:lpstr>
      <vt:lpstr>Pre-process pipeline: CellRanger count</vt:lpstr>
      <vt:lpstr>Pre-process pipeline: CellRanger count result</vt:lpstr>
      <vt:lpstr>Pre-process pipeline: CellRanger count result</vt:lpstr>
      <vt:lpstr>Pre-process pipeline: CellRanger count secondary analysis</vt:lpstr>
      <vt:lpstr>Pre-process pipeline: CellRanger reanalyze</vt:lpstr>
      <vt:lpstr>Pre-process pipeline: CellRanger aggregate</vt:lpstr>
      <vt:lpstr>Pre-process pipeline: CellRanger  mat2csv</vt:lpstr>
      <vt:lpstr>Pre-process</vt:lpstr>
      <vt:lpstr>Pre-process pipeline: Dr.seq2 Introduction</vt:lpstr>
      <vt:lpstr>Pre-process pipeline: Dr.seq2 workflow</vt:lpstr>
      <vt:lpstr>Pre-process pipeline: Dr.seq2 workflow</vt:lpstr>
      <vt:lpstr>Pre-process</vt:lpstr>
      <vt:lpstr>Pre-process pipeline: Smart-seq2 Introduction</vt:lpstr>
      <vt:lpstr>Pre-process pipeline: Singleron Introduction</vt:lpstr>
      <vt:lpstr>Pre-process pipeline: Singleron Introduction</vt:lpstr>
      <vt:lpstr>Pre-process pipeline: CeleScope Installation</vt:lpstr>
      <vt:lpstr>Pre-process pipeline: CeleScope multiple assay analysis</vt:lpstr>
      <vt:lpstr>Pre-process pipeline: CeleScope rna pipeline</vt:lpstr>
      <vt:lpstr>Pre-process pipeline: CeleScope rna pipeline - mkref</vt:lpstr>
      <vt:lpstr>Pre-process pipeline: CeleScope rna pipeline - multi_rna</vt:lpstr>
      <vt:lpstr>Pre-process pipeline: CeleScope rna pipeline - multi_rna</vt:lpstr>
      <vt:lpstr>Pre-process pipeline: CeleScope rna pipeline result</vt:lpstr>
      <vt:lpstr>Pre-process</vt:lpstr>
      <vt:lpstr>Pre-process</vt:lpstr>
      <vt:lpstr>Quality control</vt:lpstr>
      <vt:lpstr>Quality control</vt:lpstr>
      <vt:lpstr>Quality control</vt:lpstr>
      <vt:lpstr>Quality control</vt:lpstr>
      <vt:lpstr>Quality control</vt:lpstr>
      <vt:lpstr>Quality control</vt:lpstr>
      <vt:lpstr>Quality control</vt:lpstr>
      <vt:lpstr>Quality control</vt:lpstr>
      <vt:lpstr>Quality control</vt:lpstr>
      <vt:lpstr>Quality control</vt:lpstr>
      <vt:lpstr>Quality control</vt:lpstr>
      <vt:lpstr>Quality control</vt:lpstr>
      <vt:lpstr>Quality control</vt:lpstr>
      <vt:lpstr>Quality control</vt:lpstr>
      <vt:lpstr>Cell clustering</vt:lpstr>
      <vt:lpstr>Cell clustering: Dimensional reduction</vt:lpstr>
      <vt:lpstr>Cell clustering: Dimensional reduction - PCA</vt:lpstr>
      <vt:lpstr>Cell clustering: Dimensional reduction - t-SNE</vt:lpstr>
      <vt:lpstr>Cell clustering: Dimensional reduction - UMAP</vt:lpstr>
      <vt:lpstr>Cell clustering: Dimensional reduction - Comparison</vt:lpstr>
      <vt:lpstr>Cell clustering: scRNA analysis tools - Seurat &amp; Scanpy</vt:lpstr>
      <vt:lpstr>Cell clustering: Seurat standard pre-processing workflow</vt:lpstr>
      <vt:lpstr>Cell clustering: Scanpy standard pre-processing workflow</vt:lpstr>
      <vt:lpstr>Cell clustering: Seurat vs Scanpy</vt:lpstr>
      <vt:lpstr>Clustering</vt:lpstr>
      <vt:lpstr>Cell type annotation</vt:lpstr>
      <vt:lpstr>Cell type annotation</vt:lpstr>
      <vt:lpstr>Cell type annotation</vt:lpstr>
      <vt:lpstr>Cell type annotation</vt:lpstr>
      <vt:lpstr>Cell type annotation</vt:lpstr>
      <vt:lpstr>Cell type annotation</vt:lpstr>
      <vt:lpstr>Cell type annotation</vt:lpstr>
      <vt:lpstr>Cell type annotation</vt:lpstr>
      <vt:lpstr>Cell type annotation</vt:lpstr>
      <vt:lpstr>Marker gene detection</vt:lpstr>
      <vt:lpstr>Marker gene detection</vt:lpstr>
      <vt:lpstr>Marker gene detection</vt:lpstr>
      <vt:lpstr>Trajectory inference</vt:lpstr>
      <vt:lpstr>Trajectory inference: Pseudotime analysis</vt:lpstr>
      <vt:lpstr>Trajectory inference</vt:lpstr>
      <vt:lpstr>Trajectory inference: Principle of Monocle2</vt:lpstr>
      <vt:lpstr>Trajectory inference: How Monocle2 works</vt:lpstr>
      <vt:lpstr>Trajectory inference: How Monocle2 works</vt:lpstr>
      <vt:lpstr>Trajectory inference: Principle of Monocle2 - DDRtree</vt:lpstr>
      <vt:lpstr>Trajectory inference: Cluster principle of Monocle3(refer to PAGA)</vt:lpstr>
      <vt:lpstr>Trajectory inference: How Monocle3 works</vt:lpstr>
      <vt:lpstr>Trajectory inference: How Monocle3 works</vt:lpstr>
      <vt:lpstr>Trajectory inference: Principle of Monocle3 - Louvain</vt:lpstr>
      <vt:lpstr>Trajectory inference: Monocle3 workflow</vt:lpstr>
      <vt:lpstr>Trajectory inference: Monocle3 workflow</vt:lpstr>
      <vt:lpstr>Trajectory inference</vt:lpstr>
      <vt:lpstr>Trajectory inference: Cstreet Overview</vt:lpstr>
      <vt:lpstr>Trajectory inference: How CStreet works</vt:lpstr>
      <vt:lpstr>Trajectory inference: How CStreet works</vt:lpstr>
      <vt:lpstr>Trajectory inference: Cstreet workflow</vt:lpstr>
      <vt:lpstr>Trajectory inference: Cstreet workflow</vt:lpstr>
      <vt:lpstr>Trajectory inference</vt:lpstr>
      <vt:lpstr>Trajectory inference: DiffusionMap Overview</vt:lpstr>
      <vt:lpstr>Trajectory inference: How DiffusionMap works</vt:lpstr>
      <vt:lpstr>Trajectory inference: How DiffusionMap works - how diffuse?</vt:lpstr>
      <vt:lpstr>Trajectory inference: How DiffusionMap works - how map?</vt:lpstr>
      <vt:lpstr>Trajectory inference</vt:lpstr>
      <vt:lpstr>Trajectory inference: RNA velocity overview</vt:lpstr>
      <vt:lpstr>Trajectory inference: how RNA velocity works</vt:lpstr>
      <vt:lpstr>Trajectory inference: RNA velocity workflow</vt:lpstr>
      <vt:lpstr>Trajectory inference: Choose the most suitable methods !</vt:lpstr>
      <vt:lpstr>Trajectory inference</vt:lpstr>
      <vt:lpstr>Similarity analysis</vt:lpstr>
      <vt:lpstr>Similarity analysis</vt:lpstr>
      <vt:lpstr>Similarity analysis</vt:lpstr>
      <vt:lpstr>Similarity analysis</vt:lpstr>
      <vt:lpstr>Similarity analysis</vt:lpstr>
      <vt:lpstr>Similarity analysis</vt:lpstr>
      <vt:lpstr>Similarity analysis</vt:lpstr>
      <vt:lpstr>Similarity analysis</vt:lpstr>
      <vt:lpstr>Similarity analysis</vt:lpstr>
      <vt:lpstr>Similarity analysis</vt:lpstr>
      <vt:lpstr>Cell interaction analysis</vt:lpstr>
      <vt:lpstr>pyscenic – 1 TF(Transcription factor)</vt:lpstr>
      <vt:lpstr>pyscenic – 1 TF(Transcription factor)</vt:lpstr>
      <vt:lpstr>pyscenic – 2.1 Single-Cell rEgulatory Network Inference and Clustering</vt:lpstr>
      <vt:lpstr>pyscenic – 2.1 Single-Cell rEgulatory Network Inference and Clustering</vt:lpstr>
      <vt:lpstr>pyscenic – 2.2 Principle</vt:lpstr>
      <vt:lpstr>pyscenic – 2.2.1 Principle(grn)</vt:lpstr>
      <vt:lpstr>pyscenic – 2.2.2 Principle(ctx)</vt:lpstr>
      <vt:lpstr>pyscenic – 2.2.2 Principle(ctx)</vt:lpstr>
      <vt:lpstr>pyscenic – 2.2.3 Principle(aucell)</vt:lpstr>
      <vt:lpstr>pyscenic – 3.1 command usage</vt:lpstr>
      <vt:lpstr>pyscenic – 3.1 command usage</vt:lpstr>
      <vt:lpstr>pyscenic – 3.1 command usage</vt:lpstr>
      <vt:lpstr>pyscenic – 3.2 script usage</vt:lpstr>
      <vt:lpstr>Cell interaction analysis</vt:lpstr>
      <vt:lpstr>Cellchat – 1 Cell communication</vt:lpstr>
      <vt:lpstr>Cellchat– Principle</vt:lpstr>
      <vt:lpstr>Cellchat – 2 Introduction</vt:lpstr>
      <vt:lpstr>Cellchat – 3 Principle</vt:lpstr>
      <vt:lpstr>Cellchat – 4 Analysis process</vt:lpstr>
      <vt:lpstr>Cell interaction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Lin Zejie</cp:lastModifiedBy>
  <cp:revision>313</cp:revision>
  <dcterms:created xsi:type="dcterms:W3CDTF">2024-10-14T06:51:00Z</dcterms:created>
  <dcterms:modified xsi:type="dcterms:W3CDTF">2025-06-18T04:01:23Z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6ACC4105F02E4D44A32BC91E84398189_12</vt:lpwstr>
  </property>
  <property fmtid="{D5CDD505-2E9C-101B-9397-08002B2CF9AE}" pid="3" name="KSOProductBuildVer">
    <vt:lpwstr>2052-12.1.0.20784</vt:lpwstr>
  </property>
</Properties>
</file>